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87" r:id="rId4"/>
    <p:sldMasterId id="2147483700" r:id="rId5"/>
  </p:sldMasterIdLst>
  <p:notesMasterIdLst>
    <p:notesMasterId r:id="rId14"/>
  </p:notesMasterIdLst>
  <p:handoutMasterIdLst>
    <p:handoutMasterId r:id="rId15"/>
  </p:handoutMasterIdLst>
  <p:sldIdLst>
    <p:sldId id="394" r:id="rId6"/>
    <p:sldId id="438" r:id="rId7"/>
    <p:sldId id="439" r:id="rId8"/>
    <p:sldId id="442" r:id="rId9"/>
    <p:sldId id="441" r:id="rId10"/>
    <p:sldId id="447" r:id="rId11"/>
    <p:sldId id="445" r:id="rId12"/>
    <p:sldId id="449" r:id="rId13"/>
  </p:sldIdLst>
  <p:sldSz cx="9144000" cy="5143500" type="screen16x9"/>
  <p:notesSz cx="6797675" cy="9926638"/>
  <p:embeddedFontLst>
    <p:embeddedFont>
      <p:font typeface="Avenir Next Cyr" panose="020B0503020202020204" charset="-52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 Мал" initials="АМ" lastIdx="10" clrIdx="0">
    <p:extLst>
      <p:ext uri="{19B8F6BF-5375-455C-9EA6-DF929625EA0E}">
        <p15:presenceInfo xmlns:p15="http://schemas.microsoft.com/office/powerpoint/2012/main" userId="Ал Мал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990" autoAdjust="0"/>
  </p:normalViewPr>
  <p:slideViewPr>
    <p:cSldViewPr showGuides="1">
      <p:cViewPr varScale="1">
        <p:scale>
          <a:sx n="146" d="100"/>
          <a:sy n="146" d="100"/>
        </p:scale>
        <p:origin x="552" y="108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5006" y="6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pPr/>
              <a:t>10.09.2024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pPr/>
              <a:t>10.09.2024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4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3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3B332-75E9-4638-B6AA-D3AC4FFF152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814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71" y="53739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C15DD-F124-48D2-A5A6-8B6CC315F8C3}" type="datetime1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E8567-D551-40AB-B260-E733F67754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43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  <p:sldLayoutId id="2147483747" r:id="rId43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6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2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3936" y="2248584"/>
            <a:ext cx="7756127" cy="646331"/>
          </a:xfrm>
        </p:spPr>
        <p:txBody>
          <a:bodyPr/>
          <a:lstStyle/>
          <a:p>
            <a:r>
              <a:rPr lang="ru-RU" dirty="0"/>
              <a:t>Расчеты, моделирование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ADCB34-388A-4426-A2AB-17A74DDC375B}"/>
              </a:ext>
            </a:extLst>
          </p:cNvPr>
          <p:cNvSpPr txBox="1"/>
          <p:nvPr/>
        </p:nvSpPr>
        <p:spPr>
          <a:xfrm>
            <a:off x="5580112" y="267494"/>
            <a:ext cx="3496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>
                <a:latin typeface="Avenir Next Cyr"/>
              </a:rPr>
              <a:t>Приложение 3</a:t>
            </a:r>
            <a:endParaRPr lang="ru-RU" sz="3600" b="1" dirty="0">
              <a:latin typeface="Avenir Next Cyr"/>
            </a:endParaRPr>
          </a:p>
        </p:txBody>
      </p:sp>
    </p:spTree>
    <p:extLst>
      <p:ext uri="{BB962C8B-B14F-4D97-AF65-F5344CB8AC3E}">
        <p14:creationId xmlns:p14="http://schemas.microsoft.com/office/powerpoint/2010/main" val="1435803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-324544" y="-39499"/>
            <a:ext cx="10730476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>
              <a:tabLst>
                <a:tab pos="363538" algn="l"/>
              </a:tabLst>
            </a:pPr>
            <a:r>
              <a:rPr lang="ru-RU" b="1" dirty="0">
                <a:solidFill>
                  <a:srgbClr val="002060"/>
                </a:solidFill>
              </a:rPr>
              <a:t>Расчет установившегося режима работы электроустановок</a:t>
            </a: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ED44D2-AF3E-4C09-B968-F4680A20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7504" y="625352"/>
            <a:ext cx="871779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Расчет проводится для </a:t>
            </a:r>
            <a:r>
              <a:rPr kumimoji="0" lang="ru-RU" b="0" i="0" u="sng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проверки соответствия выбранного оборудования установившемуся режиму</a:t>
            </a:r>
            <a:r>
              <a:rPr kumimoji="0" lang="ru-RU" b="0" i="0" u="none" strike="noStrike" cap="none" normalizeH="0" baseline="0" dirty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 В ходе расчета моделируется система электроснабжения с необходимой детализацией и производится верификация расчетной модели. </a:t>
            </a:r>
            <a:endParaRPr kumimoji="0" lang="en-US" b="0" i="0" u="none" strike="noStrike" cap="none" normalizeH="0" baseline="0" dirty="0">
              <a:ln>
                <a:noFill/>
              </a:ln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В ходе анализа определяются</a:t>
            </a:r>
            <a:r>
              <a:rPr lang="en-US" b="1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напряжения в узлах, </a:t>
            </a:r>
            <a:endParaRPr 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потоки мощности, </a:t>
            </a:r>
            <a:endParaRPr 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потери напряжения и мощности. </a:t>
            </a:r>
            <a:endParaRPr lang="en-US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u="sng" dirty="0">
                <a:latin typeface="+mj-lt"/>
              </a:rPr>
              <a:t>Опыт работы: </a:t>
            </a:r>
            <a:r>
              <a:rPr lang="ru-RU" dirty="0">
                <a:latin typeface="+mj-lt"/>
              </a:rPr>
              <a:t>Проверка загрузки оборудования центров питания распределительных сетей ПАО «</a:t>
            </a:r>
            <a:r>
              <a:rPr lang="ru-RU" dirty="0" err="1">
                <a:latin typeface="+mj-lt"/>
              </a:rPr>
              <a:t>Россети</a:t>
            </a:r>
            <a:r>
              <a:rPr lang="ru-RU" dirty="0">
                <a:latin typeface="+mj-lt"/>
              </a:rPr>
              <a:t> Московский регион»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u="sng" dirty="0">
                <a:latin typeface="+mj-lt"/>
              </a:rPr>
              <a:t>Потенциальные заказчики: </a:t>
            </a:r>
            <a:r>
              <a:rPr lang="ru-RU" dirty="0">
                <a:latin typeface="+mj-lt"/>
              </a:rPr>
              <a:t>ПАО «</a:t>
            </a:r>
            <a:r>
              <a:rPr lang="ru-RU" dirty="0" err="1">
                <a:latin typeface="+mj-lt"/>
              </a:rPr>
              <a:t>Россети</a:t>
            </a:r>
            <a:r>
              <a:rPr lang="ru-RU" dirty="0">
                <a:latin typeface="+mj-lt"/>
              </a:rPr>
              <a:t>», АО «БЭСК» АО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«ОЭК», АО «</a:t>
            </a:r>
            <a:r>
              <a:rPr lang="ru-RU" dirty="0" err="1">
                <a:latin typeface="+mj-lt"/>
              </a:rPr>
              <a:t>Оборонэнерго</a:t>
            </a:r>
            <a:r>
              <a:rPr lang="ru-RU" dirty="0">
                <a:latin typeface="+mj-lt"/>
              </a:rPr>
              <a:t>», ПАО «СУЭНКО»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другие электросетевые компании.</a:t>
            </a:r>
            <a:endParaRPr lang="ru-RU" dirty="0"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>
              <a:latin typeface="+mj-lt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endParaRPr lang="ru-RU" dirty="0">
              <a:latin typeface="+mj-lt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6C7ABEC9-38FE-491E-BFD9-10B8CAE30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30144"/>
            <a:ext cx="515133" cy="521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57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22988" y="-39499"/>
            <a:ext cx="10382944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>
              <a:tabLst>
                <a:tab pos="363538" algn="l"/>
              </a:tabLst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62939AD-3306-4029-9838-7C14FC9BA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681E7-AD4C-4C86-B50E-F52662EA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662"/>
            <a:ext cx="4355976" cy="259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779663"/>
            <a:ext cx="453650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371950"/>
            <a:ext cx="44279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Фрагмент расчетной модели в ПО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NEPLAN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44008" y="4371950"/>
            <a:ext cx="5543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Фрагмент расчетной модели в ПО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EMTP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RV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324544" y="123478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>
              <a:tabLst>
                <a:tab pos="363538" algn="l"/>
              </a:tabLst>
            </a:pPr>
            <a:r>
              <a:rPr lang="ru-RU" b="1" dirty="0">
                <a:solidFill>
                  <a:srgbClr val="002060"/>
                </a:solidFill>
              </a:rPr>
              <a:t>Расчет установившегося режима работы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электроустановок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1285" y="699417"/>
            <a:ext cx="425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может быть выполнена в ПО: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NEPLAN</a:t>
            </a:r>
            <a:r>
              <a:rPr lang="ru-RU" dirty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EMTP-RV</a:t>
            </a:r>
            <a:endParaRPr lang="ru-RU" dirty="0"/>
          </a:p>
        </p:txBody>
      </p:sp>
      <p:pic>
        <p:nvPicPr>
          <p:cNvPr id="23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E4037B2F-1306-4C44-A3ED-5AFE57C25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19721" y="0"/>
            <a:ext cx="552574" cy="559330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4CB9D4-71C7-4111-B1F5-904703C3D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9752" y="1281073"/>
            <a:ext cx="1083426" cy="4454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8629EA-CAF2-4683-A9DE-2EC9BCC12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2254" y="1221440"/>
            <a:ext cx="17907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98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251520" y="-39499"/>
            <a:ext cx="10154412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>
                <a:solidFill>
                  <a:srgbClr val="002060"/>
                </a:solidFill>
              </a:rPr>
              <a:t>Расчет токов короткого замыкания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ED44D2-AF3E-4C09-B968-F4680A20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824904"/>
            <a:ext cx="914400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lang="ru-RU" sz="16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Расчет проводится для </a:t>
            </a:r>
            <a:r>
              <a:rPr lang="ru-RU" sz="1600" u="sng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6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роверки коммутационных аппаратов на возможность отключения тока короткого замыкания</a:t>
            </a:r>
            <a:r>
              <a:rPr kumimoji="0" lang="ru-RU" sz="16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 соответствии с требуемым стандартом (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ГОСТ 28249-93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ГОСТ 52735-2007,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МЭК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IEC 60909)</a:t>
            </a:r>
            <a:r>
              <a:rPr lang="ru-RU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или ANSI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- </a:t>
            </a:r>
            <a:r>
              <a:rPr lang="en-US" sz="16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C37.010, C37.13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). Выполняется после расчета установившегося режима и подготавливает к расчету установок релейной защиты. </a:t>
            </a: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600" b="1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По результатам проведенного расчета</a:t>
            </a: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составляется отчет о проверке коммутационных аппаратов, </a:t>
            </a: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определяются величины токов короткого замыкания. </a:t>
            </a: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0850" algn="l"/>
              </a:tabLst>
            </a:pPr>
            <a:r>
              <a:rPr lang="ru-RU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проводится проверка необходимости замены коммутационных аппаратов или предлагаются мероприятия по координации токов короткого замыкания, которые могут включать в себя как схемные решения, так и замену оборудования или добавление токоограничивающих устройств.</a:t>
            </a:r>
            <a:endParaRPr lang="ru-RU" sz="1600" dirty="0">
              <a:latin typeface="+mj-lt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C87D0075-94A7-4688-B607-25C7E9EC1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0312" y="-7925"/>
            <a:ext cx="549116" cy="555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57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22988" y="-39499"/>
            <a:ext cx="10382944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3538">
              <a:tabLst>
                <a:tab pos="363538" algn="l"/>
              </a:tabLst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62939AD-3306-4029-9838-7C14FC9BA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681E7-AD4C-4C86-B50E-F52662EA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4"/>
          <a:stretch>
            <a:fillRect/>
          </a:stretch>
        </p:blipFill>
        <p:spPr>
          <a:xfrm>
            <a:off x="4107781" y="649990"/>
            <a:ext cx="5036219" cy="3312368"/>
          </a:xfrm>
          <a:prstGeom prst="rect">
            <a:avLst/>
          </a:prstGeom>
        </p:spPr>
      </p:pic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4392488" y="3893234"/>
            <a:ext cx="47515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Фрагмент расчетной модели в ПО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GuPlanAC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23478"/>
            <a:ext cx="480772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</a:rPr>
              <a:t>Расчет токов короткого замыкания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988" y="595602"/>
            <a:ext cx="4254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может быть выполнена в ПО: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NEPLAN</a:t>
            </a:r>
            <a:r>
              <a:rPr lang="ru-RU" dirty="0"/>
              <a:t> 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err="1"/>
              <a:t>GuPlanAC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3609" y="1421819"/>
            <a:ext cx="40679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Программа </a:t>
            </a:r>
            <a:r>
              <a:rPr lang="ru-RU" sz="1400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GuPlanAC</a:t>
            </a:r>
            <a:r>
              <a:rPr lang="en-US" sz="14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0000"/>
                </a:solidFill>
                <a:ea typeface="Calibri" pitchFamily="34" charset="0"/>
                <a:cs typeface="Arial" pitchFamily="34" charset="0"/>
              </a:rPr>
              <a:t>для расчета коротких замыканий в электроустановках переменного тока напряжением до 1 кВ по ГОСТ 28249-93 и свыше 1 кВ по ГОСТ Р 52735-2007, проверки кабельных линий на термическую стойкость и невозгораемость, проверки защитных коммутационных аппаратов на чувствительность и селективность.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u="sng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Опыт работы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: Расчет токов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sz="1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КЗ и ОЗЗ для сетей 6(10) </a:t>
            </a:r>
            <a:r>
              <a:rPr lang="ru-RU" sz="1400" dirty="0" err="1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кВ</a:t>
            </a:r>
            <a:r>
              <a:rPr lang="ru-RU" sz="1400" dirty="0">
                <a:solidFill>
                  <a:srgbClr val="000000"/>
                </a:solidFill>
                <a:latin typeface="+mj-lt"/>
                <a:ea typeface="Calibri" pitchFamily="34" charset="0"/>
                <a:cs typeface="Arial" pitchFamily="34" charset="0"/>
              </a:rPr>
              <a:t> Московских кабельных сетей</a:t>
            </a:r>
          </a:p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23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E2F16318-4E95-4CCF-AE77-4FCB6AD3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5743" y="0"/>
            <a:ext cx="526616" cy="533054"/>
          </a:xfrm>
          <a:prstGeom prst="rect">
            <a:avLst/>
          </a:prstGeom>
          <a:noFill/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7E6926E-9CBE-48C6-88C6-B312D44B9BE9}"/>
              </a:ext>
            </a:extLst>
          </p:cNvPr>
          <p:cNvSpPr txBox="1"/>
          <p:nvPr/>
        </p:nvSpPr>
        <p:spPr>
          <a:xfrm>
            <a:off x="86105" y="4087914"/>
            <a:ext cx="90177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</a:pPr>
            <a:r>
              <a:rPr lang="ru-RU" b="1" u="sng" dirty="0">
                <a:latin typeface="+mj-lt"/>
              </a:rPr>
              <a:t>Потенциальные заказчики:</a:t>
            </a:r>
            <a:r>
              <a:rPr lang="ru-RU" dirty="0">
                <a:latin typeface="+mj-lt"/>
              </a:rPr>
              <a:t> «Интер РАО», ПАО «РусГидро», АО «</a:t>
            </a:r>
            <a:r>
              <a:rPr lang="ru-RU" dirty="0" err="1">
                <a:latin typeface="+mj-lt"/>
              </a:rPr>
              <a:t>Юнипро</a:t>
            </a:r>
            <a:r>
              <a:rPr lang="ru-RU" dirty="0">
                <a:latin typeface="+mj-lt"/>
              </a:rPr>
              <a:t>», ПАО «</a:t>
            </a:r>
            <a:r>
              <a:rPr lang="ru-RU" dirty="0" err="1">
                <a:latin typeface="+mj-lt"/>
              </a:rPr>
              <a:t>Фортум</a:t>
            </a:r>
            <a:r>
              <a:rPr lang="ru-RU" dirty="0">
                <a:latin typeface="+mj-lt"/>
              </a:rPr>
              <a:t>»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и другие </a:t>
            </a:r>
            <a:r>
              <a:rPr lang="ru-RU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генерирующие компании.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969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0" y="-236562"/>
            <a:ext cx="10382944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/>
              <a:t> </a:t>
            </a:r>
          </a:p>
          <a:p>
            <a:r>
              <a:rPr lang="ru-RU" sz="2300" b="1" dirty="0">
                <a:solidFill>
                  <a:srgbClr val="002060"/>
                </a:solidFill>
              </a:rPr>
              <a:t>Расчет сетей постоянного тока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214CEE-C8C3-4959-BA17-5D9D52DBD831}"/>
              </a:ext>
            </a:extLst>
          </p:cNvPr>
          <p:cNvSpPr txBox="1"/>
          <p:nvPr/>
        </p:nvSpPr>
        <p:spPr>
          <a:xfrm>
            <a:off x="107504" y="575434"/>
            <a:ext cx="7933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Включает в себя</a:t>
            </a:r>
            <a:r>
              <a:rPr lang="en-US" dirty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расчет установившихся режимов,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ru-RU" dirty="0"/>
              <a:t> расчет токов короткого замыкания</a:t>
            </a:r>
            <a:r>
              <a:rPr lang="en-US" dirty="0"/>
              <a:t>,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ru-RU" dirty="0"/>
              <a:t>выбор аккумуляторных батарей для системы</a:t>
            </a:r>
          </a:p>
          <a:p>
            <a:r>
              <a:rPr lang="ru-RU" dirty="0"/>
              <a:t> оперативного постоянного тока.</a:t>
            </a: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62939AD-3306-4029-9838-7C14FC9BA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681E7-AD4C-4C86-B50E-F52662EA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07504" y="2430955"/>
            <a:ext cx="8928992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Опыт работы</a:t>
            </a:r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Проведение обеспечивающих исследований для разработки СТО РЖД: Защита систем электроснабжения железной дороги от коротких замыканий и перегрузки. Методика выбора и проверки автоматических выключателей и предохранителей в электрических сетях напряжением до 1000 В / ОАО Российские железные дороги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Разработка СТО: Методические указания по выбору оборудования СОПТ / ОАО Федеральная сетевая компания</a:t>
            </a: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4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CC837DE7-8CF1-4B83-A685-F0EA6B858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6455" y="19053"/>
            <a:ext cx="505904" cy="512089"/>
          </a:xfrm>
          <a:prstGeom prst="rect">
            <a:avLst/>
          </a:prstGeom>
          <a:noFill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62ABC0E-8B31-4C45-9C66-0EE38F35CF6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683605"/>
            <a:ext cx="3114228" cy="190506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463877-239C-46C8-AEA7-20E675BC63E3}"/>
              </a:ext>
            </a:extLst>
          </p:cNvPr>
          <p:cNvSpPr txBox="1"/>
          <p:nvPr/>
        </p:nvSpPr>
        <p:spPr>
          <a:xfrm>
            <a:off x="4783642" y="2551312"/>
            <a:ext cx="522562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Фрагмент расчетной модели в ПО </a:t>
            </a:r>
            <a:r>
              <a:rPr kumimoji="0" lang="ru-RU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GuPlan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C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C5ADA-6310-480E-83FF-AAA44AAEAD24}"/>
              </a:ext>
            </a:extLst>
          </p:cNvPr>
          <p:cNvSpPr txBox="1"/>
          <p:nvPr/>
        </p:nvSpPr>
        <p:spPr>
          <a:xfrm>
            <a:off x="188842" y="1903530"/>
            <a:ext cx="427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Работа может быть выполнена  в ПО:</a:t>
            </a:r>
            <a:endParaRPr lang="en-US" dirty="0"/>
          </a:p>
          <a:p>
            <a:r>
              <a:rPr lang="en-US" dirty="0"/>
              <a:t>EMTP-RV</a:t>
            </a:r>
            <a:r>
              <a:rPr lang="ru-RU" dirty="0"/>
              <a:t>, </a:t>
            </a:r>
            <a:r>
              <a:rPr lang="en-US" dirty="0" err="1"/>
              <a:t>GuPlanDC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DF88AC-B2B9-4FCD-916A-207CA2A143D7}"/>
              </a:ext>
            </a:extLst>
          </p:cNvPr>
          <p:cNvSpPr txBox="1"/>
          <p:nvPr/>
        </p:nvSpPr>
        <p:spPr>
          <a:xfrm>
            <a:off x="103676" y="4193240"/>
            <a:ext cx="8361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u="sng" dirty="0">
                <a:latin typeface="+mj-lt"/>
              </a:rPr>
              <a:t>Потенциальные заказчики: </a:t>
            </a:r>
            <a:r>
              <a:rPr lang="ru-RU" sz="1800" dirty="0"/>
              <a:t>ПАО «Мосэнерго», ПАО </a:t>
            </a:r>
            <a:r>
              <a:rPr lang="ru-RU" sz="1800" dirty="0">
                <a:latin typeface="+mj-lt"/>
              </a:rPr>
              <a:t>«Интер РАО», ПАО «ТГК-1», ПАО «ОГК-2»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другие </a:t>
            </a:r>
            <a:r>
              <a:rPr lang="ru-RU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генерирующие компании.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9698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0154412" cy="534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>
                <a:solidFill>
                  <a:srgbClr val="002060"/>
                </a:solidFill>
              </a:rPr>
              <a:t>Координация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релейной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защиты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сети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оперативного</a:t>
            </a:r>
            <a:endParaRPr lang="en-US" sz="2100" b="1" dirty="0">
              <a:solidFill>
                <a:srgbClr val="002060"/>
              </a:solidFill>
            </a:endParaRPr>
          </a:p>
          <a:p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постоянного</a:t>
            </a:r>
            <a:r>
              <a:rPr lang="ru-RU" sz="2100" dirty="0">
                <a:solidFill>
                  <a:srgbClr val="002060"/>
                </a:solidFill>
              </a:rPr>
              <a:t> </a:t>
            </a:r>
            <a:r>
              <a:rPr lang="ru-RU" sz="2100" b="1" dirty="0">
                <a:solidFill>
                  <a:srgbClr val="002060"/>
                </a:solidFill>
              </a:rPr>
              <a:t>тока</a:t>
            </a:r>
            <a:endParaRPr lang="ru-RU" sz="2100" dirty="0">
              <a:solidFill>
                <a:srgbClr val="002060"/>
              </a:solidFill>
            </a:endParaRPr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67ED44D2-AF3E-4C09-B968-F4680A20EB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1500" y="627828"/>
            <a:ext cx="88569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Включает в себя построение карт селективности защитных аппаратов в сети оперативного постоянного тока напряжением 24 – 400 В.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Производится проверка правильности выбора и настройки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расцепителей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автоматических выключателей и предохранителей в электроустановках постоянного оперативного тока напряжением 24 – 400 В.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4273379"/>
            <a:ext cx="8784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u="sng" dirty="0">
                <a:latin typeface="+mj-lt"/>
              </a:rPr>
              <a:t>Потенциальные заказчики: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ПАО «</a:t>
            </a:r>
            <a:r>
              <a:rPr lang="ru-RU" dirty="0" err="1">
                <a:solidFill>
                  <a:srgbClr val="000000"/>
                </a:solidFill>
                <a:latin typeface="+mj-lt"/>
                <a:cs typeface="Times New Roman" pitchFamily="18" charset="0"/>
              </a:rPr>
              <a:t>Россети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», </a:t>
            </a:r>
            <a:r>
              <a:rPr lang="ru-RU" sz="1800" dirty="0"/>
              <a:t>ПАО «Мосэнерго», ПАО </a:t>
            </a:r>
            <a:r>
              <a:rPr lang="ru-RU" sz="1800" dirty="0">
                <a:latin typeface="+mj-lt"/>
              </a:rPr>
              <a:t>«Интер РАО», ПАО «ТГК-1», ПАО «ОГК-2»</a:t>
            </a:r>
            <a:r>
              <a:rPr lang="ru-RU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и другие </a:t>
            </a:r>
            <a:r>
              <a:rPr lang="ru-RU" sz="1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генерирующие компании.</a:t>
            </a:r>
            <a:endParaRPr lang="ru-RU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3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3E9884C8-A30F-49AA-B83A-B9E70E137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3670" y="30964"/>
            <a:ext cx="510924" cy="517171"/>
          </a:xfrm>
          <a:prstGeom prst="rect">
            <a:avLst/>
          </a:prstGeom>
          <a:noFill/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D7E893-6743-4989-BFCF-69FD02FDEF6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388" y="2021314"/>
            <a:ext cx="4536505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759BE9E-D9C8-4196-84F8-AC7246944A68}"/>
              </a:ext>
            </a:extLst>
          </p:cNvPr>
          <p:cNvSpPr txBox="1"/>
          <p:nvPr/>
        </p:nvSpPr>
        <p:spPr>
          <a:xfrm>
            <a:off x="3919198" y="4088966"/>
            <a:ext cx="5580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Пример построения карт селективности в ПО </a:t>
            </a:r>
            <a:r>
              <a:rPr lang="ru-RU" sz="1400" dirty="0" err="1"/>
              <a:t>GuMapsDC</a:t>
            </a:r>
            <a:endParaRPr lang="ru-RU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81DFF0-8D72-491B-8947-09EFC1993149}"/>
              </a:ext>
            </a:extLst>
          </p:cNvPr>
          <p:cNvSpPr txBox="1"/>
          <p:nvPr/>
        </p:nvSpPr>
        <p:spPr>
          <a:xfrm>
            <a:off x="209297" y="2083452"/>
            <a:ext cx="425469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Работа может быть выполнена в ПО:</a:t>
            </a:r>
          </a:p>
          <a:p>
            <a:pPr>
              <a:buFont typeface="Arial" pitchFamily="34" charset="0"/>
              <a:buChar char="•"/>
            </a:pPr>
            <a:r>
              <a:rPr lang="ru-RU" dirty="0"/>
              <a:t> </a:t>
            </a:r>
            <a:r>
              <a:rPr lang="en-US" dirty="0" err="1"/>
              <a:t>GuMapsDC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 NEPLAN</a:t>
            </a:r>
            <a:r>
              <a:rPr lang="ru-RU" dirty="0"/>
              <a:t> </a:t>
            </a:r>
          </a:p>
          <a:p>
            <a:r>
              <a:rPr kumimoji="0" lang="ru-RU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Опыт работы: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Проверка </a:t>
            </a:r>
          </a:p>
          <a:p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селективности защит в сети </a:t>
            </a:r>
          </a:p>
          <a:p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собственных нужд подстанций </a:t>
            </a:r>
          </a:p>
          <a:p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ПАО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Россети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574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1" y="582461"/>
            <a:ext cx="8032315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2989" y="4853949"/>
            <a:ext cx="9143999" cy="0"/>
          </a:xfrm>
          <a:prstGeom prst="line">
            <a:avLst/>
          </a:prstGeom>
          <a:ln w="38100">
            <a:solidFill>
              <a:srgbClr val="4456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709254" y="648222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732241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2988" y="4919710"/>
            <a:ext cx="119310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8166800" y="4859723"/>
            <a:ext cx="514400" cy="273844"/>
          </a:xfrm>
        </p:spPr>
        <p:txBody>
          <a:bodyPr/>
          <a:lstStyle/>
          <a:p>
            <a:fld id="{051E8567-D551-40AB-B260-E733F67754E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Заголовок 4">
            <a:extLst>
              <a:ext uri="{FF2B5EF4-FFF2-40B4-BE49-F238E27FC236}">
                <a16:creationId xmlns:a16="http://schemas.microsoft.com/office/drawing/2014/main" id="{67B27C2E-4F75-4CF7-B8B2-23F425225EA2}"/>
              </a:ext>
            </a:extLst>
          </p:cNvPr>
          <p:cNvSpPr txBox="1">
            <a:spLocks/>
          </p:cNvSpPr>
          <p:nvPr/>
        </p:nvSpPr>
        <p:spPr>
          <a:xfrm>
            <a:off x="22988" y="-39499"/>
            <a:ext cx="10382944" cy="77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b="1" dirty="0">
                <a:solidFill>
                  <a:srgbClr val="002060"/>
                </a:solidFill>
              </a:rPr>
              <a:t>Контакты</a:t>
            </a:r>
            <a:endParaRPr lang="ru-RU" sz="2100" dirty="0">
              <a:solidFill>
                <a:srgbClr val="002060"/>
              </a:solidFill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462939AD-3306-4029-9838-7C14FC9BAF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5681E7-AD4C-4C86-B50E-F52662EA2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316" y="106644"/>
            <a:ext cx="865684" cy="352226"/>
          </a:xfrm>
          <a:prstGeom prst="rect">
            <a:avLst/>
          </a:prstGeom>
        </p:spPr>
      </p:pic>
      <p:pic>
        <p:nvPicPr>
          <p:cNvPr id="87042" name="Picture 2" descr="C:\Users\Ira\Downloads\Screenshot_20240702-074915_Chro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536" y="1609947"/>
            <a:ext cx="1803847" cy="182589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771800" y="1404521"/>
            <a:ext cx="46805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Кафедра Электрических станций</a:t>
            </a:r>
          </a:p>
          <a:p>
            <a:endParaRPr lang="ru-RU" dirty="0"/>
          </a:p>
          <a:p>
            <a:endParaRPr lang="ru-RU" dirty="0"/>
          </a:p>
          <a:p>
            <a:r>
              <a:rPr lang="ru-RU" sz="2000" dirty="0"/>
              <a:t>Заведующий кафедрой</a:t>
            </a:r>
            <a:endParaRPr lang="en-US" sz="2000" dirty="0"/>
          </a:p>
          <a:p>
            <a:r>
              <a:rPr lang="ru-RU" sz="2000" b="1" dirty="0" err="1"/>
              <a:t>Монаков</a:t>
            </a:r>
            <a:r>
              <a:rPr lang="ru-RU" sz="2000" b="1" dirty="0"/>
              <a:t> Юрий Викторович</a:t>
            </a:r>
          </a:p>
          <a:p>
            <a:r>
              <a:rPr lang="ru-RU" sz="2000" dirty="0"/>
              <a:t>+7 495 362 78 72</a:t>
            </a:r>
          </a:p>
          <a:p>
            <a:r>
              <a:rPr lang="en-US" sz="2000" dirty="0"/>
              <a:t>MonakovYV@mpei.ru</a:t>
            </a:r>
            <a:endParaRPr lang="ru-RU" sz="2000" dirty="0"/>
          </a:p>
        </p:txBody>
      </p:sp>
      <p:pic>
        <p:nvPicPr>
          <p:cNvPr id="14" name="Picture 2" descr="C:\Users\Ira\Downloads\Screenshot_20240702-074915_Chrome.jpg">
            <a:extLst>
              <a:ext uri="{FF2B5EF4-FFF2-40B4-BE49-F238E27FC236}">
                <a16:creationId xmlns:a16="http://schemas.microsoft.com/office/drawing/2014/main" id="{E6ADB7EB-7F58-4267-8C65-772F19A7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9784" y="0"/>
            <a:ext cx="552575" cy="55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9698061"/>
      </p:ext>
    </p:extLst>
  </p:cSld>
  <p:clrMapOvr>
    <a:masterClrMapping/>
  </p:clrMapOvr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A93E72CD0E56A42977FD08D0705CFAF" ma:contentTypeVersion="3" ma:contentTypeDescription="Создание документа." ma:contentTypeScope="" ma:versionID="2a338943839fea30573f21aa84a60042">
  <xsd:schema xmlns:xsd="http://www.w3.org/2001/XMLSchema" xmlns:xs="http://www.w3.org/2001/XMLSchema" xmlns:p="http://schemas.microsoft.com/office/2006/metadata/properties" xmlns:ns2="a6d6a369-67a1-49a0-a04d-2e9b2b39b2ef" targetNamespace="http://schemas.microsoft.com/office/2006/metadata/properties" ma:root="true" ma:fieldsID="389bce57564774f0a7a94be28154a101" ns2:_="">
    <xsd:import namespace="a6d6a369-67a1-49a0-a04d-2e9b2b39b2ef"/>
    <xsd:element name="properties">
      <xsd:complexType>
        <xsd:sequence>
          <xsd:element name="documentManagement">
            <xsd:complexType>
              <xsd:all>
                <xsd:element ref="ns2:_x0417__x0430__x043c__x0435__x0442__x043a__x0438_" minOccurs="0"/>
                <xsd:element ref="ns2:_x0414__x0430__x0442__x0430__x0020__x0441__x043e__x0437__x0434__x0430__x043d__x0438__x044f_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d6a369-67a1-49a0-a04d-2e9b2b39b2ef" elementFormDefault="qualified">
    <xsd:import namespace="http://schemas.microsoft.com/office/2006/documentManagement/types"/>
    <xsd:import namespace="http://schemas.microsoft.com/office/infopath/2007/PartnerControls"/>
    <xsd:element name="_x0417__x0430__x043c__x0435__x0442__x043a__x0438_" ma:index="8" nillable="true" ma:displayName="Заметки" ma:internalName="_x0417__x0430__x043c__x0435__x0442__x043a__x0438_">
      <xsd:simpleType>
        <xsd:restriction base="dms:Note">
          <xsd:maxLength value="255"/>
        </xsd:restriction>
      </xsd:simpleType>
    </xsd:element>
    <xsd:element name="_x0414__x0430__x0442__x0430__x0020__x0441__x043e__x0437__x0434__x0430__x043d__x0438__x044f_" ma:index="9" nillable="true" ma:displayName="Дата создания" ma:format="DateTime" ma:internalName="_x0414__x0430__x0442__x0430__x0020__x0441__x043e__x0437__x0434__x0430__x043d__x0438__x044f_">
      <xsd:simpleType>
        <xsd:restriction base="dms:DateTime"/>
      </xsd:simpleType>
    </xsd:element>
    <xsd:element name="tag" ma:index="10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7__x0430__x043c__x0435__x0442__x043a__x0438_ xmlns="a6d6a369-67a1-49a0-a04d-2e9b2b39b2ef">Водородная энергетика</_x0417__x0430__x043c__x0435__x0442__x043a__x0438_>
    <tag xmlns="a6d6a369-67a1-49a0-a04d-2e9b2b39b2ef" xsi:nil="true"/>
    <_x0414__x0430__x0442__x0430__x0020__x0441__x043e__x0437__x0434__x0430__x043d__x0438__x044f_ xmlns="a6d6a369-67a1-49a0-a04d-2e9b2b39b2ef">2024-09-09T10:10:00+00:00</_x0414__x0430__x0442__x0430__x0020__x0441__x043e__x0437__x0434__x0430__x043d__x0438__x044f_>
  </documentManagement>
</p:properties>
</file>

<file path=customXml/itemProps1.xml><?xml version="1.0" encoding="utf-8"?>
<ds:datastoreItem xmlns:ds="http://schemas.openxmlformats.org/officeDocument/2006/customXml" ds:itemID="{C44D7298-6A67-4608-818F-DFE058EA9BBC}"/>
</file>

<file path=customXml/itemProps2.xml><?xml version="1.0" encoding="utf-8"?>
<ds:datastoreItem xmlns:ds="http://schemas.openxmlformats.org/officeDocument/2006/customXml" ds:itemID="{B0DD138A-5BDF-4A95-88F8-0B2B911A8D78}"/>
</file>

<file path=customXml/itemProps3.xml><?xml version="1.0" encoding="utf-8"?>
<ds:datastoreItem xmlns:ds="http://schemas.openxmlformats.org/officeDocument/2006/customXml" ds:itemID="{2674BC09-7D62-4127-A5E5-4021FFA8E0D6}"/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21170</TotalTime>
  <Words>612</Words>
  <Application>Microsoft Office PowerPoint</Application>
  <PresentationFormat>Экран (16:9)</PresentationFormat>
  <Paragraphs>83</Paragraphs>
  <Slides>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Avenir Next Cyr</vt:lpstr>
      <vt:lpstr>Arial</vt:lpstr>
      <vt:lpstr>Calibri</vt:lpstr>
      <vt:lpstr>mpei_shablon_3000</vt:lpstr>
      <vt:lpstr>1_alena_shablon</vt:lpstr>
      <vt:lpstr>Расчеты, моделирование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№3 к приказу № 775 от 09 сентября 2024 года </dc:title>
  <dc:creator>Ал Мал</dc:creator>
  <cp:lastModifiedBy>Николай Николаевич С</cp:lastModifiedBy>
  <cp:revision>351</cp:revision>
  <cp:lastPrinted>2022-05-31T07:35:06Z</cp:lastPrinted>
  <dcterms:created xsi:type="dcterms:W3CDTF">2020-07-22T15:01:51Z</dcterms:created>
  <dcterms:modified xsi:type="dcterms:W3CDTF">2024-09-10T12:28:34Z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0x0101006A93E72CD0E56A42977FD08D0705CFAF</vt:lpwstr>
  </property>
</Properties>
</file>