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</p:sldMasterIdLst>
  <p:notesMasterIdLst>
    <p:notesMasterId r:id="rId20"/>
  </p:notesMasterIdLst>
  <p:handoutMasterIdLst>
    <p:handoutMasterId r:id="rId21"/>
  </p:handoutMasterIdLst>
  <p:sldIdLst>
    <p:sldId id="258" r:id="rId6"/>
    <p:sldId id="470" r:id="rId7"/>
    <p:sldId id="471" r:id="rId8"/>
    <p:sldId id="422" r:id="rId9"/>
    <p:sldId id="463" r:id="rId10"/>
    <p:sldId id="460" r:id="rId11"/>
    <p:sldId id="467" r:id="rId12"/>
    <p:sldId id="468" r:id="rId13"/>
    <p:sldId id="456" r:id="rId14"/>
    <p:sldId id="461" r:id="rId15"/>
    <p:sldId id="466" r:id="rId16"/>
    <p:sldId id="457" r:id="rId17"/>
    <p:sldId id="435" r:id="rId18"/>
    <p:sldId id="453" r:id="rId19"/>
  </p:sldIdLst>
  <p:sldSz cx="9144000" cy="5143500" type="screen16x9"/>
  <p:notesSz cx="6858000" cy="9144000"/>
  <p:embeddedFontLst>
    <p:embeddedFont>
      <p:font typeface="MV Boli" panose="02000500030200090000" pitchFamily="2" charset="0"/>
      <p:regular r:id="rId22"/>
    </p:embeddedFont>
    <p:embeddedFont>
      <p:font typeface="Avenir Next Cyr" panose="020B0503020202020204" charset="-52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93E"/>
    <a:srgbClr val="920000"/>
    <a:srgbClr val="425480"/>
    <a:srgbClr val="3F517E"/>
    <a:srgbClr val="B0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88488" autoAdjust="0"/>
  </p:normalViewPr>
  <p:slideViewPr>
    <p:cSldViewPr showGuides="1">
      <p:cViewPr varScale="1">
        <p:scale>
          <a:sx n="149" d="100"/>
          <a:sy n="149" d="100"/>
        </p:scale>
        <p:origin x="654" y="108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20.03.2025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tmtech.ru/wp-content/uploads/2021/06/GOST-R-58048-2017.pdf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36" y="961887"/>
            <a:ext cx="7756127" cy="2862322"/>
          </a:xfrm>
        </p:spPr>
        <p:txBody>
          <a:bodyPr/>
          <a:lstStyle/>
          <a:p>
            <a:r>
              <a:rPr lang="ru-RU" dirty="0"/>
              <a:t>Шаблон альбома научных проектов, направленных на создание новых устройств, приборов, установок, оборудования, технологий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4011910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b="1" i="1" dirty="0">
                <a:solidFill>
                  <a:srgbClr val="FF0000"/>
                </a:solidFill>
              </a:rPr>
              <a:t>Все надписи красного цвета удаляются или заменяются текстом по смыслу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2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3.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10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9548" y="2995157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9548" y="1275608"/>
            <a:ext cx="3970784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6" name="Овал 15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4358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39548" y="1275608"/>
            <a:ext cx="3970784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4.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39707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4143966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4008" y="2995157"/>
            <a:ext cx="3961675" cy="11547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1275608"/>
            <a:ext cx="3961675" cy="11521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4630" y="2444475"/>
            <a:ext cx="3970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190224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608"/>
            <a:ext cx="8076152" cy="286835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65" y="1635646"/>
            <a:ext cx="823047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границы рамки. Рамку можно удалить. </a:t>
            </a: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ru-RU" i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Вариантов может много но они не должны выходить за границе данной рамки. Рамку можно удалить. </a:t>
            </a:r>
          </a:p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5359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6.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12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8076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7" name="Овал 1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42903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55576" y="1913774"/>
            <a:ext cx="1584176" cy="1584176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Лого кафедры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dirty="0">
                <a:latin typeface="+mj-lt"/>
                <a:ea typeface="+mj-ea"/>
                <a:cs typeface="+mj-cs"/>
              </a:rPr>
              <a:t>Контакты</a:t>
            </a:r>
            <a:endParaRPr lang="ru-RU" dirty="0"/>
          </a:p>
        </p:txBody>
      </p:sp>
      <p:sp>
        <p:nvSpPr>
          <p:cNvPr id="9" name="Shape 559">
            <a:extLst>
              <a:ext uri="{FF2B5EF4-FFF2-40B4-BE49-F238E27FC236}">
                <a16:creationId xmlns:a16="http://schemas.microsoft.com/office/drawing/2014/main" xmlns="" id="{6D68DD41-AE9D-2310-B098-D426CF4FF11D}"/>
              </a:ext>
            </a:extLst>
          </p:cNvPr>
          <p:cNvSpPr txBox="1"/>
          <p:nvPr/>
        </p:nvSpPr>
        <p:spPr bwMode="auto">
          <a:xfrm>
            <a:off x="2771800" y="1890254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/>
              <a:t>Кафедра </a:t>
            </a:r>
            <a:r>
              <a:rPr lang="ru-RU" sz="2000" b="1" dirty="0">
                <a:solidFill>
                  <a:srgbClr val="FF0000"/>
                </a:solidFill>
              </a:rPr>
              <a:t>Полное название кафедры</a:t>
            </a:r>
          </a:p>
          <a:p>
            <a:endParaRPr lang="ru-RU" sz="2000" dirty="0"/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dirty="0"/>
              <a:t>Заведующий кафедрой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2000" b="1" dirty="0">
                <a:solidFill>
                  <a:srgbClr val="FF0000"/>
                </a:solidFill>
              </a:rPr>
              <a:t>ФИО заведующего кафедры</a:t>
            </a:r>
          </a:p>
        </p:txBody>
      </p:sp>
      <p:sp>
        <p:nvSpPr>
          <p:cNvPr id="7" name="Овал 6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</p:spTree>
    <p:extLst>
      <p:ext uri="{BB962C8B-B14F-4D97-AF65-F5344CB8AC3E}">
        <p14:creationId xmlns:p14="http://schemas.microsoft.com/office/powerpoint/2010/main" val="19462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98F95E1-DF97-3366-BA09-154E2F72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31590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1.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</a:t>
            </a:r>
            <a:r>
              <a:rPr lang="en-US" sz="1000" dirty="0">
                <a:solidFill>
                  <a:srgbClr val="3C342A"/>
                </a:solidFill>
                <a:latin typeface="Open Sans"/>
              </a:rPr>
              <a:t>   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Идея, описание технологии: принципы, потребности, требования, свойства, поведение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</a:t>
            </a:r>
            <a:r>
              <a:rPr lang="en-US" sz="1000" dirty="0">
                <a:solidFill>
                  <a:srgbClr val="00485C"/>
                </a:solidFill>
                <a:latin typeface="Open Sans"/>
              </a:rPr>
              <a:t> </a:t>
            </a:r>
            <a:r>
              <a:rPr lang="ru-RU" sz="1000" dirty="0">
                <a:solidFill>
                  <a:srgbClr val="00485C"/>
                </a:solidFill>
                <a:latin typeface="Open Sans"/>
              </a:rPr>
              <a:t>2.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Сравнение альтернатив, выбор технологической концепции, принципиальное решение: периметр технологии, интерфейс, критические элементы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3.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Определение концепции. Проверка осуществимости и преимуществ, расчетное обоснование эффективности технологии, оценка рисков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4.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Техническая реализуемость, экспериментальная проверка индивидуальных компонентов в лабораторных условиях, предварительная интеграция общей модели (НИР).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5.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Лабораторный прототип, имитационные испытания в условиях, близких к реальным (НИОКР).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6.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Демонстрационная версия (первый прототип, похожий на итоговые ожидания). Испытание в моделируемых условиях эксплуатации, отработка возможных эффектов масштабирования при производстве (НИОКР).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7.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и опытные испытания реального действующего прототипа (ОКР).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8.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Разработка финального доработанного прототипа. Заводские испытания натурального образца (ОКР).</a:t>
            </a:r>
            <a:endParaRPr lang="en-US" sz="1000" dirty="0">
              <a:solidFill>
                <a:srgbClr val="3C342A"/>
              </a:solidFill>
              <a:latin typeface="Open Sans"/>
            </a:endParaRPr>
          </a:p>
          <a:p>
            <a:pPr algn="just"/>
            <a:endParaRPr lang="ru-RU" sz="1000" dirty="0">
              <a:solidFill>
                <a:srgbClr val="3C342A"/>
              </a:solidFill>
              <a:latin typeface="Open Sans"/>
            </a:endParaRPr>
          </a:p>
          <a:p>
            <a:pPr algn="just"/>
            <a:r>
              <a:rPr lang="ru-RU" sz="1000" dirty="0">
                <a:solidFill>
                  <a:srgbClr val="00485C"/>
                </a:solidFill>
                <a:latin typeface="Open Sans"/>
              </a:rPr>
              <a:t>TRL 9.</a:t>
            </a:r>
            <a:r>
              <a:rPr lang="ru-RU" sz="1000" dirty="0">
                <a:solidFill>
                  <a:srgbClr val="3C342A"/>
                </a:solidFill>
                <a:latin typeface="Open Sans"/>
              </a:rPr>
              <a:t> Эксплуатационные испытания натурального образца, работа в реальных условиях, всесторонняя проверка готовности к постановке на производство (ОКР).</a:t>
            </a:r>
            <a:endParaRPr lang="ru-RU" sz="1000" b="0" i="0" dirty="0">
              <a:solidFill>
                <a:srgbClr val="3C342A"/>
              </a:solidFill>
              <a:effectLst/>
              <a:latin typeface="Open Sans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A671289C-5C71-D85D-E3B9-5C5877F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5486"/>
            <a:ext cx="6762166" cy="637579"/>
          </a:xfrm>
        </p:spPr>
        <p:txBody>
          <a:bodyPr/>
          <a:lstStyle/>
          <a:p>
            <a:pPr marL="0" marR="0">
              <a:lnSpc>
                <a:spcPct val="100000"/>
              </a:lnSpc>
              <a:defRPr/>
            </a:pPr>
            <a:r>
              <a:rPr lang="ru-RU" sz="2000" dirty="0">
                <a:latin typeface="+mj-lt"/>
                <a:cs typeface="+mj-cs"/>
              </a:rPr>
              <a:t>Приложение. Уровни готовности технологии по </a:t>
            </a:r>
            <a:r>
              <a:rPr lang="en-US" sz="2000" dirty="0">
                <a:latin typeface="+mj-lt"/>
                <a:cs typeface="+mj-cs"/>
              </a:rPr>
              <a:t>TRL</a:t>
            </a:r>
            <a:r>
              <a:rPr lang="ru-RU" sz="2000" dirty="0">
                <a:latin typeface="+mj-lt"/>
                <a:cs typeface="+mj-cs"/>
              </a:rPr>
              <a:t> (</a:t>
            </a:r>
            <a:r>
              <a:rPr lang="ru-RU" sz="2000" dirty="0">
                <a:hlinkClick r:id="rId2"/>
              </a:rPr>
              <a:t>ГОСТ Р 58048—2017</a:t>
            </a:r>
            <a:r>
              <a:rPr lang="ru-RU" sz="2000" dirty="0">
                <a:latin typeface="+mj-lt"/>
                <a:cs typeface="+mj-cs"/>
              </a:rPr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1872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283494"/>
            <a:ext cx="6850738" cy="33855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Готовность проекта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457200" y="1203598"/>
            <a:ext cx="8219256" cy="3528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ru-RU" sz="1600" b="0" dirty="0"/>
              <a:t>− Проекты делятся на </a:t>
            </a:r>
            <a:r>
              <a:rPr lang="ru-RU" sz="1600" dirty="0" smtClean="0"/>
              <a:t>планируемые </a:t>
            </a:r>
            <a:r>
              <a:rPr lang="ru-RU" sz="1600" b="0" dirty="0" smtClean="0"/>
              <a:t>и </a:t>
            </a:r>
            <a:r>
              <a:rPr lang="ru-RU" sz="1600" dirty="0"/>
              <a:t>реализованные</a:t>
            </a:r>
            <a:r>
              <a:rPr lang="ru-RU" sz="1600" b="0" dirty="0"/>
              <a:t>.</a:t>
            </a:r>
          </a:p>
          <a:p>
            <a:pPr algn="just">
              <a:spcBef>
                <a:spcPts val="0"/>
              </a:spcBef>
            </a:pPr>
            <a:r>
              <a:rPr lang="ru-RU" sz="1600" b="0" dirty="0"/>
              <a:t>− </a:t>
            </a:r>
            <a:r>
              <a:rPr lang="ru-RU" sz="1600" dirty="0" smtClean="0"/>
              <a:t>Планируемые </a:t>
            </a:r>
            <a:r>
              <a:rPr lang="ru-RU" sz="1600" b="0" dirty="0" smtClean="0"/>
              <a:t>проекты </a:t>
            </a:r>
            <a:r>
              <a:rPr lang="ru-RU" sz="1600" b="0" dirty="0"/>
              <a:t>– это проекты, цели и задачи которых ещё не были достигнуты, но была проведена научно-исследовательская работа и виды работ на слайде 3 были проведены не в полном объеме, и существует задел для дальнейшего его развития.</a:t>
            </a:r>
          </a:p>
          <a:p>
            <a:pPr algn="just">
              <a:spcBef>
                <a:spcPts val="0"/>
              </a:spcBef>
            </a:pPr>
            <a:r>
              <a:rPr lang="ru-RU" sz="1600" b="0" dirty="0"/>
              <a:t>− </a:t>
            </a:r>
            <a:r>
              <a:rPr lang="ru-RU" sz="1600" dirty="0" smtClean="0"/>
              <a:t>Реализованные </a:t>
            </a:r>
            <a:r>
              <a:rPr lang="ru-RU" sz="1600" b="0" dirty="0" smtClean="0"/>
              <a:t>проекты </a:t>
            </a:r>
            <a:r>
              <a:rPr lang="ru-RU" sz="1600" b="0" dirty="0"/>
              <a:t>– это проекты, цели и задачи которого был достигнуты, а виды работ на слайде 3 были проведены практически в полном объеме.</a:t>
            </a:r>
          </a:p>
        </p:txBody>
      </p:sp>
    </p:spTree>
    <p:extLst>
      <p:ext uri="{BB962C8B-B14F-4D97-AF65-F5344CB8AC3E}">
        <p14:creationId xmlns:p14="http://schemas.microsoft.com/office/powerpoint/2010/main" val="3633716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 txBox="1">
            <a:spLocks/>
          </p:cNvSpPr>
          <p:nvPr/>
        </p:nvSpPr>
        <p:spPr>
          <a:xfrm>
            <a:off x="457200" y="160384"/>
            <a:ext cx="6850738" cy="584775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 defTabSz="1219078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/>
              <a:t>Приложение. Национальные проекты технологического лидерства (НПТЛ)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E1F328BD-DE54-433A-754C-E15C8B885667}"/>
              </a:ext>
            </a:extLst>
          </p:cNvPr>
          <p:cNvSpPr txBox="1">
            <a:spLocks/>
          </p:cNvSpPr>
          <p:nvPr/>
        </p:nvSpPr>
        <p:spPr>
          <a:xfrm>
            <a:off x="1043608" y="1203598"/>
            <a:ext cx="7722347" cy="377951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ru-RU" sz="1200" dirty="0"/>
              <a:t>«Новые атомные и энергетические технологии»</a:t>
            </a:r>
            <a:r>
              <a:rPr lang="ru-RU" sz="1200" b="0" dirty="0"/>
              <a:t> — энергетика. Направлен на расширение присутствия России на международном рынке атомных и смежных разработок, поставки отечественного оборудования предприятиям ТЭК.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«Беспилотные авиационные системы»</a:t>
            </a:r>
            <a:r>
              <a:rPr lang="ru-RU" sz="1200" b="0" dirty="0"/>
              <a:t> — роботы и </a:t>
            </a:r>
            <a:r>
              <a:rPr lang="ru-RU" sz="1200" b="0" dirty="0" err="1"/>
              <a:t>беспилотники</a:t>
            </a:r>
            <a:r>
              <a:rPr lang="ru-RU" sz="1200" b="0" dirty="0"/>
              <a:t>. Включает разработку и серийное производство БАС и комплектующих, развитие необходимой инфраструктуры.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«Промышленное обеспечение транспортной мобильности»</a:t>
            </a:r>
            <a:r>
              <a:rPr lang="ru-RU" sz="1200" b="0" dirty="0"/>
              <a:t> — транспорт. Нацелен на поддержку производства самолётов и вертолётов, судов и судового оборудования, инновационного транспорта, а также кадровое обеспечение развития транспорта.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«Средства производства и автоматизации»</a:t>
            </a:r>
            <a:r>
              <a:rPr lang="ru-RU" sz="1200" b="0" dirty="0"/>
              <a:t> — промышленность. Включает в себя федеральные проекты по развитию </a:t>
            </a:r>
            <a:r>
              <a:rPr lang="ru-RU" sz="1200" b="0" dirty="0" err="1"/>
              <a:t>станкоинструментальной</a:t>
            </a:r>
            <a:r>
              <a:rPr lang="ru-RU" sz="1200" b="0" dirty="0"/>
              <a:t> промышленности, промышленной робототехники и автоматизации производства, литейного и термического оборудования. 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«Новые материалы и химия»</a:t>
            </a:r>
            <a:r>
              <a:rPr lang="ru-RU" sz="1200" b="0" dirty="0"/>
              <a:t> — материалы. Запланировано создание новых производств и центров компетенций, увеличение добычи дефицитного сырья, развитие технологий.</a:t>
            </a:r>
          </a:p>
          <a:p>
            <a:pPr algn="just">
              <a:spcAft>
                <a:spcPts val="600"/>
              </a:spcAft>
            </a:pPr>
            <a:r>
              <a:rPr lang="ru-RU" sz="1200" dirty="0"/>
              <a:t>«Развитие </a:t>
            </a:r>
            <a:r>
              <a:rPr lang="ru-RU" sz="1200" dirty="0" err="1"/>
              <a:t>многоспутниковой</a:t>
            </a:r>
            <a:r>
              <a:rPr lang="ru-RU" sz="1200" dirty="0"/>
              <a:t> орбитальной группировки»</a:t>
            </a:r>
            <a:r>
              <a:rPr lang="ru-RU" sz="1200" b="0" dirty="0"/>
              <a:t> — космос. Предусмотрено увеличение числа космических аппаратов, достижение независимости в космических сервисах и услугах.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E4DA91CB-EF87-4506-A5BD-4F286E262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51689" y="1851670"/>
            <a:ext cx="402045" cy="4320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3249C3AA-A0E0-4BE2-BF99-07F2AB444B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9180" y="1280592"/>
            <a:ext cx="427062" cy="4270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166C3C23-5E6A-4247-A4CB-1D98B1CEF7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4194" y="3963255"/>
            <a:ext cx="437034" cy="43703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D2C323A-D266-4A68-B230-0D894FCBC74A}"/>
              </a:ext>
            </a:extLst>
          </p:cNvPr>
          <p:cNvSpPr txBox="1">
            <a:spLocks/>
          </p:cNvSpPr>
          <p:nvPr/>
        </p:nvSpPr>
        <p:spPr>
          <a:xfrm>
            <a:off x="457200" y="4470349"/>
            <a:ext cx="8308755" cy="5847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1219078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venir Next Cyr" panose="020B0503020202020204" pitchFamily="34" charset="-52"/>
                <a:ea typeface="+mj-ea"/>
                <a:cs typeface="MV Boli" panose="02000500030200090000" pitchFamily="2" charset="0"/>
              </a:defRPr>
            </a:lvl1pPr>
          </a:lstStyle>
          <a:p>
            <a:pPr algn="just">
              <a:spcAft>
                <a:spcPts val="600"/>
              </a:spcAft>
            </a:pPr>
            <a:r>
              <a:rPr lang="ru-RU" sz="1200" b="0" dirty="0"/>
              <a:t>Необходимо скопировать подходящий для исследования </a:t>
            </a:r>
            <a:r>
              <a:rPr lang="ru-RU" sz="1200" b="0" dirty="0" err="1"/>
              <a:t>стикер</a:t>
            </a:r>
            <a:r>
              <a:rPr lang="ru-RU" sz="1200" b="0" dirty="0"/>
              <a:t> и вставить его на слайд, рядом с логотипом кафедры. </a:t>
            </a:r>
            <a:r>
              <a:rPr lang="ru-RU" sz="1200"/>
              <a:t>Значков может быть несколько</a:t>
            </a:r>
            <a:r>
              <a:rPr lang="ru-RU" sz="1200" b="0"/>
              <a:t>.</a:t>
            </a:r>
            <a:endParaRPr lang="ru-RU" sz="1200" b="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DE788ED-D405-4A4A-9BE5-15A4561DBC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39181" y="2400852"/>
            <a:ext cx="427061" cy="42706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C4C7A96-0C4F-4B6A-A029-DD416A4B6B4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52933" y="2978715"/>
            <a:ext cx="399557" cy="4779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EF99550C-742C-470C-BC51-4B004814E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52933" y="3540345"/>
            <a:ext cx="399557" cy="39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6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CBB6A5B-5CD4-9255-7F37-9848086DBC6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7185" y="4732358"/>
            <a:ext cx="5409650" cy="287337"/>
          </a:xfrm>
        </p:spPr>
        <p:txBody>
          <a:bodyPr/>
          <a:lstStyle/>
          <a:p>
            <a:r>
              <a:rPr lang="ru-RU" dirty="0"/>
              <a:t>Кафедра </a:t>
            </a:r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ru-RU" dirty="0">
                <a:solidFill>
                  <a:srgbClr val="FF0000"/>
                </a:solidFill>
              </a:rPr>
              <a:t>Сокращенное название</a:t>
            </a:r>
            <a:r>
              <a:rPr lang="en-US" dirty="0">
                <a:solidFill>
                  <a:srgbClr val="FF0000"/>
                </a:solidFill>
              </a:rPr>
              <a:t>”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B231E1-2F0B-4B67-9483-18E2B61A9138}"/>
              </a:ext>
            </a:extLst>
          </p:cNvPr>
          <p:cNvSpPr txBox="1">
            <a:spLocks/>
          </p:cNvSpPr>
          <p:nvPr/>
        </p:nvSpPr>
        <p:spPr>
          <a:xfrm>
            <a:off x="386486" y="4732358"/>
            <a:ext cx="1953266" cy="287337"/>
          </a:xfrm>
          <a:prstGeom prst="rect">
            <a:avLst/>
          </a:prstGeom>
        </p:spPr>
        <p:txBody>
          <a:bodyPr/>
          <a:lstStyle>
            <a:lvl1pPr marL="0" indent="0" algn="ctr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Avenir Next Cyr" panose="020B0503020202020204" pitchFamily="34" charset="-52"/>
                <a:ea typeface="+mn-ea"/>
                <a:cs typeface="+mn-cs"/>
              </a:defRPr>
            </a:lvl1pPr>
            <a:lvl2pPr marL="609540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78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619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157" indent="0" algn="l" defTabSz="1219078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1"/>
                </a:solidFill>
              </a:rPr>
              <a:t>Вернуться к содержанию</a:t>
            </a:r>
          </a:p>
        </p:txBody>
      </p:sp>
      <p:pic>
        <p:nvPicPr>
          <p:cNvPr id="6" name="Graphic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D6A737B0-48C3-43A4-AD3A-41E393ED6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8479" y="4768198"/>
            <a:ext cx="129065" cy="179816"/>
          </a:xfrm>
          <a:prstGeom prst="rect">
            <a:avLst/>
          </a:prstGeom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693936" y="2069882"/>
            <a:ext cx="7756127" cy="646331"/>
          </a:xfrm>
        </p:spPr>
        <p:txBody>
          <a:bodyPr/>
          <a:lstStyle/>
          <a:p>
            <a:r>
              <a:rPr lang="ru-RU" b="0" dirty="0">
                <a:solidFill>
                  <a:srgbClr val="FF0000"/>
                </a:solidFill>
              </a:rPr>
              <a:t>Название </a:t>
            </a:r>
            <a:r>
              <a:rPr lang="ru-RU" b="0" dirty="0" smtClean="0">
                <a:solidFill>
                  <a:srgbClr val="FF0000"/>
                </a:solidFill>
              </a:rPr>
              <a:t>проекта</a:t>
            </a:r>
            <a:endParaRPr lang="ru-RU" b="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5162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818220"/>
          </a:xfrm>
        </p:spPr>
        <p:txBody>
          <a:bodyPr/>
          <a:lstStyle/>
          <a:p>
            <a:r>
              <a:rPr lang="ru-RU" sz="1600" dirty="0"/>
              <a:t>Название </a:t>
            </a:r>
            <a:r>
              <a:rPr lang="ru-RU" sz="1600" dirty="0" smtClean="0"/>
              <a:t>проекта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5</a:t>
            </a:fld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характеристики</a:t>
            </a:r>
            <a:r>
              <a:rPr lang="en-US" sz="1200" b="1" dirty="0"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Научная новизна</a:t>
            </a:r>
            <a:r>
              <a:rPr lang="en-US" sz="1200" b="1" dirty="0">
                <a:cs typeface="Times New Roman" pitchFamily="18" charset="0"/>
              </a:rPr>
              <a:t> </a:t>
            </a:r>
            <a:r>
              <a:rPr lang="en-US" sz="1200" b="1" dirty="0" smtClean="0">
                <a:cs typeface="Times New Roman" pitchFamily="18" charset="0"/>
              </a:rPr>
              <a:t>(</a:t>
            </a:r>
            <a:r>
              <a:rPr lang="ru-RU" sz="1200" b="1" dirty="0" smtClean="0">
                <a:cs typeface="Times New Roman" pitchFamily="18" charset="0"/>
              </a:rPr>
              <a:t>уникальность</a:t>
            </a:r>
            <a:r>
              <a:rPr lang="en-US" sz="1200" b="1" dirty="0" smtClean="0">
                <a:cs typeface="Times New Roman" pitchFamily="18" charset="0"/>
              </a:rPr>
              <a:t>):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113490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Сведения о </a:t>
            </a:r>
            <a:r>
              <a:rPr lang="ru-RU" sz="1200" b="1" dirty="0">
                <a:solidFill>
                  <a:srgbClr val="FF0000"/>
                </a:solidFill>
              </a:rPr>
              <a:t>(тип проекта*)</a:t>
            </a:r>
            <a:r>
              <a:rPr lang="ru-RU" sz="1200" b="1" dirty="0"/>
              <a:t> проекте</a:t>
            </a:r>
            <a:endParaRPr lang="ru-RU" sz="1200" dirty="0"/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 smtClean="0">
                <a:solidFill>
                  <a:srgbClr val="FF0000"/>
                </a:solidFill>
              </a:rPr>
              <a:t>Образец, принцип работы технологии, </a:t>
            </a:r>
            <a:r>
              <a:rPr lang="ru-RU" sz="1000" i="1" dirty="0">
                <a:solidFill>
                  <a:srgbClr val="FF0000"/>
                </a:solidFill>
              </a:rPr>
              <a:t>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</a:t>
            </a:r>
            <a:r>
              <a:rPr lang="ru-RU" sz="1000" i="1" dirty="0" smtClean="0">
                <a:solidFill>
                  <a:srgbClr val="FF0000"/>
                </a:solidFill>
              </a:rPr>
              <a:t>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Реализованный или </a:t>
            </a:r>
            <a:r>
              <a:rPr lang="ru-RU" sz="1000" b="1" dirty="0" smtClean="0">
                <a:solidFill>
                  <a:srgbClr val="FF0000"/>
                </a:solidFill>
              </a:rPr>
              <a:t>планируемый</a:t>
            </a:r>
            <a:endParaRPr lang="ru-RU" sz="1000" dirty="0"/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178603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Необходимо уместить всю текстовую информацию на данном слайде. Стили шрифтов в шаблоне не изменять.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22411" y="1275608"/>
            <a:ext cx="3993289" cy="287434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Уровень готовности 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TRL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(шкала уровней на слайде 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7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. Также своими словами рассказать о проделанной работе.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Аббревиатуры названий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378008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6850738" cy="81822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7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0" y="1411905"/>
            <a:ext cx="38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cs typeface="Times New Roman" pitchFamily="18" charset="0"/>
              </a:rPr>
              <a:t>Назначение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(Пространство между заголовками заполняется пропорционально объему информации заголовка, но она не должна выходить за синие рамки )</a:t>
            </a: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Технические характеристики</a:t>
            </a:r>
            <a:r>
              <a:rPr lang="en-US" sz="1200" b="1" dirty="0">
                <a:cs typeface="Times New Roman" pitchFamily="18" charset="0"/>
              </a:rPr>
              <a:t>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cs typeface="Times New Roman" pitchFamily="18" charset="0"/>
              </a:rPr>
              <a:t>Научная новизна</a:t>
            </a:r>
            <a:r>
              <a:rPr lang="en-US" sz="1200" b="1" dirty="0">
                <a:cs typeface="Times New Roman" pitchFamily="18" charset="0"/>
              </a:rPr>
              <a:t> </a:t>
            </a:r>
            <a:r>
              <a:rPr lang="en-US" sz="1200" b="1" dirty="0" smtClean="0">
                <a:cs typeface="Times New Roman" pitchFamily="18" charset="0"/>
              </a:rPr>
              <a:t>(</a:t>
            </a:r>
            <a:r>
              <a:rPr lang="ru-RU" sz="1200" b="1" dirty="0" smtClean="0">
                <a:cs typeface="Times New Roman" pitchFamily="18" charset="0"/>
              </a:rPr>
              <a:t>уникальность</a:t>
            </a:r>
            <a:r>
              <a:rPr lang="en-US" sz="1200" b="1" dirty="0" smtClean="0">
                <a:cs typeface="Times New Roman" pitchFamily="18" charset="0"/>
              </a:rPr>
              <a:t>):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1134906"/>
            <a:ext cx="309634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Сведения о </a:t>
            </a:r>
            <a:r>
              <a:rPr lang="ru-RU" sz="1200" b="1" dirty="0">
                <a:solidFill>
                  <a:srgbClr val="FF0000"/>
                </a:solidFill>
              </a:rPr>
              <a:t>(тип проекта*)</a:t>
            </a:r>
            <a:r>
              <a:rPr lang="ru-RU" sz="1200" b="1" dirty="0"/>
              <a:t> проекте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3914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39553" y="1281840"/>
            <a:ext cx="3960439" cy="3456380"/>
          </a:xfrm>
          <a:prstGeom prst="roundRect">
            <a:avLst>
              <a:gd name="adj" fmla="val 6492"/>
            </a:avLst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87008" cy="795772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Пример расстановки рисунков</a:t>
            </a:r>
            <a:endParaRPr lang="ru-RU" sz="1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8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5032" y="1139312"/>
            <a:ext cx="2329485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 dirty="0"/>
              <a:t>Потенциальное применение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361" y="1418044"/>
            <a:ext cx="38168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Уровень готовности 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(TRL): </a:t>
            </a:r>
            <a:r>
              <a:rPr lang="en-US" sz="1200" dirty="0">
                <a:solidFill>
                  <a:srgbClr val="000000"/>
                </a:solidFill>
                <a:cs typeface="Times New Roman" pitchFamily="18" charset="0"/>
              </a:rPr>
              <a:t>TRL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FF0000"/>
                </a:solidFill>
                <a:cs typeface="Times New Roman" pitchFamily="18" charset="0"/>
              </a:rPr>
              <a:t>№</a:t>
            </a:r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(шкала уровней на слайде 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2</a:t>
            </a:r>
            <a:r>
              <a:rPr lang="en-US" sz="1200" dirty="0">
                <a:solidFill>
                  <a:srgbClr val="FF0000"/>
                </a:solidFill>
                <a:cs typeface="Times New Roman" pitchFamily="18" charset="0"/>
              </a:rPr>
              <a:t>)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. Также своими словами рассказать о проделанной работе.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Эффекты от внедрения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</a:t>
            </a:r>
            <a:endParaRPr lang="en-US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endParaRPr lang="ru-RU" sz="1200" b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rgbClr val="000000"/>
                </a:solidFill>
                <a:cs typeface="Times New Roman" pitchFamily="18" charset="0"/>
              </a:rPr>
              <a:t>Основные заказчики</a:t>
            </a:r>
            <a:r>
              <a:rPr lang="en-US" sz="12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 algn="just"/>
            <a:r>
              <a:rPr lang="ru-RU" sz="1200" dirty="0">
                <a:solidFill>
                  <a:srgbClr val="FF0000"/>
                </a:solidFill>
                <a:cs typeface="Times New Roman" pitchFamily="18" charset="0"/>
              </a:rPr>
              <a:t>Текст (Потенциальные или основные заказчики. Писать полные названия компаний с их правовым статусом)</a:t>
            </a:r>
            <a:endParaRPr lang="en-US" sz="1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16781" y="1281839"/>
            <a:ext cx="3993289" cy="10800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412" y="4143966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22411" y="3052867"/>
            <a:ext cx="3993289" cy="109708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sz="1400" i="1" dirty="0">
                <a:solidFill>
                  <a:srgbClr val="FF0000"/>
                </a:solidFill>
              </a:rPr>
              <a:t>Рисунки не должны выходить за границы рамки. Рамку можно удалить. Желательно заполнить рисунком всю доступную область</a:t>
            </a:r>
            <a:endParaRPr lang="en-US" sz="1400" i="1" dirty="0">
              <a:solidFill>
                <a:srgbClr val="FF0000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781" y="2361877"/>
            <a:ext cx="39820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2969" y="4830532"/>
            <a:ext cx="29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*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4848767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0000"/>
                </a:solidFill>
              </a:rPr>
              <a:t>Реализованный или </a:t>
            </a:r>
            <a:r>
              <a:rPr lang="ru-RU" sz="1000" b="1" dirty="0" smtClean="0">
                <a:solidFill>
                  <a:srgbClr val="FF0000"/>
                </a:solidFill>
              </a:rPr>
              <a:t>планируемый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37653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39548" y="1275956"/>
            <a:ext cx="2479711" cy="28680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48" y="1254720"/>
            <a:ext cx="247971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качестве. Рисунков может быть несколько, но они не должны выходить за ЛЕВУЮ, верхнюю и нижнюю границы рамки. Рамку можно удалить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D40E18-239C-EAF3-8189-1C208E92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982"/>
            <a:ext cx="5915000" cy="925600"/>
          </a:xfrm>
        </p:spPr>
        <p:txBody>
          <a:bodyPr/>
          <a:lstStyle/>
          <a:p>
            <a:r>
              <a:rPr lang="ru-RU" sz="1600" dirty="0"/>
              <a:t>Название проекта</a:t>
            </a:r>
            <a:br>
              <a:rPr lang="ru-RU" sz="1600" dirty="0"/>
            </a:br>
            <a:r>
              <a:rPr lang="ru-RU" sz="1600" dirty="0">
                <a:solidFill>
                  <a:srgbClr val="FF0000"/>
                </a:solidFill>
              </a:rPr>
              <a:t>Вариант расстановки рисунков 2. Качество рисунков </a:t>
            </a:r>
            <a:r>
              <a:rPr lang="ru-RU" sz="1600" i="1" dirty="0">
                <a:solidFill>
                  <a:srgbClr val="FF0000"/>
                </a:solidFill>
              </a:rPr>
              <a:t>минимум 150</a:t>
            </a:r>
            <a:r>
              <a:rPr lang="en-US" sz="1600" i="1" dirty="0" err="1">
                <a:solidFill>
                  <a:srgbClr val="FF0000"/>
                </a:solidFill>
              </a:rPr>
              <a:t>ppi</a:t>
            </a:r>
            <a:r>
              <a:rPr lang="ru-RU" sz="1600" i="1" dirty="0">
                <a:solidFill>
                  <a:srgbClr val="FF0000"/>
                </a:solidFill>
              </a:rPr>
              <a:t>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E0EE0BCD-560B-54F8-D3F0-FCB6FE4B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A18EB61-9EBD-44E2-9C41-DDD2243C44D8}" type="slidenum">
              <a:rPr lang="ru-RU" smtClean="0"/>
              <a:t>9</a:t>
            </a:fld>
            <a:endParaRPr lang="ru-RU" dirty="0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48" y="4143966"/>
            <a:ext cx="247971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xmlns="" id="{7A58AC91-0AB3-4D5B-9BE1-E3DC0BFCD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732" y="4143966"/>
            <a:ext cx="548295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ctr" fontAlgn="base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000" i="1" dirty="0">
                <a:solidFill>
                  <a:srgbClr val="FF0000"/>
                </a:solidFill>
              </a:rPr>
              <a:t>Образец, принцип работы технологии, 3</a:t>
            </a:r>
            <a:r>
              <a:rPr lang="en-US" sz="1000" i="1" dirty="0">
                <a:solidFill>
                  <a:srgbClr val="FF0000"/>
                </a:solidFill>
              </a:rPr>
              <a:t>D</a:t>
            </a:r>
            <a:r>
              <a:rPr lang="ru-RU" sz="1000" i="1" dirty="0">
                <a:solidFill>
                  <a:srgbClr val="FF0000"/>
                </a:solidFill>
              </a:rPr>
              <a:t>-модель, графики результатов испытаний, </a:t>
            </a:r>
            <a:r>
              <a:rPr lang="ru-RU" sz="1000" b="1" i="1" dirty="0">
                <a:solidFill>
                  <a:srgbClr val="FF0000"/>
                </a:solidFill>
              </a:rPr>
              <a:t>Подпись рисунка обязательна. Рисунок должен напрямую связан с разработанным устройством.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2731" y="1278880"/>
            <a:ext cx="5482952" cy="286508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300"/>
              </a:spcAft>
              <a:tabLst>
                <a:tab pos="450850" algn="l"/>
              </a:tabLst>
            </a:pPr>
            <a:r>
              <a:rPr lang="ru-RU" i="1" dirty="0">
                <a:solidFill>
                  <a:srgbClr val="FF0000"/>
                </a:solidFill>
              </a:rPr>
              <a:t>Рисунок должен быть в хорошем качестве (</a:t>
            </a:r>
            <a:r>
              <a:rPr lang="ru-RU" b="1" i="1" dirty="0">
                <a:solidFill>
                  <a:srgbClr val="FF0000"/>
                </a:solidFill>
              </a:rPr>
              <a:t>минимум 150</a:t>
            </a:r>
            <a:r>
              <a:rPr lang="en-US" b="1" i="1" dirty="0" err="1">
                <a:solidFill>
                  <a:srgbClr val="FF0000"/>
                </a:solidFill>
              </a:rPr>
              <a:t>ppi</a:t>
            </a:r>
            <a:r>
              <a:rPr lang="ru-RU" i="1" dirty="0">
                <a:solidFill>
                  <a:srgbClr val="FF0000"/>
                </a:solidFill>
              </a:rPr>
              <a:t>). Рисунков может быть несколько, но они не должны выходить за ПРАВУЮ, верхнюю и нижнюю границы рамки. Рамку можно удалить. Желательно заполнить рисунком всю доступную область</a:t>
            </a:r>
            <a:endParaRPr lang="en-US" i="1" dirty="0">
              <a:solidFill>
                <a:srgbClr val="FF0000"/>
              </a:solidFill>
            </a:endParaRPr>
          </a:p>
          <a:p>
            <a:pPr marR="0" lvl="0" algn="ctr" fontAlgn="base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312487" y="157537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Лого</a:t>
            </a:r>
          </a:p>
          <a:p>
            <a:pPr algn="ctr"/>
            <a:r>
              <a:rPr lang="ru-RU" sz="600" dirty="0">
                <a:solidFill>
                  <a:srgbClr val="FF0000"/>
                </a:solidFill>
              </a:rPr>
              <a:t>кафедры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18124" y="164906"/>
            <a:ext cx="648438" cy="637579"/>
          </a:xfrm>
          <a:prstGeom prst="ellipse">
            <a:avLst/>
          </a:prstGeom>
          <a:solidFill>
            <a:schemeClr val="bg1"/>
          </a:solidFill>
          <a:ln>
            <a:solidFill>
              <a:srgbClr val="4254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600" dirty="0">
                <a:solidFill>
                  <a:srgbClr val="FF0000"/>
                </a:solidFill>
              </a:rPr>
              <a:t>Иконка НПТЛ </a:t>
            </a:r>
          </a:p>
        </p:txBody>
      </p:sp>
    </p:spTree>
    <p:extLst>
      <p:ext uri="{BB962C8B-B14F-4D97-AF65-F5344CB8AC3E}">
        <p14:creationId xmlns:p14="http://schemas.microsoft.com/office/powerpoint/2010/main" val="299787076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Custom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181818"/>
      </a:hlink>
      <a:folHlink>
        <a:srgbClr val="181818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42548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4__x0430__x0442__x0430__x0020__x0441__x043e__x0437__x0434__x0430__x043d__x0438__x044f_ xmlns="672eb614-5d4b-497a-a47b-5d1a8e41b90f">2025-03-26T10:30:00+00:00</_x0414__x0430__x0442__x0430__x0020__x0441__x043e__x0437__x0434__x0430__x043d__x0438__x044f_>
    <tag xmlns="672eb614-5d4b-497a-a47b-5d1a8e41b90f" xsi:nil="true"/>
    <_x0417__x0430__x043c__x0435__x0442__x043a__x0438_ xmlns="672eb614-5d4b-497a-a47b-5d1a8e41b90f">Шаблон новых устройств, приборов, установок и технологий</_x0417__x0430__x043c__x0435__x0442__x043a__x0438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524A45DA002D24883327DDF706BEB67" ma:contentTypeVersion="3" ma:contentTypeDescription="Создание документа." ma:contentTypeScope="" ma:versionID="b776a9e445540d36dc1a267502075b6e">
  <xsd:schema xmlns:xsd="http://www.w3.org/2001/XMLSchema" xmlns:xs="http://www.w3.org/2001/XMLSchema" xmlns:p="http://schemas.microsoft.com/office/2006/metadata/properties" xmlns:ns2="672eb614-5d4b-497a-a47b-5d1a8e41b90f" targetNamespace="http://schemas.microsoft.com/office/2006/metadata/properties" ma:root="true" ma:fieldsID="815b4c8c0a9b56f2f5786a6dc093f779" ns2:_="">
    <xsd:import namespace="672eb614-5d4b-497a-a47b-5d1a8e41b90f"/>
    <xsd:element name="properties">
      <xsd:complexType>
        <xsd:sequence>
          <xsd:element name="documentManagement">
            <xsd:complexType>
              <xsd:all>
                <xsd:element ref="ns2:_x0417__x0430__x043c__x0435__x0442__x043a__x0438_" minOccurs="0"/>
                <xsd:element ref="ns2:_x0414__x0430__x0442__x0430__x0020__x0441__x043e__x0437__x0434__x0430__x043d__x0438__x044f_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2eb614-5d4b-497a-a47b-5d1a8e41b90f" elementFormDefault="qualified">
    <xsd:import namespace="http://schemas.microsoft.com/office/2006/documentManagement/types"/>
    <xsd:import namespace="http://schemas.microsoft.com/office/infopath/2007/PartnerControls"/>
    <xsd:element name="_x0417__x0430__x043c__x0435__x0442__x043a__x0438_" ma:index="8" nillable="true" ma:displayName="Заметки" ma:internalName="_x0417__x0430__x043c__x0435__x0442__x043a__x0438_">
      <xsd:simpleType>
        <xsd:restriction base="dms:Note">
          <xsd:maxLength value="255"/>
        </xsd:restriction>
      </xsd:simpleType>
    </xsd:element>
    <xsd:element name="_x0414__x0430__x0442__x0430__x0020__x0441__x043e__x0437__x0434__x0430__x043d__x0438__x044f_" ma:index="9" nillable="true" ma:displayName="Дата создания" ma:format="DateTime" ma:internalName="_x0414__x0430__x0442__x0430__x0020__x0441__x043e__x0437__x0434__x0430__x043d__x0438__x044f_">
      <xsd:simpleType>
        <xsd:restriction base="dms:DateTime"/>
      </xsd:simpleType>
    </xsd:element>
    <xsd:element name="tag" ma:index="10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DD138A-5BDF-4A95-88F8-0B2B911A8D78}"/>
</file>

<file path=customXml/itemProps2.xml><?xml version="1.0" encoding="utf-8"?>
<ds:datastoreItem xmlns:ds="http://schemas.openxmlformats.org/officeDocument/2006/customXml" ds:itemID="{2674BC09-7D62-4127-A5E5-4021FFA8E0D6}"/>
</file>

<file path=customXml/itemProps3.xml><?xml version="1.0" encoding="utf-8"?>
<ds:datastoreItem xmlns:ds="http://schemas.openxmlformats.org/officeDocument/2006/customXml" ds:itemID="{2DE5AAEA-90DB-4131-9797-0F2E5CF12796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15523</TotalTime>
  <Words>1056</Words>
  <Application>Microsoft Office PowerPoint</Application>
  <PresentationFormat>Экран (16:9)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Times New Roman</vt:lpstr>
      <vt:lpstr>Arial</vt:lpstr>
      <vt:lpstr>MV Boli</vt:lpstr>
      <vt:lpstr>Avenir Next Cyr</vt:lpstr>
      <vt:lpstr>Calibri</vt:lpstr>
      <vt:lpstr>Verdana</vt:lpstr>
      <vt:lpstr>Open Sans</vt:lpstr>
      <vt:lpstr>mpei_shablon_3000</vt:lpstr>
      <vt:lpstr>1_alena_shablon</vt:lpstr>
      <vt:lpstr>Шаблон альбома научных проектов, направленных на создание новых устройств, приборов, установок, оборудования, технологий</vt:lpstr>
      <vt:lpstr>Презентация PowerPoint</vt:lpstr>
      <vt:lpstr>Презентация PowerPoint</vt:lpstr>
      <vt:lpstr>Название проекта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Необходимо уместить всю текстовую информацию на данном слайде. Стили шрифтов в шаблоне не изменять.</vt:lpstr>
      <vt:lpstr>Название проекта Пример расстановки рисунков</vt:lpstr>
      <vt:lpstr>Название проекта Пример расстановки рисунков</vt:lpstr>
      <vt:lpstr>Название проекта Вариант расстановки рисунков 2. Качество рисунков минимум 150ppi. </vt:lpstr>
      <vt:lpstr>Название проекта Вариант расстановки рисунков 3. Качество рисунков минимум 150ppi. </vt:lpstr>
      <vt:lpstr>Название проекта Вариант расстановки рисунков 4. Качество рисунков минимум 150ppi. </vt:lpstr>
      <vt:lpstr>Название проекта Вариант расстановки рисунков 6. Качество рисунков минимум 150ppi. </vt:lpstr>
      <vt:lpstr>Контакты</vt:lpstr>
      <vt:lpstr>Приложение. Уровни готовности технологии по TRL (ГОСТ Р 58048—2017)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к приказу № 325 от 26 марта 2025 года</dc:title>
  <dc:creator>ES</dc:creator>
  <cp:lastModifiedBy>User</cp:lastModifiedBy>
  <cp:revision>286</cp:revision>
  <dcterms:created xsi:type="dcterms:W3CDTF">2024-09-30T10:54:40Z</dcterms:created>
  <dcterms:modified xsi:type="dcterms:W3CDTF">2025-03-20T11:17:49Z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0x0101002524A45DA002D24883327DDF706BEB67</vt:lpwstr>
  </property>
</Properties>
</file>