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4"/>
  </p:notesMasterIdLst>
  <p:handoutMasterIdLst>
    <p:handoutMasterId r:id="rId25"/>
  </p:handoutMasterIdLst>
  <p:sldIdLst>
    <p:sldId id="258" r:id="rId6"/>
    <p:sldId id="456" r:id="rId7"/>
    <p:sldId id="466" r:id="rId8"/>
    <p:sldId id="465" r:id="rId9"/>
    <p:sldId id="422" r:id="rId10"/>
    <p:sldId id="428" r:id="rId11"/>
    <p:sldId id="459" r:id="rId12"/>
    <p:sldId id="457" r:id="rId13"/>
    <p:sldId id="458" r:id="rId14"/>
    <p:sldId id="460" r:id="rId15"/>
    <p:sldId id="449" r:id="rId16"/>
    <p:sldId id="437" r:id="rId17"/>
    <p:sldId id="461" r:id="rId18"/>
    <p:sldId id="462" r:id="rId19"/>
    <p:sldId id="463" r:id="rId20"/>
    <p:sldId id="450" r:id="rId21"/>
    <p:sldId id="435" r:id="rId22"/>
    <p:sldId id="453" r:id="rId23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26"/>
    </p:embeddedFont>
    <p:embeddedFont>
      <p:font typeface="Avenir Next Cyr" panose="020B0503020202020204" charset="-52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480"/>
    <a:srgbClr val="10893E"/>
    <a:srgbClr val="920000"/>
    <a:srgbClr val="3F517E"/>
    <a:srgbClr val="B0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8488" autoAdjust="0"/>
  </p:normalViewPr>
  <p:slideViewPr>
    <p:cSldViewPr showGuides="1">
      <p:cViewPr varScale="1">
        <p:scale>
          <a:sx n="149" d="100"/>
          <a:sy n="149" d="100"/>
        </p:scale>
        <p:origin x="654" y="11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tmtech.ru/wp-content/uploads/2021/06/GOST-R-58048-2017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328BD-DE54-433A-754C-E15C8B88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36" y="1238886"/>
            <a:ext cx="7756127" cy="2308324"/>
          </a:xfrm>
        </p:spPr>
        <p:txBody>
          <a:bodyPr/>
          <a:lstStyle/>
          <a:p>
            <a:r>
              <a:rPr lang="ru-RU" dirty="0"/>
              <a:t>Шаблон альбома о </a:t>
            </a:r>
            <a:r>
              <a:rPr lang="ru-RU" dirty="0" smtClean="0"/>
              <a:t>созданных ПО или ПАК </a:t>
            </a:r>
            <a:r>
              <a:rPr lang="ru-RU" dirty="0"/>
              <a:t>кафедрами, лабораториями, научными центрами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2FDF07-B659-5951-ABF0-D0EE7F438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7745" y="4731936"/>
            <a:ext cx="4608530" cy="287337"/>
          </a:xfrm>
        </p:spPr>
        <p:txBody>
          <a:bodyPr/>
          <a:lstStyle/>
          <a:p>
            <a:r>
              <a:rPr lang="ru-RU" dirty="0"/>
              <a:t>ФГБОУ ВО «НИУ «МЭИ»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335474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b="1" i="1" dirty="0" smtClean="0">
                <a:solidFill>
                  <a:srgbClr val="FF0000"/>
                </a:solidFill>
              </a:rPr>
              <a:t>Все надписи красного цвета удаляются или заменяются текстом по смыслу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</a:t>
            </a:r>
            <a:r>
              <a:rPr lang="ru-RU" sz="1600" dirty="0" smtClean="0">
                <a:solidFill>
                  <a:srgbClr val="FF0000"/>
                </a:solidFill>
              </a:rPr>
              <a:t>2.</a:t>
            </a:r>
            <a:r>
              <a:rPr lang="ru-RU" sz="1600" dirty="0">
                <a:solidFill>
                  <a:srgbClr val="FF0000"/>
                </a:solidFill>
              </a:rPr>
              <a:t>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5031" y="1160583"/>
            <a:ext cx="23294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61" y="1437582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Уровень готовности программного продукта 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endParaRPr lang="ru-RU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TRL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( 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. Добавить своим словами про проделанную работу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№ свидетельства государственной регистрации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есть)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Отечественные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или зарубежные аналоги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(Потенциальные или основные заказчики. Писать полные названия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3. Описание функции 3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2.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2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6000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48" y="1275608"/>
            <a:ext cx="3970784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795772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br>
              <a:rPr lang="ru-RU" sz="1600" dirty="0" smtClean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1.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8" y="4143966"/>
            <a:ext cx="398203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4. Описание функции 4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5. Описание функции 5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</a:t>
            </a:r>
            <a:r>
              <a:rPr lang="ru-RU" sz="1000" b="1" i="1" dirty="0" smtClean="0">
                <a:solidFill>
                  <a:srgbClr val="FF0000"/>
                </a:solidFill>
              </a:rPr>
              <a:t>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 smtClean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Рисунков может быть несколько, но они не должны выходить за ПРАВУЮ, верхнюю и нижнюю границы рамки. Рамку </a:t>
            </a:r>
            <a:r>
              <a:rPr lang="ru-RU" i="1" dirty="0">
                <a:solidFill>
                  <a:srgbClr val="FF0000"/>
                </a:solidFill>
              </a:rPr>
              <a:t>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298" y="1400880"/>
            <a:ext cx="397078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</a:t>
            </a:r>
            <a:r>
              <a:rPr lang="ru-RU" i="1" dirty="0" smtClean="0">
                <a:solidFill>
                  <a:srgbClr val="FF0000"/>
                </a:solidFill>
              </a:rPr>
              <a:t>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ЛЕВУЮ,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556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956"/>
            <a:ext cx="2479711" cy="286801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8" y="1254720"/>
            <a:ext cx="2479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</a:t>
            </a:r>
            <a:r>
              <a:rPr lang="ru-RU" i="1" dirty="0" smtClean="0">
                <a:solidFill>
                  <a:srgbClr val="FF0000"/>
                </a:solidFill>
              </a:rPr>
              <a:t>качестве.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ЛЕВУЮ,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</a:t>
            </a:r>
            <a:r>
              <a:rPr lang="ru-RU" sz="1600" dirty="0" smtClean="0"/>
              <a:t>ПО или ПАК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2.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247971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6. Описание функции 6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32" y="4143966"/>
            <a:ext cx="54829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6. Описание функции 6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</a:t>
            </a:r>
            <a:r>
              <a:rPr lang="ru-RU" sz="1000" b="1" i="1" dirty="0" smtClean="0">
                <a:solidFill>
                  <a:srgbClr val="FF0000"/>
                </a:solidFill>
              </a:rPr>
              <a:t>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22731" y="1275956"/>
            <a:ext cx="5482952" cy="286801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качестве! 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ПРАВУЮ,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6210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3.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48" y="2995157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48" y="1275608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  <a:endParaRPr lang="ru-RU" sz="1000" i="1" dirty="0" smtClean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9.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9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3" name="Овал 2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284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4.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48" y="1275608"/>
            <a:ext cx="3970784" cy="286835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8521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4.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15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9968" y="2995157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968" y="1275608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9. </a:t>
            </a:r>
            <a:r>
              <a:rPr lang="ru-RU" sz="1000" i="1" dirty="0">
                <a:solidFill>
                  <a:srgbClr val="FF0000"/>
                </a:solidFill>
              </a:rPr>
              <a:t>Описание </a:t>
            </a:r>
            <a:r>
              <a:rPr lang="ru-RU" sz="1000" i="1" dirty="0" smtClean="0">
                <a:solidFill>
                  <a:srgbClr val="FF0000"/>
                </a:solidFill>
              </a:rPr>
              <a:t>функции 9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8171" y="2995157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1929" y="1275608"/>
            <a:ext cx="2536186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3722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608"/>
            <a:ext cx="8076152" cy="286835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7" y="1635646"/>
            <a:ext cx="8076153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i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 smtClean="0">
                <a:solidFill>
                  <a:srgbClr val="FF0000"/>
                </a:solidFill>
              </a:rPr>
              <a:t>Вариантов может много</a:t>
            </a:r>
            <a:r>
              <a:rPr lang="ru-RU" i="1" dirty="0">
                <a:solidFill>
                  <a:srgbClr val="FF0000"/>
                </a:solidFill>
              </a:rPr>
              <a:t>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границе данной рамки. </a:t>
            </a:r>
            <a:r>
              <a:rPr lang="ru-RU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</a:t>
            </a:r>
            <a:r>
              <a:rPr lang="ru-RU" sz="1600" dirty="0">
                <a:solidFill>
                  <a:srgbClr val="FF0000"/>
                </a:solidFill>
              </a:rPr>
              <a:t>4.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16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80761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7. Описание функции 7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0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0326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913774"/>
            <a:ext cx="1584176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лого кафедры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Контакты</a:t>
            </a:r>
            <a:endParaRPr lang="ru-RU" dirty="0"/>
          </a:p>
        </p:txBody>
      </p:sp>
      <p:sp>
        <p:nvSpPr>
          <p:cNvPr id="9" name="Shape 559">
            <a:extLst>
              <a:ext uri="{FF2B5EF4-FFF2-40B4-BE49-F238E27FC236}">
                <a16:creationId xmlns="" xmlns:a16="http://schemas.microsoft.com/office/drawing/2014/main" id="{6D68DD41-AE9D-2310-B098-D426CF4FF11D}"/>
              </a:ext>
            </a:extLst>
          </p:cNvPr>
          <p:cNvSpPr txBox="1"/>
          <p:nvPr/>
        </p:nvSpPr>
        <p:spPr bwMode="auto">
          <a:xfrm>
            <a:off x="2771800" y="1890254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/>
              <a:t>Кафедра </a:t>
            </a:r>
            <a:r>
              <a:rPr lang="ru-RU" sz="2000" b="1" dirty="0" smtClean="0">
                <a:solidFill>
                  <a:srgbClr val="FF0000"/>
                </a:solidFill>
              </a:rPr>
              <a:t>Полное название кафедры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Заведующий кафедрой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ФИО заведующего кафедры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</p:spTree>
    <p:extLst>
      <p:ext uri="{BB962C8B-B14F-4D97-AF65-F5344CB8AC3E}">
        <p14:creationId xmlns:p14="http://schemas.microsoft.com/office/powerpoint/2010/main" val="19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sz="2000" dirty="0" smtClean="0">
                <a:latin typeface="+mj-lt"/>
                <a:cs typeface="+mj-cs"/>
              </a:rPr>
              <a:t>Приложение. Уровни готовности технологии по </a:t>
            </a:r>
            <a:r>
              <a:rPr lang="en-US" sz="2000" dirty="0" smtClean="0">
                <a:latin typeface="+mj-lt"/>
                <a:cs typeface="+mj-cs"/>
              </a:rPr>
              <a:t>TRL</a:t>
            </a:r>
            <a:r>
              <a:rPr lang="ru-RU" sz="2000" dirty="0" smtClean="0">
                <a:latin typeface="+mj-lt"/>
                <a:cs typeface="+mj-cs"/>
              </a:rPr>
              <a:t>.</a:t>
            </a:r>
            <a:br>
              <a:rPr lang="ru-RU" sz="2000" dirty="0" smtClean="0">
                <a:latin typeface="+mj-lt"/>
                <a:cs typeface="+mj-cs"/>
              </a:rPr>
            </a:br>
            <a:r>
              <a:rPr lang="ru-RU" sz="2000" dirty="0"/>
              <a:t>(</a:t>
            </a:r>
            <a:r>
              <a:rPr lang="ru-RU" sz="2000" dirty="0">
                <a:hlinkClick r:id="rId2"/>
              </a:rPr>
              <a:t>ГОСТ Р 58048—2017</a:t>
            </a:r>
            <a:r>
              <a:rPr lang="ru-RU" sz="20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3159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1.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</a:t>
            </a:r>
            <a:r>
              <a:rPr lang="en-US" sz="1000" dirty="0" smtClean="0">
                <a:solidFill>
                  <a:srgbClr val="3C342A"/>
                </a:solidFill>
                <a:latin typeface="Open Sans"/>
              </a:rPr>
              <a:t>   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Идея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, описание технологии: принципы, потребности, требования, свойства, поведение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 smtClean="0">
                <a:solidFill>
                  <a:srgbClr val="00485C"/>
                </a:solidFill>
                <a:latin typeface="Open Sans"/>
              </a:rPr>
              <a:t>TRL</a:t>
            </a:r>
            <a:r>
              <a:rPr lang="en-US" sz="1000" dirty="0" smtClean="0">
                <a:solidFill>
                  <a:srgbClr val="00485C"/>
                </a:solidFill>
                <a:latin typeface="Open Sans"/>
              </a:rPr>
              <a:t> </a:t>
            </a:r>
            <a:r>
              <a:rPr lang="ru-RU" sz="1000" dirty="0" smtClean="0">
                <a:solidFill>
                  <a:srgbClr val="00485C"/>
                </a:solidFill>
                <a:latin typeface="Open Sans"/>
              </a:rPr>
              <a:t>2</a:t>
            </a:r>
            <a:r>
              <a:rPr lang="ru-RU" sz="1000" dirty="0">
                <a:solidFill>
                  <a:srgbClr val="00485C"/>
                </a:solidFill>
                <a:latin typeface="Open Sans"/>
              </a:rPr>
              <a:t>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Сравнение альтернатив, выбор технологической концепции, принципиальное решение: периметр технологии, интерфейс, критические элементы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3.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Определение концепции. Проверка осуществимости и преимуществ, расчетное обоснование эффективности технологии, оценка рисков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4.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Техническая реализуемость, экспериментальная проверка индивидуальных компонентов в лабораторных условиях, предварительная интеграция общей модели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5.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Лабораторный прототип, имитационные испытания в условиях, близких к реальным (НИОКР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6.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Демонстрационная версия (первый прототип, похожий на итоговые ожидания). Испытание в моделируемых условиях эксплуатации, отработка возможных эффектов масштабирования при производстве (НИОКР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7.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и опытные испытания реального действующего прототипа (ОКР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8.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финального доработанного прототипа. Заводские испытания натурального образца (ОКР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9.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Эксплуатационные испытания натурального образца, работа в реальных условиях, всесторонняя проверка готовности к постановке на производство (ОКР).</a:t>
            </a:r>
            <a:endParaRPr lang="ru-RU" sz="1000" b="0" i="0" dirty="0">
              <a:solidFill>
                <a:srgbClr val="3C342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87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/>
              <a:t>Приложение. Описание категории</a:t>
            </a:r>
            <a:endParaRPr lang="ru-RU" sz="16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457200" y="1203598"/>
            <a:ext cx="8219256" cy="3528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/>
              <a:t>Определение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i="1" dirty="0" smtClean="0"/>
              <a:t>Программное обеспечение (ПО) </a:t>
            </a:r>
            <a:r>
              <a:rPr lang="ru-RU" sz="1600" b="0" dirty="0" smtClean="0"/>
              <a:t>– </a:t>
            </a:r>
            <a:r>
              <a:rPr lang="ru-RU" sz="1600" b="0" dirty="0"/>
              <a:t>набор </a:t>
            </a:r>
            <a:r>
              <a:rPr lang="ru-RU" sz="1600" b="0" dirty="0" smtClean="0"/>
              <a:t>программ,</a:t>
            </a:r>
            <a:r>
              <a:rPr lang="ru-RU" sz="1600" b="0" dirty="0"/>
              <a:t> </a:t>
            </a:r>
            <a:r>
              <a:rPr lang="ru-RU" sz="1600" b="0" dirty="0" smtClean="0"/>
              <a:t>баз данных,</a:t>
            </a:r>
            <a:r>
              <a:rPr lang="ru-RU" sz="1600" b="0" dirty="0"/>
              <a:t> </a:t>
            </a:r>
            <a:r>
              <a:rPr lang="ru-RU" sz="1600" b="0" dirty="0" smtClean="0"/>
              <a:t>файлов, </a:t>
            </a:r>
            <a:r>
              <a:rPr lang="ru-RU" sz="1600" b="0" dirty="0"/>
              <a:t>а также описывающих их документов, составляющих систему, для решения группы связанных задач на одном или нескольких взаимодействующих </a:t>
            </a:r>
            <a:r>
              <a:rPr lang="ru-RU" sz="1600" b="0" dirty="0" smtClean="0"/>
              <a:t>компьютерах.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Примеры</a:t>
            </a:r>
            <a:r>
              <a:rPr lang="en-US" sz="1600" dirty="0"/>
              <a:t>: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/>
              <a:t>– Приложение для расчёта теплового баланса здания </a:t>
            </a:r>
            <a:br>
              <a:rPr lang="ru-RU" sz="1600" b="0" dirty="0"/>
            </a:br>
            <a:r>
              <a:rPr lang="ru-RU" sz="1600" b="0" dirty="0"/>
              <a:t>– Программный комплекс «расчет выработки солнечного фотоэлектрического </a:t>
            </a:r>
            <a:r>
              <a:rPr lang="ru-RU" sz="1600" b="0" dirty="0" smtClean="0"/>
              <a:t>модуля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Аппаратно-программный </a:t>
            </a:r>
            <a:r>
              <a:rPr lang="ru-RU" sz="1600" i="1" dirty="0" smtClean="0"/>
              <a:t>комплекс (ПАК) </a:t>
            </a:r>
            <a:r>
              <a:rPr lang="ru-RU" sz="1600" i="1" dirty="0"/>
              <a:t>– </a:t>
            </a:r>
            <a:r>
              <a:rPr lang="ru-RU" sz="1600" b="0" dirty="0"/>
              <a:t>комплекс, состоящий из аппаратного и программного обеспечения системы, позволяющий осуществлять сбор, обработку, хранение и отображение информации о состоянии объектов в реальном масштабе времени</a:t>
            </a:r>
            <a:r>
              <a:rPr lang="ru-RU" sz="1600" b="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Пример</a:t>
            </a:r>
            <a:r>
              <a:rPr lang="en-US" sz="1600" dirty="0"/>
              <a:t>: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 smtClean="0"/>
              <a:t>– </a:t>
            </a:r>
            <a:r>
              <a:rPr lang="ru-RU" sz="1600" b="0" dirty="0"/>
              <a:t>Программно-аппаратный комплекс для картирования электрической активности сердца</a:t>
            </a:r>
          </a:p>
          <a:p>
            <a:pPr>
              <a:spcBef>
                <a:spcPts val="0"/>
              </a:spcBef>
            </a:pP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40871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/>
              <a:t>Приложение. Описание категории</a:t>
            </a:r>
            <a:endParaRPr lang="ru-RU" sz="16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457200" y="1203598"/>
            <a:ext cx="8219256" cy="3528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 smtClean="0"/>
              <a:t>Прошу обратить </a:t>
            </a:r>
            <a:r>
              <a:rPr lang="ru-RU" sz="1600" dirty="0" smtClean="0">
                <a:solidFill>
                  <a:srgbClr val="FF0000"/>
                </a:solidFill>
              </a:rPr>
              <a:t>внимание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 smtClean="0"/>
              <a:t>− Проекты делятся на </a:t>
            </a:r>
            <a:r>
              <a:rPr lang="ru-RU" sz="1600" dirty="0" smtClean="0"/>
              <a:t>планируемые </a:t>
            </a:r>
            <a:r>
              <a:rPr lang="ru-RU" sz="1600" b="0" dirty="0" smtClean="0"/>
              <a:t>и </a:t>
            </a:r>
            <a:r>
              <a:rPr lang="ru-RU" sz="1600" dirty="0" smtClean="0"/>
              <a:t>реализованные</a:t>
            </a:r>
            <a:r>
              <a:rPr lang="ru-RU" sz="1600" b="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b="0" dirty="0" smtClean="0"/>
              <a:t>− </a:t>
            </a:r>
            <a:r>
              <a:rPr lang="ru-RU" sz="1600" dirty="0" smtClean="0"/>
              <a:t>Планируемые </a:t>
            </a:r>
            <a:r>
              <a:rPr lang="ru-RU" sz="1600" b="0" dirty="0" smtClean="0"/>
              <a:t>проекты – это проекты, цели и задачи которых ещё не были достигнуты, но была проведена научно-исследовательская работа и виды работ на слайде 3 были проведены не в полном объеме, и существует задел для дальнейшего его развития.</a:t>
            </a:r>
          </a:p>
          <a:p>
            <a:pPr algn="just">
              <a:spcBef>
                <a:spcPts val="0"/>
              </a:spcBef>
            </a:pPr>
            <a:r>
              <a:rPr lang="ru-RU" sz="1600" b="0" dirty="0" smtClean="0"/>
              <a:t>− </a:t>
            </a:r>
            <a:r>
              <a:rPr lang="ru-RU" sz="1600" dirty="0" smtClean="0"/>
              <a:t>Реализованные </a:t>
            </a:r>
            <a:r>
              <a:rPr lang="ru-RU" sz="1600" b="0" dirty="0" smtClean="0"/>
              <a:t>проекты – это проекты, цели и задачи которого был достигнуты, а виды работ на слайде 3 были проведены практически в полном объеме.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2490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160384"/>
            <a:ext cx="6850738" cy="58477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Национальные проекты технологического лидерства (НПТЛ)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1043608" y="1203598"/>
            <a:ext cx="7722347" cy="3779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«Новые атомные и энергетические технологии»</a:t>
            </a:r>
            <a:r>
              <a:rPr lang="ru-RU" sz="1200" b="0" dirty="0"/>
              <a:t> — энергетика. Направлен на расширение присутствия России на международном рынке атомных и смежных разработок, поставки отечественного оборудования предприятиям ТЭК.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«Беспилотные авиационные системы»</a:t>
            </a:r>
            <a:r>
              <a:rPr lang="ru-RU" sz="1200" b="0" dirty="0"/>
              <a:t> — роботы и </a:t>
            </a:r>
            <a:r>
              <a:rPr lang="ru-RU" sz="1200" b="0" dirty="0" err="1"/>
              <a:t>беспилотники</a:t>
            </a:r>
            <a:r>
              <a:rPr lang="ru-RU" sz="1200" b="0" dirty="0"/>
              <a:t>. Включает разработку и серийное производство БАС и комплектующих, развитие необходимой инфраструктуры.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«Промышленное обеспечение транспортной мобильности»</a:t>
            </a:r>
            <a:r>
              <a:rPr lang="ru-RU" sz="1200" b="0" dirty="0"/>
              <a:t> — транспорт. Нацелен на поддержку производства самолётов и вертолётов, судов и судового оборудования, инновационного транспорта, а также кадровое обеспечение развития транспорта.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«Средства производства и автоматизации»</a:t>
            </a:r>
            <a:r>
              <a:rPr lang="ru-RU" sz="1200" b="0" dirty="0"/>
              <a:t> — промышленность. Включает в себя федеральные проекты по развитию </a:t>
            </a:r>
            <a:r>
              <a:rPr lang="ru-RU" sz="1200" b="0" dirty="0" err="1"/>
              <a:t>станкоинструментальной</a:t>
            </a:r>
            <a:r>
              <a:rPr lang="ru-RU" sz="1200" b="0" dirty="0"/>
              <a:t> промышленности, промышленной робототехники и автоматизации производства, литейного и термического оборудования.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«Новые материалы и химия»</a:t>
            </a:r>
            <a:r>
              <a:rPr lang="ru-RU" sz="1200" b="0" dirty="0"/>
              <a:t> — материалы. Запланировано создание новых производств и центров компетенций, увеличение добычи дефицитного сырья, развитие технологий.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«Развитие </a:t>
            </a:r>
            <a:r>
              <a:rPr lang="ru-RU" sz="1200" dirty="0" err="1"/>
              <a:t>многоспутниковой</a:t>
            </a:r>
            <a:r>
              <a:rPr lang="ru-RU" sz="1200" dirty="0"/>
              <a:t> орбитальной группировки»</a:t>
            </a:r>
            <a:r>
              <a:rPr lang="ru-RU" sz="1200" b="0" dirty="0"/>
              <a:t> — космос. Предусмотрено увеличение числа космических аппаратов, достижение независимости в космических сервисах и услугах.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4DA91CB-EF87-4506-A5BD-4F286E26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689" y="1851670"/>
            <a:ext cx="402045" cy="4320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249C3AA-A0E0-4BE2-BF99-07F2AB44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180" y="1280592"/>
            <a:ext cx="427062" cy="4270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66C3C23-5E6A-4247-A4CB-1D98B1CEF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4194" y="3963255"/>
            <a:ext cx="437034" cy="43703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D2C323A-D266-4A68-B230-0D894FCBC74A}"/>
              </a:ext>
            </a:extLst>
          </p:cNvPr>
          <p:cNvSpPr txBox="1">
            <a:spLocks/>
          </p:cNvSpPr>
          <p:nvPr/>
        </p:nvSpPr>
        <p:spPr>
          <a:xfrm>
            <a:off x="457200" y="4470349"/>
            <a:ext cx="8308755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/>
              <a:t>Необходимо скопировать подходящий для исследования </a:t>
            </a:r>
            <a:r>
              <a:rPr lang="ru-RU" sz="1200" b="0" dirty="0" err="1"/>
              <a:t>стикер</a:t>
            </a:r>
            <a:r>
              <a:rPr lang="ru-RU" sz="1200" b="0" dirty="0"/>
              <a:t> и вставить его на слайд, рядом с логотипом кафедры. </a:t>
            </a:r>
            <a:r>
              <a:rPr lang="ru-RU" sz="1200" dirty="0"/>
              <a:t>Значков может быть несколько</a:t>
            </a:r>
            <a:r>
              <a:rPr lang="ru-RU" sz="1200" b="0" dirty="0"/>
              <a:t>.</a:t>
            </a:r>
            <a:endParaRPr lang="ru-RU" sz="1200" b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DE788ED-D405-4A4A-9BE5-15A4561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9181" y="2400852"/>
            <a:ext cx="427061" cy="427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4C7A96-0C4F-4B6A-A029-DD416A4B6B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2933" y="2978715"/>
            <a:ext cx="399557" cy="477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EF99550C-742C-470C-BC51-4B004814E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2933" y="3540345"/>
            <a:ext cx="399557" cy="3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BB6A5B-5CD4-9255-7F37-9848086DB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185" y="4732358"/>
            <a:ext cx="5409650" cy="287337"/>
          </a:xfrm>
        </p:spPr>
        <p:txBody>
          <a:bodyPr/>
          <a:lstStyle/>
          <a:p>
            <a:r>
              <a:rPr lang="ru-RU" dirty="0"/>
              <a:t>Кафедра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Сокращенное название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B231E1-2F0B-4B67-9483-18E2B61A9138}"/>
              </a:ext>
            </a:extLst>
          </p:cNvPr>
          <p:cNvSpPr txBox="1">
            <a:spLocks/>
          </p:cNvSpPr>
          <p:nvPr/>
        </p:nvSpPr>
        <p:spPr>
          <a:xfrm>
            <a:off x="386486" y="4732358"/>
            <a:ext cx="1953266" cy="287337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1"/>
                </a:solidFill>
              </a:rPr>
              <a:t>Вернуться к содержанию</a:t>
            </a:r>
          </a:p>
        </p:txBody>
      </p:sp>
      <p:pic>
        <p:nvPicPr>
          <p:cNvPr id="6" name="Graphic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D6A737B0-48C3-43A4-AD3A-41E393ED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79" y="4768198"/>
            <a:ext cx="129065" cy="179816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3936" y="2069882"/>
            <a:ext cx="7756127" cy="646331"/>
          </a:xfrm>
        </p:spPr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  <a:latin typeface="+mj-lt"/>
              </a:rPr>
              <a:t>Название ПО или ПАК</a:t>
            </a:r>
            <a:endParaRPr lang="ru-RU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1043106"/>
          </a:xfrm>
        </p:spPr>
        <p:txBody>
          <a:bodyPr/>
          <a:lstStyle/>
          <a:p>
            <a:r>
              <a:rPr lang="ru-RU" sz="1600" dirty="0"/>
              <a:t>Название ПО </a:t>
            </a:r>
            <a:r>
              <a:rPr lang="ru-RU" sz="1600" dirty="0" smtClean="0"/>
              <a:t>или 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 раздел общие </a:t>
            </a:r>
            <a:r>
              <a:rPr lang="ru-RU" sz="1600" dirty="0" smtClean="0">
                <a:solidFill>
                  <a:srgbClr val="FF0000"/>
                </a:solidFill>
              </a:rPr>
              <a:t>сведения </a:t>
            </a:r>
            <a:r>
              <a:rPr lang="ru-RU" sz="1600" dirty="0">
                <a:solidFill>
                  <a:srgbClr val="FF0000"/>
                </a:solidFill>
              </a:rPr>
              <a:t>необходимо уместить всю </a:t>
            </a:r>
            <a:r>
              <a:rPr lang="ru-RU" sz="1600" dirty="0" smtClean="0">
                <a:solidFill>
                  <a:srgbClr val="FF0000"/>
                </a:solidFill>
              </a:rPr>
              <a:t>информацию. Стили шрифта в </a:t>
            </a:r>
            <a:r>
              <a:rPr lang="ru-RU" sz="1600" dirty="0">
                <a:solidFill>
                  <a:srgbClr val="FF0000"/>
                </a:solidFill>
              </a:rPr>
              <a:t>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58" y="1411905"/>
            <a:ext cx="38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ПО или ПАК. Допускается вставка технологической схемы ПАК, если шаблон используется для 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Если требуется больше места для описания назначения и функций, то используете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слайд 8.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Не заполняйте слайд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6.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1. Описание функции 1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</a:t>
            </a:r>
            <a:r>
              <a:rPr lang="ru-RU" sz="1000" b="1" i="1" dirty="0" smtClean="0">
                <a:solidFill>
                  <a:srgbClr val="FF0000"/>
                </a:solidFill>
              </a:rPr>
              <a:t>схемы и принципа 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(минимум 150</a:t>
            </a:r>
            <a:r>
              <a:rPr lang="en-US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Рисунки не </a:t>
            </a:r>
            <a:r>
              <a:rPr lang="ru-RU" i="1" dirty="0">
                <a:solidFill>
                  <a:srgbClr val="FF0000"/>
                </a:solidFill>
              </a:rPr>
              <a:t>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Реализованный или планируемый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3490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</a:t>
            </a:r>
            <a:r>
              <a:rPr lang="ru-RU" sz="1200" b="1" dirty="0" smtClean="0">
                <a:solidFill>
                  <a:srgbClr val="FF0000"/>
                </a:solidFill>
              </a:rPr>
              <a:t>(тип проекта*)</a:t>
            </a:r>
            <a:r>
              <a:rPr lang="ru-RU" sz="1200" b="1" dirty="0" smtClean="0"/>
              <a:t> проекте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9150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2.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58" y="1411905"/>
            <a:ext cx="38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ПО или 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Если требуется больше места для описания назначения и функций, то используете только слайд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8.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7038" y="1134906"/>
            <a:ext cx="146546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Общие сведения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3. Описание функции 3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2. Описание функции 2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3822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9553" y="1281840"/>
            <a:ext cx="8064893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FF0000"/>
                </a:solidFill>
              </a:rPr>
              <a:t>Использовать, </a:t>
            </a:r>
            <a:r>
              <a:rPr lang="ru-RU" sz="1600" dirty="0">
                <a:solidFill>
                  <a:srgbClr val="FF0000"/>
                </a:solidFill>
              </a:rPr>
              <a:t>если не хватило места для текста на слайде </a:t>
            </a:r>
            <a:r>
              <a:rPr lang="ru-RU" sz="1600" dirty="0" smtClean="0">
                <a:solidFill>
                  <a:srgbClr val="FF0000"/>
                </a:solidFill>
              </a:rPr>
              <a:t>5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772" y="1407760"/>
            <a:ext cx="7772440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</a:p>
          <a:p>
            <a:pPr algn="just">
              <a:spcAft>
                <a:spcPts val="300"/>
              </a:spcAft>
            </a:pPr>
            <a:endParaRPr lang="ru-RU" sz="1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программы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4848767"/>
            <a:ext cx="2372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Реализованный или инициативный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3820" y="1130761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</a:t>
            </a:r>
            <a:r>
              <a:rPr lang="ru-RU" sz="1200" b="1" dirty="0" smtClean="0">
                <a:solidFill>
                  <a:srgbClr val="FF0000"/>
                </a:solidFill>
              </a:rPr>
              <a:t>(тип проекта*)</a:t>
            </a:r>
            <a:r>
              <a:rPr lang="ru-RU" sz="1200" b="1" dirty="0" smtClean="0"/>
              <a:t> проекте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9082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1.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5031" y="1160583"/>
            <a:ext cx="23294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61" y="1437582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Уровень готовности программного продукта 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(TRL): TRL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( 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, также описать своими словами что было сделано кратко</a:t>
            </a: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№ свидетельства государственной регистрации (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или технические характеристики, если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есть)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Номер записи в реестре рос­сийского ПО (reestr.digital.gov.ru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нет, то планируется ли?)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Отечественные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или зарубежные аналоги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(Потенциальные или основные заказчики.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Аббревиатуры названий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1. Описание функции 1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работы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(минимум 150</a:t>
            </a:r>
            <a:r>
              <a:rPr lang="en-US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Рисунки не </a:t>
            </a:r>
            <a:r>
              <a:rPr lang="ru-RU" i="1" dirty="0">
                <a:solidFill>
                  <a:srgbClr val="FF0000"/>
                </a:solidFill>
              </a:rPr>
              <a:t>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414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">
  <a:themeElements>
    <a:clrScheme name="Custom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181818"/>
      </a:hlink>
      <a:folHlink>
        <a:srgbClr val="181818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42548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_x0020__x0441__x043e__x0437__x0434__x0430__x043d__x0438__x044f_ xmlns="672eb614-5d4b-497a-a47b-5d1a8e41b90f">2025-03-26T10:45:00+00:00</_x0414__x0430__x0442__x0430__x0020__x0441__x043e__x0437__x0434__x0430__x043d__x0438__x044f_>
    <tag xmlns="672eb614-5d4b-497a-a47b-5d1a8e41b90f" xsi:nil="true"/>
    <_x0417__x0430__x043c__x0435__x0442__x043a__x0438_ xmlns="672eb614-5d4b-497a-a47b-5d1a8e41b90f">Шаблон ПО и ПАК</_x0417__x0430__x043c__x0435__x0442__x043a__x0438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524A45DA002D24883327DDF706BEB67" ma:contentTypeVersion="3" ma:contentTypeDescription="Создание документа." ma:contentTypeScope="" ma:versionID="b776a9e445540d36dc1a267502075b6e">
  <xsd:schema xmlns:xsd="http://www.w3.org/2001/XMLSchema" xmlns:xs="http://www.w3.org/2001/XMLSchema" xmlns:p="http://schemas.microsoft.com/office/2006/metadata/properties" xmlns:ns2="672eb614-5d4b-497a-a47b-5d1a8e41b90f" targetNamespace="http://schemas.microsoft.com/office/2006/metadata/properties" ma:root="true" ma:fieldsID="815b4c8c0a9b56f2f5786a6dc093f779" ns2:_="">
    <xsd:import namespace="672eb614-5d4b-497a-a47b-5d1a8e41b90f"/>
    <xsd:element name="properties">
      <xsd:complexType>
        <xsd:sequence>
          <xsd:element name="documentManagement">
            <xsd:complexType>
              <xsd:all>
                <xsd:element ref="ns2:_x0417__x0430__x043c__x0435__x0442__x043a__x0438_" minOccurs="0"/>
                <xsd:element ref="ns2:_x0414__x0430__x0442__x0430__x0020__x0441__x043e__x0437__x0434__x0430__x043d__x0438__x044f_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b614-5d4b-497a-a47b-5d1a8e41b90f" elementFormDefault="qualified">
    <xsd:import namespace="http://schemas.microsoft.com/office/2006/documentManagement/types"/>
    <xsd:import namespace="http://schemas.microsoft.com/office/infopath/2007/PartnerControls"/>
    <xsd:element name="_x0417__x0430__x043c__x0435__x0442__x043a__x0438_" ma:index="8" nillable="true" ma:displayName="Заметки" ma:internalName="_x0417__x0430__x043c__x0435__x0442__x043a__x0438_">
      <xsd:simpleType>
        <xsd:restriction base="dms:Note">
          <xsd:maxLength value="255"/>
        </xsd:restriction>
      </xsd:simpleType>
    </xsd:element>
    <xsd:element name="_x0414__x0430__x0442__x0430__x0020__x0441__x043e__x0437__x0434__x0430__x043d__x0438__x044f_" ma:index="9" nillable="true" ma:displayName="Дата создания" ma:format="DateTime" ma:internalName="_x0414__x0430__x0442__x0430__x0020__x0441__x043e__x0437__x0434__x0430__x043d__x0438__x044f_">
      <xsd:simpleType>
        <xsd:restriction base="dms:DateTime"/>
      </xsd:simpleType>
    </xsd:element>
    <xsd:element name="tag" ma:index="10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D138A-5BDF-4A95-88F8-0B2B911A8D78}"/>
</file>

<file path=customXml/itemProps2.xml><?xml version="1.0" encoding="utf-8"?>
<ds:datastoreItem xmlns:ds="http://schemas.openxmlformats.org/officeDocument/2006/customXml" ds:itemID="{2674BC09-7D62-4127-A5E5-4021FFA8E0D6}"/>
</file>

<file path=customXml/itemProps3.xml><?xml version="1.0" encoding="utf-8"?>
<ds:datastoreItem xmlns:ds="http://schemas.openxmlformats.org/officeDocument/2006/customXml" ds:itemID="{3BC73F68-42C6-467F-944E-3A278BFA12C3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11495</TotalTime>
  <Words>1200</Words>
  <Application>Microsoft Office PowerPoint</Application>
  <PresentationFormat>Экран (16:9)</PresentationFormat>
  <Paragraphs>227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Times New Roman</vt:lpstr>
      <vt:lpstr>Arial</vt:lpstr>
      <vt:lpstr>MV Boli</vt:lpstr>
      <vt:lpstr>Avenir Next Cyr</vt:lpstr>
      <vt:lpstr>Calibri</vt:lpstr>
      <vt:lpstr>Verdana</vt:lpstr>
      <vt:lpstr>Open Sans</vt:lpstr>
      <vt:lpstr>mpei_shablon_3000</vt:lpstr>
      <vt:lpstr>1_alena_shablon</vt:lpstr>
      <vt:lpstr>Шаблон альбома о созданных ПО или ПАК кафедрами, лабораториями, научными центрами</vt:lpstr>
      <vt:lpstr>Презентация PowerPoint</vt:lpstr>
      <vt:lpstr>Презентация PowerPoint</vt:lpstr>
      <vt:lpstr>Презентация PowerPoint</vt:lpstr>
      <vt:lpstr>Название ПО или ПАК</vt:lpstr>
      <vt:lpstr>Название ПО или ПАК В раздел общие сведения необходимо уместить всю информацию. Стили шрифта в шаблоне не изменять.</vt:lpstr>
      <vt:lpstr>Название ПО или ПАК Вариант расстановки рисунков 2. Качество рисунков минимум 150ppi.</vt:lpstr>
      <vt:lpstr>Название ПО или ПАК Использовать, если не хватило места для текста на слайде 5</vt:lpstr>
      <vt:lpstr>Название ПО или ПАК Вариант расстановки рисунков 1. Качество рисунков минимум 150ppi.</vt:lpstr>
      <vt:lpstr>Название ПО или ПАК Вариант расстановки рисунков 2. Качество рисунков минимум 150ppi.</vt:lpstr>
      <vt:lpstr>Название ПО или ПАК Вариант расстановки рисунков 1. Качество рисунков минимум 150ppi.</vt:lpstr>
      <vt:lpstr>Название ПО или ПАК Вариант расстановки рисунков 2. Качество рисунков минимум 150ppi.</vt:lpstr>
      <vt:lpstr>Название ПО или ПАК  Вариант расстановки рисунков 3. Качество рисунков минимум 150ppi.</vt:lpstr>
      <vt:lpstr>Название ПО или ПАК  Вариант расстановки рисунков 4. Качество рисунков минимум 150ppi.</vt:lpstr>
      <vt:lpstr>Название ПО или ПАК  Вариант расстановки рисунков 4. Качество рисунков минимум 150ppi.</vt:lpstr>
      <vt:lpstr>Название ПО или ПАК  Вариант расстановки рисунков 4. Качество рисунков минимум 150ppi.</vt:lpstr>
      <vt:lpstr>Контакты</vt:lpstr>
      <vt:lpstr>Приложение. Уровни готовности технологии по TRL. (ГОСТ Р 58048—2017)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приказу № 325 от 26 марта 2025 года</dc:title>
  <dc:creator>ES</dc:creator>
  <cp:lastModifiedBy>User</cp:lastModifiedBy>
  <cp:revision>260</cp:revision>
  <dcterms:created xsi:type="dcterms:W3CDTF">2024-09-30T10:54:40Z</dcterms:created>
  <dcterms:modified xsi:type="dcterms:W3CDTF">2025-03-20T11:15:30Z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0x0101002524A45DA002D24883327DDF706BEB67</vt:lpwstr>
  </property>
</Properties>
</file>