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87" r:id="rId4"/>
    <p:sldMasterId id="2147483700" r:id="rId5"/>
  </p:sldMasterIdLst>
  <p:notesMasterIdLst>
    <p:notesMasterId r:id="rId31"/>
  </p:notesMasterIdLst>
  <p:handoutMasterIdLst>
    <p:handoutMasterId r:id="rId32"/>
  </p:handoutMasterIdLst>
  <p:sldIdLst>
    <p:sldId id="256" r:id="rId6"/>
    <p:sldId id="257" r:id="rId7"/>
    <p:sldId id="258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96" r:id="rId16"/>
    <p:sldId id="288" r:id="rId17"/>
    <p:sldId id="289" r:id="rId18"/>
    <p:sldId id="281" r:id="rId19"/>
    <p:sldId id="283" r:id="rId20"/>
    <p:sldId id="294" r:id="rId21"/>
    <p:sldId id="295" r:id="rId22"/>
    <p:sldId id="285" r:id="rId23"/>
    <p:sldId id="290" r:id="rId24"/>
    <p:sldId id="291" r:id="rId25"/>
    <p:sldId id="292" r:id="rId26"/>
    <p:sldId id="286" r:id="rId27"/>
    <p:sldId id="287" r:id="rId28"/>
    <p:sldId id="293" r:id="rId29"/>
    <p:sldId id="282" r:id="rId30"/>
  </p:sldIdLst>
  <p:sldSz cx="9144000" cy="5143500" type="screen16x9"/>
  <p:notesSz cx="6858000" cy="9144000"/>
  <p:embeddedFontLst>
    <p:embeddedFont>
      <p:font typeface="MV Boli" panose="02000500030200090000" pitchFamily="2" charset="0"/>
      <p:regular r:id="rId33"/>
    </p:embeddedFont>
    <p:embeddedFont>
      <p:font typeface="Verdana" panose="020B0604030504040204" pitchFamily="34" charset="0"/>
      <p:regular r:id="rId34"/>
      <p:bold r:id="rId35"/>
      <p:italic r:id="rId36"/>
      <p:bold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Avenir Next Cyr" panose="020B0503020202020204" charset="-52"/>
      <p:regular r:id="rId42"/>
      <p:bold r:id="rId43"/>
      <p:italic r:id="rId44"/>
      <p:boldItalic r:id="rId4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11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88488" autoAdjust="0"/>
  </p:normalViewPr>
  <p:slideViewPr>
    <p:cSldViewPr showGuides="1">
      <p:cViewPr varScale="1">
        <p:scale>
          <a:sx n="154" d="100"/>
          <a:sy n="154" d="100"/>
        </p:scale>
        <p:origin x="366" y="114"/>
      </p:cViewPr>
      <p:guideLst>
        <p:guide orient="horz" pos="1711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3804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7.fntdata"/><Relationship Id="rId21" Type="http://schemas.openxmlformats.org/officeDocument/2006/relationships/slide" Target="slides/slide16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4.fntdata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94A596-72E5-4419-88E9-EE3CFB326DBD}" type="datetimeFigureOut">
              <a:rPr lang="ru-RU" smtClean="0"/>
              <a:t>14.04.2025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BB172B-CDA0-46C0-A298-0ACFB08CDA8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47316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F6BE67-D6CA-4878-BC73-6D05902676FE}" type="datetimeFigureOut">
              <a:rPr lang="ru-RU" smtClean="0"/>
              <a:t>14.04.2025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35D96-F751-4184-AD8F-F1BDDB583F4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165343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н">
    <p:bg>
      <p:bgPr>
        <a:blipFill dpi="0" rotWithShape="1">
          <a:blip r:embed="rId2">
            <a:lum/>
          </a:blip>
          <a:srcRect/>
          <a:tile tx="0" ty="0" sx="38000" sy="38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 (слайд-бампер)">
    <p:bg>
      <p:bgPr>
        <a:blipFill dpi="0" rotWithShape="1">
          <a:blip r:embed="rId2">
            <a:lum/>
          </a:blip>
          <a:srcRect/>
          <a:tile tx="0" ty="0" sx="100000" sy="100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899592" y="1347614"/>
            <a:ext cx="4896544" cy="172819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7200" b="1"/>
            </a:lvl1pPr>
          </a:lstStyle>
          <a:p>
            <a:r>
              <a:rPr lang="ru-RU" dirty="0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6385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раздела (слайд-бампер)">
    <p:bg>
      <p:bgPr>
        <a:blipFill dpi="0" rotWithShape="1">
          <a:blip r:embed="rId2">
            <a:lum/>
          </a:blip>
          <a:srcRect/>
          <a:tile tx="0" ty="0" sx="100000" sy="100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899592" y="1347614"/>
            <a:ext cx="4896544" cy="172819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7200" b="1"/>
            </a:lvl1pPr>
          </a:lstStyle>
          <a:p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900113" y="3292474"/>
            <a:ext cx="4895850" cy="1439515"/>
          </a:xfrm>
          <a:prstGeom prst="rect">
            <a:avLst/>
          </a:prstGeom>
        </p:spPr>
        <p:txBody>
          <a:bodyPr/>
          <a:lstStyle>
            <a:lvl1pPr marL="0" marR="0" indent="0" algn="l" defTabSz="12190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  <a:lvl2pPr marL="609538" indent="0">
              <a:buFontTx/>
              <a:buNone/>
              <a:defRPr sz="1600"/>
            </a:lvl2pPr>
            <a:lvl3pPr marL="1219076" indent="0">
              <a:buFontTx/>
              <a:buNone/>
              <a:defRPr sz="1600"/>
            </a:lvl3pPr>
            <a:lvl4pPr marL="1828616" indent="0">
              <a:buFontTx/>
              <a:buNone/>
              <a:defRPr sz="1600"/>
            </a:lvl4pPr>
            <a:lvl5pPr marL="2438155" indent="0">
              <a:buFontTx/>
              <a:buNone/>
              <a:defRPr sz="1600"/>
            </a:lvl5pPr>
          </a:lstStyle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098086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3982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457200" y="1131888"/>
            <a:ext cx="8229600" cy="36001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1" y="172893"/>
            <a:ext cx="631813" cy="59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404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3982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131018"/>
            <a:ext cx="3970784" cy="36009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14"/>
          </p:nvPr>
        </p:nvSpPr>
        <p:spPr>
          <a:xfrm>
            <a:off x="4644008" y="1131017"/>
            <a:ext cx="4042792" cy="36009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1" y="172893"/>
            <a:ext cx="631813" cy="59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059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 слев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3982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cs typeface="MV Boli" panose="02000500030200090000" pitchFamily="2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3" y="1131888"/>
            <a:ext cx="4330700" cy="3600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1" y="172893"/>
            <a:ext cx="631813" cy="59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751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ри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156177" y="1131888"/>
            <a:ext cx="2530624" cy="3600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8" name="Объект 4"/>
          <p:cNvSpPr>
            <a:spLocks noGrp="1"/>
          </p:cNvSpPr>
          <p:nvPr>
            <p:ph sz="quarter" idx="14"/>
          </p:nvPr>
        </p:nvSpPr>
        <p:spPr>
          <a:xfrm>
            <a:off x="481239" y="1131888"/>
            <a:ext cx="2506588" cy="3600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9" name="Объект 4"/>
          <p:cNvSpPr>
            <a:spLocks noGrp="1"/>
          </p:cNvSpPr>
          <p:nvPr>
            <p:ph sz="quarter" idx="15"/>
          </p:nvPr>
        </p:nvSpPr>
        <p:spPr>
          <a:xfrm>
            <a:off x="3311864" y="1131888"/>
            <a:ext cx="2520281" cy="3600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13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1" y="172893"/>
            <a:ext cx="631813" cy="59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802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732240" y="1131590"/>
            <a:ext cx="1954560" cy="36007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Объект 4"/>
          <p:cNvSpPr>
            <a:spLocks noGrp="1"/>
          </p:cNvSpPr>
          <p:nvPr>
            <p:ph sz="quarter" idx="14"/>
          </p:nvPr>
        </p:nvSpPr>
        <p:spPr>
          <a:xfrm>
            <a:off x="4633664" y="1131590"/>
            <a:ext cx="1954560" cy="36007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Объект 4"/>
          <p:cNvSpPr>
            <a:spLocks noGrp="1"/>
          </p:cNvSpPr>
          <p:nvPr>
            <p:ph sz="quarter" idx="15"/>
          </p:nvPr>
        </p:nvSpPr>
        <p:spPr>
          <a:xfrm>
            <a:off x="2545432" y="1131590"/>
            <a:ext cx="1954560" cy="36007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Объект 4"/>
          <p:cNvSpPr>
            <a:spLocks noGrp="1"/>
          </p:cNvSpPr>
          <p:nvPr>
            <p:ph sz="quarter" idx="16"/>
          </p:nvPr>
        </p:nvSpPr>
        <p:spPr>
          <a:xfrm>
            <a:off x="457200" y="1130847"/>
            <a:ext cx="1954560" cy="36007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lang="ru-RU" sz="1400" baseline="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1" y="172893"/>
            <a:ext cx="631813" cy="59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20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4" y="3392790"/>
            <a:ext cx="2592705" cy="90715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448574"/>
            <a:ext cx="2592288" cy="17281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275856" y="1448574"/>
            <a:ext cx="2592288" cy="17281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6084168" y="1448574"/>
            <a:ext cx="2592288" cy="17281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6084168" y="3392790"/>
            <a:ext cx="2592705" cy="90715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3275647" y="3392790"/>
            <a:ext cx="2592705" cy="90715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1" y="172893"/>
            <a:ext cx="631813" cy="59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699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1979712" y="2571750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1979712" y="4443958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1979712" y="1131590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4860032" y="1131590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4860032" y="3003798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1979712" y="3003798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4860032" y="4443958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4860032" y="2571750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1" y="172893"/>
            <a:ext cx="631813" cy="59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079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2627784" y="1131590"/>
            <a:ext cx="1728192" cy="141121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Текст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2627784" y="3003798"/>
            <a:ext cx="1728192" cy="141121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Текст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131590"/>
            <a:ext cx="2088232" cy="13921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4788024" y="1131590"/>
            <a:ext cx="2088232" cy="13921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4788024" y="3003798"/>
            <a:ext cx="2088232" cy="13921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3003798"/>
            <a:ext cx="2088232" cy="13921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6948264" y="3003798"/>
            <a:ext cx="1728192" cy="141121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Текст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6948264" y="1131590"/>
            <a:ext cx="1728192" cy="141121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Текст</a:t>
            </a: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1" y="172893"/>
            <a:ext cx="631813" cy="59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992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6" y="2069882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 smtClean="0"/>
              <a:t>Тема презентации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2" hasCustomPrompt="1"/>
          </p:nvPr>
        </p:nvSpPr>
        <p:spPr>
          <a:xfrm>
            <a:off x="6300192" y="4731991"/>
            <a:ext cx="2160240" cy="288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 dirty="0" smtClean="0"/>
              <a:t> Группа/должность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685803" y="4732010"/>
            <a:ext cx="1221916" cy="287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en-US" dirty="0" smtClean="0"/>
              <a:t>д</a:t>
            </a:r>
            <a:r>
              <a:rPr lang="ru-RU" dirty="0" err="1" smtClean="0"/>
              <a:t>д.мм.гггг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3132147" y="4732358"/>
            <a:ext cx="2879725" cy="2873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  <a:lvl2pPr marL="609540" indent="0">
              <a:buNone/>
              <a:defRPr/>
            </a:lvl2pPr>
            <a:lvl3pPr marL="1219078" indent="0">
              <a:buNone/>
              <a:defRPr/>
            </a:lvl3pPr>
            <a:lvl4pPr marL="1828619" indent="0">
              <a:buNone/>
              <a:defRPr/>
            </a:lvl4pPr>
            <a:lvl5pPr marL="2438157" indent="0">
              <a:buNone/>
              <a:defRPr/>
            </a:lvl5pPr>
          </a:lstStyle>
          <a:p>
            <a:pPr lvl="0"/>
            <a:r>
              <a:rPr lang="ru-RU" sz="1600" dirty="0" smtClean="0"/>
              <a:t>ФИО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5374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8"/>
          </p:nvPr>
        </p:nvSpPr>
        <p:spPr>
          <a:xfrm>
            <a:off x="4787900" y="1131888"/>
            <a:ext cx="3887788" cy="158432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9"/>
          </p:nvPr>
        </p:nvSpPr>
        <p:spPr>
          <a:xfrm>
            <a:off x="467544" y="1131589"/>
            <a:ext cx="3887788" cy="158462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20"/>
          </p:nvPr>
        </p:nvSpPr>
        <p:spPr>
          <a:xfrm>
            <a:off x="4788024" y="3003351"/>
            <a:ext cx="3887788" cy="158462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21"/>
          </p:nvPr>
        </p:nvSpPr>
        <p:spPr>
          <a:xfrm>
            <a:off x="467668" y="3003053"/>
            <a:ext cx="3887788" cy="158462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1" y="172893"/>
            <a:ext cx="631813" cy="59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93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4" y="2643758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4" y="4515966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203598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491880" y="1203598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3491880" y="3075806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3075806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3491880" y="4515966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3491880" y="2643758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6515869" y="1203598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6515869" y="3075806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8" hasCustomPrompt="1"/>
          </p:nvPr>
        </p:nvSpPr>
        <p:spPr>
          <a:xfrm>
            <a:off x="6515869" y="4515966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29" hasCustomPrompt="1"/>
          </p:nvPr>
        </p:nvSpPr>
        <p:spPr>
          <a:xfrm>
            <a:off x="6515869" y="2643758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1" y="172893"/>
            <a:ext cx="631813" cy="59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420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28"/>
          </p:nvPr>
        </p:nvSpPr>
        <p:spPr>
          <a:xfrm>
            <a:off x="467544" y="1203598"/>
            <a:ext cx="2447925" cy="1655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9"/>
          </p:nvPr>
        </p:nvSpPr>
        <p:spPr>
          <a:xfrm>
            <a:off x="467544" y="3075806"/>
            <a:ext cx="2447925" cy="1655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30"/>
          </p:nvPr>
        </p:nvSpPr>
        <p:spPr>
          <a:xfrm>
            <a:off x="3348037" y="3075806"/>
            <a:ext cx="2447925" cy="1655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7" name="Текст 3"/>
          <p:cNvSpPr>
            <a:spLocks noGrp="1"/>
          </p:cNvSpPr>
          <p:nvPr>
            <p:ph type="body" sz="quarter" idx="31"/>
          </p:nvPr>
        </p:nvSpPr>
        <p:spPr>
          <a:xfrm>
            <a:off x="6228184" y="3075806"/>
            <a:ext cx="2447925" cy="1655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Текст 3"/>
          <p:cNvSpPr>
            <a:spLocks noGrp="1"/>
          </p:cNvSpPr>
          <p:nvPr>
            <p:ph type="body" sz="quarter" idx="32"/>
          </p:nvPr>
        </p:nvSpPr>
        <p:spPr>
          <a:xfrm>
            <a:off x="6228184" y="1203598"/>
            <a:ext cx="2447925" cy="1655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33"/>
          </p:nvPr>
        </p:nvSpPr>
        <p:spPr>
          <a:xfrm>
            <a:off x="3348037" y="1203598"/>
            <a:ext cx="2447925" cy="1655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1" y="172893"/>
            <a:ext cx="631813" cy="59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80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5" y="2499742"/>
            <a:ext cx="1872207" cy="18708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5" y="4371950"/>
            <a:ext cx="1872207" cy="18708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203598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2555776" y="1203598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2555776" y="3075806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3075806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2555777" y="4371950"/>
            <a:ext cx="1872207" cy="18708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2555777" y="2499742"/>
            <a:ext cx="1872207" cy="18708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4644008" y="1203598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4644008" y="3075806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8" hasCustomPrompt="1"/>
          </p:nvPr>
        </p:nvSpPr>
        <p:spPr>
          <a:xfrm>
            <a:off x="4644009" y="4371950"/>
            <a:ext cx="1872207" cy="18708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29" hasCustomPrompt="1"/>
          </p:nvPr>
        </p:nvSpPr>
        <p:spPr>
          <a:xfrm>
            <a:off x="4644009" y="2499742"/>
            <a:ext cx="1872207" cy="18708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sp>
        <p:nvSpPr>
          <p:cNvPr id="17" name="Рисунок 11"/>
          <p:cNvSpPr>
            <a:spLocks noGrp="1"/>
          </p:cNvSpPr>
          <p:nvPr>
            <p:ph type="pic" sz="quarter" idx="30" hasCustomPrompt="1"/>
          </p:nvPr>
        </p:nvSpPr>
        <p:spPr>
          <a:xfrm>
            <a:off x="6732240" y="1203598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18" name="Рисунок 11"/>
          <p:cNvSpPr>
            <a:spLocks noGrp="1"/>
          </p:cNvSpPr>
          <p:nvPr>
            <p:ph type="pic" sz="quarter" idx="31" hasCustomPrompt="1"/>
          </p:nvPr>
        </p:nvSpPr>
        <p:spPr>
          <a:xfrm>
            <a:off x="6732240" y="3075806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32" hasCustomPrompt="1"/>
          </p:nvPr>
        </p:nvSpPr>
        <p:spPr>
          <a:xfrm>
            <a:off x="6732241" y="4371950"/>
            <a:ext cx="1872207" cy="18708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sp>
        <p:nvSpPr>
          <p:cNvPr id="25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6732241" y="2499742"/>
            <a:ext cx="1872207" cy="18708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pic>
        <p:nvPicPr>
          <p:cNvPr id="26" name="Рисунок 2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1" y="172893"/>
            <a:ext cx="631813" cy="59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445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323813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2555776" y="1323813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2555776" y="2859782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2859782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4644008" y="1323813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4644008" y="2859782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17" name="Рисунок 11"/>
          <p:cNvSpPr>
            <a:spLocks noGrp="1"/>
          </p:cNvSpPr>
          <p:nvPr>
            <p:ph type="pic" sz="quarter" idx="30" hasCustomPrompt="1"/>
          </p:nvPr>
        </p:nvSpPr>
        <p:spPr>
          <a:xfrm>
            <a:off x="6732240" y="1323813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18" name="Рисунок 11"/>
          <p:cNvSpPr>
            <a:spLocks noGrp="1"/>
          </p:cNvSpPr>
          <p:nvPr>
            <p:ph type="pic" sz="quarter" idx="31" hasCustomPrompt="1"/>
          </p:nvPr>
        </p:nvSpPr>
        <p:spPr>
          <a:xfrm>
            <a:off x="6732240" y="2859782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1" y="172893"/>
            <a:ext cx="631813" cy="59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985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2" hasCustomPrompt="1"/>
          </p:nvPr>
        </p:nvSpPr>
        <p:spPr>
          <a:xfrm>
            <a:off x="467544" y="1131590"/>
            <a:ext cx="1871662" cy="1655762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 smtClean="0"/>
              <a:t>Образец  текста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2555776" y="1131590"/>
            <a:ext cx="1871662" cy="1655762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 smtClean="0"/>
              <a:t>Образец  текста</a:t>
            </a:r>
            <a:endParaRPr lang="ru-RU" dirty="0"/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34" hasCustomPrompt="1"/>
          </p:nvPr>
        </p:nvSpPr>
        <p:spPr>
          <a:xfrm>
            <a:off x="4644008" y="1131590"/>
            <a:ext cx="1871662" cy="1655762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 smtClean="0"/>
              <a:t>Образец  текста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35" hasCustomPrompt="1"/>
          </p:nvPr>
        </p:nvSpPr>
        <p:spPr>
          <a:xfrm>
            <a:off x="6732240" y="1131590"/>
            <a:ext cx="1871662" cy="1655762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 smtClean="0"/>
              <a:t>Образец  текста</a:t>
            </a:r>
            <a:endParaRPr lang="ru-RU" dirty="0"/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36" hasCustomPrompt="1"/>
          </p:nvPr>
        </p:nvSpPr>
        <p:spPr>
          <a:xfrm>
            <a:off x="467544" y="3004220"/>
            <a:ext cx="1871662" cy="1655762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 smtClean="0"/>
              <a:t>Образец  текста</a:t>
            </a:r>
            <a:endParaRPr lang="ru-RU" dirty="0"/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37" hasCustomPrompt="1"/>
          </p:nvPr>
        </p:nvSpPr>
        <p:spPr>
          <a:xfrm>
            <a:off x="2555776" y="3004220"/>
            <a:ext cx="1871662" cy="1655762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 smtClean="0"/>
              <a:t>Образец  текста</a:t>
            </a:r>
            <a:endParaRPr lang="ru-RU" dirty="0"/>
          </a:p>
        </p:txBody>
      </p:sp>
      <p:sp>
        <p:nvSpPr>
          <p:cNvPr id="25" name="Текст 3"/>
          <p:cNvSpPr>
            <a:spLocks noGrp="1"/>
          </p:cNvSpPr>
          <p:nvPr>
            <p:ph type="body" sz="quarter" idx="38" hasCustomPrompt="1"/>
          </p:nvPr>
        </p:nvSpPr>
        <p:spPr>
          <a:xfrm>
            <a:off x="4644008" y="3004220"/>
            <a:ext cx="1871662" cy="1655762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 smtClean="0"/>
              <a:t>Образец  текста</a:t>
            </a:r>
            <a:endParaRPr lang="ru-RU" dirty="0"/>
          </a:p>
        </p:txBody>
      </p:sp>
      <p:sp>
        <p:nvSpPr>
          <p:cNvPr id="26" name="Текст 3"/>
          <p:cNvSpPr>
            <a:spLocks noGrp="1"/>
          </p:cNvSpPr>
          <p:nvPr>
            <p:ph type="body" sz="quarter" idx="39" hasCustomPrompt="1"/>
          </p:nvPr>
        </p:nvSpPr>
        <p:spPr>
          <a:xfrm>
            <a:off x="6732240" y="3004220"/>
            <a:ext cx="1871662" cy="1655762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 smtClean="0"/>
              <a:t>Образец  текста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1" y="172893"/>
            <a:ext cx="631813" cy="59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799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слева (доп)">
    <p:bg>
      <p:bgPr>
        <a:blipFill dpi="0" rotWithShape="1">
          <a:blip r:embed="rId2">
            <a:lum/>
          </a:blip>
          <a:srcRect/>
          <a:tile tx="0" ty="0" sx="38000" sy="38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99"/>
            <a:ext cx="5050904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131590"/>
            <a:ext cx="4114800" cy="3600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 marL="1219076" indent="0">
              <a:buNone/>
              <a:defRPr sz="2400"/>
            </a:lvl3pPr>
            <a:lvl4pPr marL="1828616" indent="0">
              <a:buNone/>
              <a:defRPr sz="2000"/>
            </a:lvl4pPr>
            <a:lvl5pPr marL="2438155" indent="0">
              <a:buNone/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1029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3982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457200" y="1131888"/>
            <a:ext cx="8229600" cy="36001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3982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131018"/>
            <a:ext cx="3970784" cy="36009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14"/>
          </p:nvPr>
        </p:nvSpPr>
        <p:spPr>
          <a:xfrm>
            <a:off x="4644008" y="1131017"/>
            <a:ext cx="4042792" cy="36009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6480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слев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3982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cs typeface="MV Boli" panose="02000500030200090000" pitchFamily="2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3" y="1131888"/>
            <a:ext cx="4330700" cy="3600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8718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6" y="2069700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 smtClean="0"/>
              <a:t>Тема презентации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3491880" y="4443958"/>
            <a:ext cx="2160240" cy="2872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en-US" dirty="0" smtClean="0"/>
              <a:t>д</a:t>
            </a:r>
            <a:r>
              <a:rPr lang="ru-RU" dirty="0" err="1" smtClean="0"/>
              <a:t>д.мм.гггг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683568" y="4011910"/>
            <a:ext cx="7776863" cy="2873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  <a:lvl2pPr marL="609540" indent="0">
              <a:buNone/>
              <a:defRPr/>
            </a:lvl2pPr>
            <a:lvl3pPr marL="1219078" indent="0">
              <a:buNone/>
              <a:defRPr/>
            </a:lvl3pPr>
            <a:lvl4pPr marL="1828619" indent="0">
              <a:buNone/>
              <a:defRPr/>
            </a:lvl4pPr>
            <a:lvl5pPr marL="2438157" indent="0">
              <a:buNone/>
              <a:defRPr/>
            </a:lvl5pPr>
          </a:lstStyle>
          <a:p>
            <a:pPr lvl="0"/>
            <a:r>
              <a:rPr lang="ru-RU" sz="1600" dirty="0" smtClean="0"/>
              <a:t>ФИО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2301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156177" y="1131888"/>
            <a:ext cx="2530624" cy="3600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8" name="Объект 4"/>
          <p:cNvSpPr>
            <a:spLocks noGrp="1"/>
          </p:cNvSpPr>
          <p:nvPr>
            <p:ph sz="quarter" idx="14"/>
          </p:nvPr>
        </p:nvSpPr>
        <p:spPr>
          <a:xfrm>
            <a:off x="481239" y="1131888"/>
            <a:ext cx="2506588" cy="3600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9" name="Объект 4"/>
          <p:cNvSpPr>
            <a:spLocks noGrp="1"/>
          </p:cNvSpPr>
          <p:nvPr>
            <p:ph sz="quarter" idx="15"/>
          </p:nvPr>
        </p:nvSpPr>
        <p:spPr>
          <a:xfrm>
            <a:off x="3311864" y="1131888"/>
            <a:ext cx="2520281" cy="3600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13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5556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732240" y="1131590"/>
            <a:ext cx="1954560" cy="36007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Объект 4"/>
          <p:cNvSpPr>
            <a:spLocks noGrp="1"/>
          </p:cNvSpPr>
          <p:nvPr>
            <p:ph sz="quarter" idx="14"/>
          </p:nvPr>
        </p:nvSpPr>
        <p:spPr>
          <a:xfrm>
            <a:off x="4633664" y="1131590"/>
            <a:ext cx="1954560" cy="36007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Объект 4"/>
          <p:cNvSpPr>
            <a:spLocks noGrp="1"/>
          </p:cNvSpPr>
          <p:nvPr>
            <p:ph sz="quarter" idx="15"/>
          </p:nvPr>
        </p:nvSpPr>
        <p:spPr>
          <a:xfrm>
            <a:off x="2545432" y="1131590"/>
            <a:ext cx="1954560" cy="36007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Объект 4"/>
          <p:cNvSpPr>
            <a:spLocks noGrp="1"/>
          </p:cNvSpPr>
          <p:nvPr>
            <p:ph sz="quarter" idx="16"/>
          </p:nvPr>
        </p:nvSpPr>
        <p:spPr>
          <a:xfrm>
            <a:off x="457200" y="1130847"/>
            <a:ext cx="1954560" cy="36007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lang="ru-RU" sz="1400" baseline="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1494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4" y="3392790"/>
            <a:ext cx="2592705" cy="90715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448574"/>
            <a:ext cx="2592288" cy="17281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275856" y="1448574"/>
            <a:ext cx="2592288" cy="17281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6084168" y="1448574"/>
            <a:ext cx="2592288" cy="17281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6084168" y="3392790"/>
            <a:ext cx="2592705" cy="90715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3275647" y="3392790"/>
            <a:ext cx="2592705" cy="90715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</p:spTree>
    <p:extLst>
      <p:ext uri="{BB962C8B-B14F-4D97-AF65-F5344CB8AC3E}">
        <p14:creationId xmlns:p14="http://schemas.microsoft.com/office/powerpoint/2010/main" val="237012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1979712" y="2571750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1979712" y="4443958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1979712" y="1131590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4860032" y="1131590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4860032" y="3003798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1979712" y="3003798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4860032" y="4443958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4860032" y="2571750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</p:spTree>
    <p:extLst>
      <p:ext uri="{BB962C8B-B14F-4D97-AF65-F5344CB8AC3E}">
        <p14:creationId xmlns:p14="http://schemas.microsoft.com/office/powerpoint/2010/main" val="3694070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2627784" y="1131590"/>
            <a:ext cx="1728192" cy="141121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Текст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2627784" y="3003798"/>
            <a:ext cx="1728192" cy="141121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Текст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131590"/>
            <a:ext cx="2088232" cy="13921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4788024" y="1131590"/>
            <a:ext cx="2088232" cy="13921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4788024" y="3003798"/>
            <a:ext cx="2088232" cy="13921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3003798"/>
            <a:ext cx="2088232" cy="13921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6948264" y="3003798"/>
            <a:ext cx="1728192" cy="141121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Текст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6948264" y="1131590"/>
            <a:ext cx="1728192" cy="141121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222202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8"/>
          </p:nvPr>
        </p:nvSpPr>
        <p:spPr>
          <a:xfrm>
            <a:off x="4787900" y="1131888"/>
            <a:ext cx="3887788" cy="158432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9"/>
          </p:nvPr>
        </p:nvSpPr>
        <p:spPr>
          <a:xfrm>
            <a:off x="467544" y="1131589"/>
            <a:ext cx="3887788" cy="158462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20"/>
          </p:nvPr>
        </p:nvSpPr>
        <p:spPr>
          <a:xfrm>
            <a:off x="4788024" y="3003351"/>
            <a:ext cx="3887788" cy="158462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21"/>
          </p:nvPr>
        </p:nvSpPr>
        <p:spPr>
          <a:xfrm>
            <a:off x="467668" y="3003053"/>
            <a:ext cx="3887788" cy="158462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88530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4" y="2643758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4" y="4515966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203598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491880" y="1203598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3491880" y="3075806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3075806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3491880" y="4515966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3491880" y="2643758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6515869" y="1203598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6515869" y="3075806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8" hasCustomPrompt="1"/>
          </p:nvPr>
        </p:nvSpPr>
        <p:spPr>
          <a:xfrm>
            <a:off x="6515869" y="4515966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29" hasCustomPrompt="1"/>
          </p:nvPr>
        </p:nvSpPr>
        <p:spPr>
          <a:xfrm>
            <a:off x="6515869" y="2643758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</p:spTree>
    <p:extLst>
      <p:ext uri="{BB962C8B-B14F-4D97-AF65-F5344CB8AC3E}">
        <p14:creationId xmlns:p14="http://schemas.microsoft.com/office/powerpoint/2010/main" val="3629914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203598"/>
            <a:ext cx="2447925" cy="1631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348211" y="1203598"/>
            <a:ext cx="2447925" cy="1631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3348211" y="3075806"/>
            <a:ext cx="2447925" cy="1631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891" y="3075806"/>
            <a:ext cx="2447925" cy="1631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6228184" y="1203598"/>
            <a:ext cx="2447925" cy="1631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6228184" y="3075806"/>
            <a:ext cx="2447925" cy="1631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367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28"/>
          </p:nvPr>
        </p:nvSpPr>
        <p:spPr>
          <a:xfrm>
            <a:off x="467544" y="1203598"/>
            <a:ext cx="2447925" cy="1655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9"/>
          </p:nvPr>
        </p:nvSpPr>
        <p:spPr>
          <a:xfrm>
            <a:off x="467544" y="3075806"/>
            <a:ext cx="2447925" cy="1655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30"/>
          </p:nvPr>
        </p:nvSpPr>
        <p:spPr>
          <a:xfrm>
            <a:off x="3348037" y="3075806"/>
            <a:ext cx="2447925" cy="1655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7" name="Текст 3"/>
          <p:cNvSpPr>
            <a:spLocks noGrp="1"/>
          </p:cNvSpPr>
          <p:nvPr>
            <p:ph type="body" sz="quarter" idx="31"/>
          </p:nvPr>
        </p:nvSpPr>
        <p:spPr>
          <a:xfrm>
            <a:off x="6228184" y="3075806"/>
            <a:ext cx="2447925" cy="1655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Текст 3"/>
          <p:cNvSpPr>
            <a:spLocks noGrp="1"/>
          </p:cNvSpPr>
          <p:nvPr>
            <p:ph type="body" sz="quarter" idx="32"/>
          </p:nvPr>
        </p:nvSpPr>
        <p:spPr>
          <a:xfrm>
            <a:off x="6228184" y="1203598"/>
            <a:ext cx="2447925" cy="1655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33"/>
          </p:nvPr>
        </p:nvSpPr>
        <p:spPr>
          <a:xfrm>
            <a:off x="3348037" y="1203598"/>
            <a:ext cx="2447925" cy="1655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2469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5" y="2499742"/>
            <a:ext cx="1872207" cy="18708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5" y="4371950"/>
            <a:ext cx="1872207" cy="18708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203598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2555776" y="1203598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2555776" y="3075806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3075806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2555777" y="4371950"/>
            <a:ext cx="1872207" cy="18708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2555777" y="2499742"/>
            <a:ext cx="1872207" cy="18708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4644008" y="1203598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4644008" y="3075806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8" hasCustomPrompt="1"/>
          </p:nvPr>
        </p:nvSpPr>
        <p:spPr>
          <a:xfrm>
            <a:off x="4644009" y="4371950"/>
            <a:ext cx="1872207" cy="18708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29" hasCustomPrompt="1"/>
          </p:nvPr>
        </p:nvSpPr>
        <p:spPr>
          <a:xfrm>
            <a:off x="4644009" y="2499742"/>
            <a:ext cx="1872207" cy="18708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sp>
        <p:nvSpPr>
          <p:cNvPr id="17" name="Рисунок 11"/>
          <p:cNvSpPr>
            <a:spLocks noGrp="1"/>
          </p:cNvSpPr>
          <p:nvPr>
            <p:ph type="pic" sz="quarter" idx="30" hasCustomPrompt="1"/>
          </p:nvPr>
        </p:nvSpPr>
        <p:spPr>
          <a:xfrm>
            <a:off x="6732240" y="1203598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18" name="Рисунок 11"/>
          <p:cNvSpPr>
            <a:spLocks noGrp="1"/>
          </p:cNvSpPr>
          <p:nvPr>
            <p:ph type="pic" sz="quarter" idx="31" hasCustomPrompt="1"/>
          </p:nvPr>
        </p:nvSpPr>
        <p:spPr>
          <a:xfrm>
            <a:off x="6732240" y="3075806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32" hasCustomPrompt="1"/>
          </p:nvPr>
        </p:nvSpPr>
        <p:spPr>
          <a:xfrm>
            <a:off x="6732241" y="4371950"/>
            <a:ext cx="1872207" cy="18708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sp>
        <p:nvSpPr>
          <p:cNvPr id="25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6732241" y="2499742"/>
            <a:ext cx="1872207" cy="18708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</p:spTree>
    <p:extLst>
      <p:ext uri="{BB962C8B-B14F-4D97-AF65-F5344CB8AC3E}">
        <p14:creationId xmlns:p14="http://schemas.microsoft.com/office/powerpoint/2010/main" val="1717086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1">
          <a:blip r:embed="rId2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6" y="2069882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 smtClean="0"/>
              <a:t>Тема презентации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3491880" y="4443958"/>
            <a:ext cx="2160240" cy="2872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en-US" dirty="0" smtClean="0"/>
              <a:t>д</a:t>
            </a:r>
            <a:r>
              <a:rPr lang="ru-RU" dirty="0" err="1" smtClean="0"/>
              <a:t>д.мм.гггг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1745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323813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2555776" y="1323813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2555776" y="2859782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2859782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4644008" y="1323813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4644008" y="2859782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17" name="Рисунок 11"/>
          <p:cNvSpPr>
            <a:spLocks noGrp="1"/>
          </p:cNvSpPr>
          <p:nvPr>
            <p:ph type="pic" sz="quarter" idx="30" hasCustomPrompt="1"/>
          </p:nvPr>
        </p:nvSpPr>
        <p:spPr>
          <a:xfrm>
            <a:off x="6732240" y="1323813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18" name="Рисунок 11"/>
          <p:cNvSpPr>
            <a:spLocks noGrp="1"/>
          </p:cNvSpPr>
          <p:nvPr>
            <p:ph type="pic" sz="quarter" idx="31" hasCustomPrompt="1"/>
          </p:nvPr>
        </p:nvSpPr>
        <p:spPr>
          <a:xfrm>
            <a:off x="6732240" y="2859782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3044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2" hasCustomPrompt="1"/>
          </p:nvPr>
        </p:nvSpPr>
        <p:spPr>
          <a:xfrm>
            <a:off x="467544" y="1131590"/>
            <a:ext cx="1871662" cy="1655762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 smtClean="0"/>
              <a:t>Образец  текста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2555776" y="1131590"/>
            <a:ext cx="1871662" cy="1655762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 smtClean="0"/>
              <a:t>Образец  текста</a:t>
            </a:r>
            <a:endParaRPr lang="ru-RU" dirty="0"/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34" hasCustomPrompt="1"/>
          </p:nvPr>
        </p:nvSpPr>
        <p:spPr>
          <a:xfrm>
            <a:off x="4644008" y="1131590"/>
            <a:ext cx="1871662" cy="1655762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 smtClean="0"/>
              <a:t>Образец  текста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35" hasCustomPrompt="1"/>
          </p:nvPr>
        </p:nvSpPr>
        <p:spPr>
          <a:xfrm>
            <a:off x="6732240" y="1131590"/>
            <a:ext cx="1871662" cy="1655762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 smtClean="0"/>
              <a:t>Образец  текста</a:t>
            </a:r>
            <a:endParaRPr lang="ru-RU" dirty="0"/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36" hasCustomPrompt="1"/>
          </p:nvPr>
        </p:nvSpPr>
        <p:spPr>
          <a:xfrm>
            <a:off x="467544" y="3004220"/>
            <a:ext cx="1871662" cy="1655762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 smtClean="0"/>
              <a:t>Образец  текста</a:t>
            </a:r>
            <a:endParaRPr lang="ru-RU" dirty="0"/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37" hasCustomPrompt="1"/>
          </p:nvPr>
        </p:nvSpPr>
        <p:spPr>
          <a:xfrm>
            <a:off x="2555776" y="3004220"/>
            <a:ext cx="1871662" cy="1655762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 smtClean="0"/>
              <a:t>Образец  текста</a:t>
            </a:r>
            <a:endParaRPr lang="ru-RU" dirty="0"/>
          </a:p>
        </p:txBody>
      </p:sp>
      <p:sp>
        <p:nvSpPr>
          <p:cNvPr id="25" name="Текст 3"/>
          <p:cNvSpPr>
            <a:spLocks noGrp="1"/>
          </p:cNvSpPr>
          <p:nvPr>
            <p:ph type="body" sz="quarter" idx="38" hasCustomPrompt="1"/>
          </p:nvPr>
        </p:nvSpPr>
        <p:spPr>
          <a:xfrm>
            <a:off x="4644008" y="3004220"/>
            <a:ext cx="1871662" cy="1655762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 smtClean="0"/>
              <a:t>Образец  текста</a:t>
            </a:r>
            <a:endParaRPr lang="ru-RU" dirty="0"/>
          </a:p>
        </p:txBody>
      </p:sp>
      <p:sp>
        <p:nvSpPr>
          <p:cNvPr id="26" name="Текст 3"/>
          <p:cNvSpPr>
            <a:spLocks noGrp="1"/>
          </p:cNvSpPr>
          <p:nvPr>
            <p:ph type="body" sz="quarter" idx="39" hasCustomPrompt="1"/>
          </p:nvPr>
        </p:nvSpPr>
        <p:spPr>
          <a:xfrm>
            <a:off x="6732240" y="3004220"/>
            <a:ext cx="1871662" cy="1655762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 smtClean="0"/>
              <a:t>Образец  текста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621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bg>
      <p:bgPr>
        <a:blipFill dpi="0" rotWithShape="1">
          <a:blip r:embed="rId2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3278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685800" y="1707674"/>
            <a:ext cx="7772400" cy="1102519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defRPr sz="6600" b="1">
                <a:latin typeface="Avenir Next Cyr" panose="020B0503020202020204" pitchFamily="34" charset="-52"/>
              </a:defRPr>
            </a:lvl1pPr>
          </a:lstStyle>
          <a:p>
            <a:r>
              <a:rPr lang="ru-RU" dirty="0" smtClean="0"/>
              <a:t>Тема презентации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2" hasCustomPrompt="1"/>
          </p:nvPr>
        </p:nvSpPr>
        <p:spPr>
          <a:xfrm>
            <a:off x="6300192" y="4731991"/>
            <a:ext cx="2158008" cy="2880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 dirty="0" smtClean="0"/>
              <a:t>Группа</a:t>
            </a:r>
            <a:r>
              <a:rPr lang="en-US" dirty="0" smtClean="0"/>
              <a:t>/</a:t>
            </a:r>
            <a:r>
              <a:rPr lang="en-US" dirty="0" err="1" smtClean="0"/>
              <a:t>должность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755663" y="4732010"/>
            <a:ext cx="1152055" cy="2872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 dirty="0" err="1" smtClean="0"/>
              <a:t>Дд.мм.гггг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3132147" y="4732358"/>
            <a:ext cx="2879725" cy="2873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  <a:lvl2pPr marL="609540" indent="0">
              <a:buNone/>
              <a:defRPr/>
            </a:lvl2pPr>
            <a:lvl3pPr marL="1219078" indent="0">
              <a:buNone/>
              <a:defRPr/>
            </a:lvl3pPr>
            <a:lvl4pPr marL="1828619" indent="0">
              <a:buNone/>
              <a:defRPr/>
            </a:lvl4pPr>
            <a:lvl5pPr marL="2438157" indent="0">
              <a:buNone/>
              <a:defRPr/>
            </a:lvl5pPr>
          </a:lstStyle>
          <a:p>
            <a:pPr lvl="0"/>
            <a:r>
              <a:rPr lang="ru-RU" sz="1600" dirty="0" smtClean="0"/>
              <a:t>ФИО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94873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bg>
      <p:bgPr>
        <a:blipFill dpi="0" rotWithShape="1">
          <a:blip r:embed="rId2">
            <a:lum/>
          </a:blip>
          <a:srcRect/>
          <a:tile tx="0" ty="0" sx="100000" sy="100000" flip="none" algn="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851920" y="205998"/>
            <a:ext cx="4834880" cy="70958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1">
                <a:solidFill>
                  <a:schemeClr val="tx1"/>
                </a:solidFill>
                <a:latin typeface="Avenir Next Cyr" panose="020B0503020202020204" pitchFamily="34" charset="-52"/>
              </a:defRPr>
            </a:lvl1pPr>
          </a:lstStyle>
          <a:p>
            <a:r>
              <a:rPr lang="ru-RU" dirty="0" smtClean="0"/>
              <a:t>Образец содержания: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72400" y="4767264"/>
            <a:ext cx="514400" cy="273844"/>
          </a:xfrm>
        </p:spPr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/>
          </p:nvPr>
        </p:nvSpPr>
        <p:spPr>
          <a:xfrm>
            <a:off x="3851928" y="1131591"/>
            <a:ext cx="4824413" cy="3600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+mj-lt"/>
              <a:buAutoNum type="arabicPeriod"/>
              <a:defRPr sz="2400">
                <a:solidFill>
                  <a:schemeClr val="tx1"/>
                </a:solidFill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57374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(слайд-бампер)">
    <p:bg>
      <p:bgPr>
        <a:blipFill dpi="0" rotWithShape="1">
          <a:blip r:embed="rId2">
            <a:lum/>
          </a:blip>
          <a:srcRect/>
          <a:tile tx="0" ty="0" sx="100000" sy="100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971600" y="1707655"/>
            <a:ext cx="4320480" cy="1800200"/>
          </a:xfrm>
          <a:prstGeom prst="rect">
            <a:avLst/>
          </a:prstGeom>
        </p:spPr>
        <p:txBody>
          <a:bodyPr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6000" b="0" kern="1200">
                <a:solidFill>
                  <a:schemeClr val="tx1"/>
                </a:solidFill>
                <a:latin typeface="Futura-Normal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ru-RU" sz="5400" b="1" dirty="0" smtClean="0">
                <a:latin typeface="Avenir Next Cyr" panose="020B0503020202020204" pitchFamily="34" charset="-52"/>
              </a:rPr>
              <a:t>Заголовок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239138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доп. верия (слайд-бампер)">
    <p:bg>
      <p:bgPr>
        <a:blipFill dpi="0" rotWithShape="1">
          <a:blip r:embed="rId2">
            <a:lum/>
          </a:blip>
          <a:srcRect/>
          <a:tile tx="0" ty="0" sx="100000" sy="100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971600" y="1707655"/>
            <a:ext cx="4320480" cy="1800200"/>
          </a:xfrm>
          <a:prstGeom prst="rect">
            <a:avLst/>
          </a:prstGeom>
        </p:spPr>
        <p:txBody>
          <a:bodyPr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6000" b="0" kern="1200">
                <a:solidFill>
                  <a:schemeClr val="tx1"/>
                </a:solidFill>
                <a:latin typeface="Futura-Normal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ru-RU" sz="5400" b="1" dirty="0" smtClean="0">
                <a:latin typeface="Avenir Next Cyr" panose="020B0503020202020204" pitchFamily="34" charset="-52"/>
              </a:rPr>
              <a:t>Заголовок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078459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3982"/>
            <a:ext cx="8229600" cy="63757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457200" y="1131888"/>
            <a:ext cx="8229600" cy="360010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/>
            </a:lvl1pPr>
            <a:lvl2pPr>
              <a:defRPr sz="36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738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Два объекта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3982"/>
            <a:ext cx="8229600" cy="63757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131018"/>
            <a:ext cx="3970784" cy="36009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sz="quarter" idx="14"/>
          </p:nvPr>
        </p:nvSpPr>
        <p:spPr>
          <a:xfrm>
            <a:off x="4644008" y="1131017"/>
            <a:ext cx="4042792" cy="3600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5925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1">
          <a:blip r:embed="rId2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6" y="2069882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 smtClean="0"/>
              <a:t>Тема презентации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683568" y="4443958"/>
            <a:ext cx="7776863" cy="2873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  <a:lvl2pPr marL="609540" indent="0">
              <a:buNone/>
              <a:defRPr/>
            </a:lvl2pPr>
            <a:lvl3pPr marL="1219078" indent="0">
              <a:buNone/>
              <a:defRPr/>
            </a:lvl3pPr>
            <a:lvl4pPr marL="1828619" indent="0">
              <a:buNone/>
              <a:defRPr/>
            </a:lvl4pPr>
            <a:lvl5pPr marL="2438157" indent="0">
              <a:buNone/>
              <a:defRPr/>
            </a:lvl5pPr>
          </a:lstStyle>
          <a:p>
            <a:pPr lvl="0"/>
            <a:r>
              <a:rPr lang="ru-RU" sz="1600" dirty="0" smtClean="0"/>
              <a:t>ФИО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8415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Два объекта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3982"/>
            <a:ext cx="8229600" cy="63757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800" b="1">
                <a:solidFill>
                  <a:schemeClr val="tx1"/>
                </a:solidFill>
                <a:latin typeface="Avenir Next Cyr" panose="020B0503020202020204" pitchFamily="34" charset="-52"/>
                <a:cs typeface="MV Boli" panose="02000500030200090000" pitchFamily="2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3" y="1131888"/>
            <a:ext cx="4330700" cy="36004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  <a:lvl2pPr>
              <a:defRPr sz="32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9017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Два объекта">
    <p:bg>
      <p:bgPr>
        <a:blipFill dpi="0" rotWithShape="1">
          <a:blip r:embed="rId2">
            <a:lum/>
          </a:blip>
          <a:srcRect/>
          <a:tile tx="0" ty="0" sx="51000" sy="51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99"/>
            <a:ext cx="4978896" cy="63757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131590"/>
            <a:ext cx="4114800" cy="3600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609538" indent="0">
              <a:buNone/>
              <a:defRPr sz="2800"/>
            </a:lvl2pPr>
            <a:lvl3pPr marL="1219076" indent="0">
              <a:buNone/>
              <a:defRPr sz="2000"/>
            </a:lvl3pPr>
            <a:lvl4pPr marL="1828616" indent="0">
              <a:buNone/>
              <a:defRPr sz="1800"/>
            </a:lvl4pPr>
            <a:lvl5pPr marL="2438155" indent="0">
              <a:buNone/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6598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Два объекта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156179" y="1131888"/>
            <a:ext cx="2530623" cy="3600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9538" indent="0">
              <a:buNone/>
              <a:defRPr sz="18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</p:txBody>
      </p:sp>
      <p:sp>
        <p:nvSpPr>
          <p:cNvPr id="8" name="Объект 4"/>
          <p:cNvSpPr>
            <a:spLocks noGrp="1"/>
          </p:cNvSpPr>
          <p:nvPr>
            <p:ph sz="quarter" idx="14"/>
          </p:nvPr>
        </p:nvSpPr>
        <p:spPr>
          <a:xfrm>
            <a:off x="481242" y="1131888"/>
            <a:ext cx="2506585" cy="3600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9538" indent="0">
              <a:buNone/>
              <a:defRPr sz="18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</p:txBody>
      </p:sp>
      <p:sp>
        <p:nvSpPr>
          <p:cNvPr id="9" name="Объект 4"/>
          <p:cNvSpPr>
            <a:spLocks noGrp="1"/>
          </p:cNvSpPr>
          <p:nvPr>
            <p:ph sz="quarter" idx="15"/>
          </p:nvPr>
        </p:nvSpPr>
        <p:spPr>
          <a:xfrm>
            <a:off x="3311863" y="1131888"/>
            <a:ext cx="2520279" cy="3600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9538" indent="0">
              <a:buNone/>
              <a:defRPr sz="18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</p:txBody>
      </p:sp>
      <p:sp>
        <p:nvSpPr>
          <p:cNvPr id="10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9837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Два объекта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732240" y="1131590"/>
            <a:ext cx="1954560" cy="36007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Объект 4"/>
          <p:cNvSpPr>
            <a:spLocks noGrp="1"/>
          </p:cNvSpPr>
          <p:nvPr>
            <p:ph sz="quarter" idx="14"/>
          </p:nvPr>
        </p:nvSpPr>
        <p:spPr>
          <a:xfrm>
            <a:off x="4633664" y="1131590"/>
            <a:ext cx="1954560" cy="36007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Объект 4"/>
          <p:cNvSpPr>
            <a:spLocks noGrp="1"/>
          </p:cNvSpPr>
          <p:nvPr>
            <p:ph sz="quarter" idx="15"/>
          </p:nvPr>
        </p:nvSpPr>
        <p:spPr>
          <a:xfrm>
            <a:off x="2545432" y="1131590"/>
            <a:ext cx="1954560" cy="36007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Объект 4"/>
          <p:cNvSpPr>
            <a:spLocks noGrp="1"/>
          </p:cNvSpPr>
          <p:nvPr>
            <p:ph sz="quarter" idx="16"/>
          </p:nvPr>
        </p:nvSpPr>
        <p:spPr>
          <a:xfrm>
            <a:off x="457200" y="1130847"/>
            <a:ext cx="1954560" cy="36007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9301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1472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blipFill dpi="0" rotWithShape="1">
          <a:blip r:embed="rId2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6" y="2069882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 smtClean="0"/>
              <a:t>Тема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8686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одержание">
    <p:bg>
      <p:bgPr>
        <a:blipFill dpi="0" rotWithShape="1">
          <a:blip r:embed="rId2">
            <a:lum/>
          </a:blip>
          <a:srcRect/>
          <a:tile tx="0" ty="0" sx="100000" sy="100000" flip="none" algn="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851920" y="205999"/>
            <a:ext cx="4834880" cy="49354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1">
                <a:solidFill>
                  <a:schemeClr val="tx1"/>
                </a:solidFill>
                <a:latin typeface="Avenir Next Cyr" panose="020B0503020202020204" pitchFamily="34" charset="-52"/>
              </a:defRPr>
            </a:lvl1pPr>
          </a:lstStyle>
          <a:p>
            <a:r>
              <a:rPr lang="ru-RU" dirty="0" smtClean="0"/>
              <a:t>Образец содержания: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72400" y="4767264"/>
            <a:ext cx="514400" cy="273844"/>
          </a:xfrm>
        </p:spPr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Текст 9"/>
          <p:cNvSpPr>
            <a:spLocks noGrp="1" noChangeAspect="1"/>
          </p:cNvSpPr>
          <p:nvPr>
            <p:ph type="body" sz="quarter" idx="13"/>
          </p:nvPr>
        </p:nvSpPr>
        <p:spPr>
          <a:xfrm>
            <a:off x="3851928" y="843559"/>
            <a:ext cx="4824413" cy="38884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+mj-lt"/>
              <a:buAutoNum type="arabicPeriod"/>
              <a:defRPr sz="1600">
                <a:solidFill>
                  <a:schemeClr val="tx1"/>
                </a:solidFill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(слайд-бампер)">
    <p:bg>
      <p:bgPr>
        <a:blipFill dpi="0" rotWithShape="1">
          <a:blip r:embed="rId2">
            <a:lum/>
          </a:blip>
          <a:srcRect/>
          <a:tile tx="0" ty="0" sx="100000" sy="100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899592" y="1347614"/>
            <a:ext cx="4896544" cy="172819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4000" b="1"/>
            </a:lvl1pPr>
          </a:lstStyle>
          <a:p>
            <a:r>
              <a:rPr lang="ru-RU" dirty="0" smtClean="0"/>
              <a:t>Заголовок раздела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раздела (слайд-бампер)">
    <p:bg>
      <p:bgPr>
        <a:blipFill dpi="0" rotWithShape="1">
          <a:blip r:embed="rId2">
            <a:lum/>
          </a:blip>
          <a:srcRect/>
          <a:tile tx="0" ty="0" sx="100000" sy="100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899592" y="1347614"/>
            <a:ext cx="4896544" cy="172819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4000" b="1"/>
            </a:lvl1pPr>
          </a:lstStyle>
          <a:p>
            <a:r>
              <a:rPr lang="ru-RU" dirty="0" smtClean="0"/>
              <a:t>Заголовок раздела</a:t>
            </a:r>
            <a:endParaRPr lang="ru-RU" dirty="0"/>
          </a:p>
        </p:txBody>
      </p:sp>
      <p:sp>
        <p:nvSpPr>
          <p:cNvPr id="13" name="Текст 12"/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899592" y="3291830"/>
            <a:ext cx="4896544" cy="14401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800" baseline="0"/>
            </a:lvl1pPr>
            <a:lvl2pPr marL="609538" indent="0">
              <a:buFontTx/>
              <a:buNone/>
              <a:defRPr sz="1200"/>
            </a:lvl2pPr>
            <a:lvl3pPr marL="1219076" indent="0">
              <a:buFontTx/>
              <a:buNone/>
              <a:defRPr sz="1200"/>
            </a:lvl3pPr>
            <a:lvl4pPr marL="1828616" indent="0">
              <a:buFontTx/>
              <a:buNone/>
              <a:defRPr sz="1200"/>
            </a:lvl4pPr>
            <a:lvl5pPr marL="2438155" indent="0">
              <a:buFontTx/>
              <a:buNone/>
              <a:defRPr sz="1200"/>
            </a:lvl5pPr>
          </a:lstStyle>
          <a:p>
            <a:pPr lvl="0"/>
            <a:r>
              <a:rPr lang="ru-RU" dirty="0" smtClean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747704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172400" y="4834956"/>
            <a:ext cx="514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715" r:id="rId3"/>
    <p:sldLayoutId id="2147483717" r:id="rId4"/>
    <p:sldLayoutId id="2147483716" r:id="rId5"/>
    <p:sldLayoutId id="2147483718" r:id="rId6"/>
    <p:sldLayoutId id="2147483690" r:id="rId7"/>
    <p:sldLayoutId id="2147483691" r:id="rId8"/>
    <p:sldLayoutId id="2147483720" r:id="rId9"/>
    <p:sldLayoutId id="2147483719" r:id="rId10"/>
    <p:sldLayoutId id="2147483721" r:id="rId11"/>
    <p:sldLayoutId id="2147483733" r:id="rId12"/>
    <p:sldLayoutId id="2147483734" r:id="rId13"/>
    <p:sldLayoutId id="2147483735" r:id="rId14"/>
    <p:sldLayoutId id="2147483736" r:id="rId15"/>
    <p:sldLayoutId id="2147483737" r:id="rId16"/>
    <p:sldLayoutId id="2147483738" r:id="rId17"/>
    <p:sldLayoutId id="2147483739" r:id="rId18"/>
    <p:sldLayoutId id="2147483740" r:id="rId19"/>
    <p:sldLayoutId id="2147483741" r:id="rId20"/>
    <p:sldLayoutId id="2147483742" r:id="rId21"/>
    <p:sldLayoutId id="2147483743" r:id="rId22"/>
    <p:sldLayoutId id="2147483744" r:id="rId23"/>
    <p:sldLayoutId id="2147483745" r:id="rId24"/>
    <p:sldLayoutId id="2147483746" r:id="rId25"/>
    <p:sldLayoutId id="2147483697" r:id="rId26"/>
    <p:sldLayoutId id="2147483692" r:id="rId27"/>
    <p:sldLayoutId id="2147483693" r:id="rId28"/>
    <p:sldLayoutId id="2147483694" r:id="rId29"/>
    <p:sldLayoutId id="2147483695" r:id="rId30"/>
    <p:sldLayoutId id="2147483699" r:id="rId31"/>
    <p:sldLayoutId id="2147483722" r:id="rId32"/>
    <p:sldLayoutId id="2147483728" r:id="rId33"/>
    <p:sldLayoutId id="2147483732" r:id="rId34"/>
    <p:sldLayoutId id="2147483725" r:id="rId35"/>
    <p:sldLayoutId id="2147483729" r:id="rId36"/>
    <p:sldLayoutId id="2147483727" r:id="rId37"/>
    <p:sldLayoutId id="2147483730" r:id="rId38"/>
    <p:sldLayoutId id="2147483724" r:id="rId39"/>
    <p:sldLayoutId id="2147483726" r:id="rId40"/>
    <p:sldLayoutId id="2147483731" r:id="rId41"/>
    <p:sldLayoutId id="2147483698" r:id="rId4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1219078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4" indent="-457154" algn="l" defTabSz="1219078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01" indent="-380963" algn="l" defTabSz="1219078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7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7" indent="-304771" algn="l" defTabSz="1219078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6" indent="-304771" algn="l" defTabSz="1219078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464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005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44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083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8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9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7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6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172400" y="4834956"/>
            <a:ext cx="5144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9105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14" r:id="rId5"/>
    <p:sldLayoutId id="2147483705" r:id="rId6"/>
    <p:sldLayoutId id="2147483706" r:id="rId7"/>
    <p:sldLayoutId id="2147483707" r:id="rId8"/>
    <p:sldLayoutId id="2147483712" r:id="rId9"/>
    <p:sldLayoutId id="2147483709" r:id="rId10"/>
    <p:sldLayoutId id="2147483710" r:id="rId11"/>
    <p:sldLayoutId id="2147483711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1219078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4" indent="-457154" algn="l" defTabSz="1219078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01" indent="-380963" algn="l" defTabSz="1219078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7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7" indent="-304771" algn="l" defTabSz="1219078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6" indent="-304771" algn="l" defTabSz="1219078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464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005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44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083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8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9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7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6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delo.public.mpei.local/DELO/" TargetMode="External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7551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ЭТАП 1</a:t>
            </a:r>
            <a:r>
              <a:rPr lang="ru-RU" dirty="0" smtClean="0"/>
              <a:t>.</a:t>
            </a:r>
            <a:r>
              <a:rPr lang="en-US" dirty="0" smtClean="0"/>
              <a:t>   </a:t>
            </a:r>
            <a:r>
              <a:rPr lang="ru-RU" dirty="0" smtClean="0"/>
              <a:t>Создание </a:t>
            </a:r>
            <a:r>
              <a:rPr lang="ru-RU" dirty="0"/>
              <a:t>РКПД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A18EB61-9EBD-44E2-9C41-DDD2243C44D8}" type="slidenum">
              <a:rPr lang="ru-RU" smtClean="0"/>
              <a:t>10</a:t>
            </a:fld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9"/>
          </p:nvPr>
        </p:nvSpPr>
        <p:spPr>
          <a:xfrm>
            <a:off x="6156176" y="1131591"/>
            <a:ext cx="2627388" cy="3684301"/>
          </a:xfrm>
        </p:spPr>
        <p:txBody>
          <a:bodyPr/>
          <a:lstStyle/>
          <a:p>
            <a:r>
              <a:rPr lang="ru-RU" sz="1400" b="1" u="sng" dirty="0" smtClean="0"/>
              <a:t>1.11 Заполняем вкладку «Визы и подписи», добавляем визирующих</a:t>
            </a:r>
            <a:endParaRPr lang="ru-RU" sz="1400" u="sng" dirty="0"/>
          </a:p>
          <a:p>
            <a:r>
              <a:rPr lang="ru-RU" sz="1400" dirty="0" smtClean="0"/>
              <a:t>Нажимаем кнопку «Добавить визирующего».</a:t>
            </a:r>
          </a:p>
          <a:p>
            <a:r>
              <a:rPr lang="ru-RU" sz="1400" dirty="0" smtClean="0"/>
              <a:t>В появившемся окне в соответствующих вкладках ставим «галочки» перед фамилиями сотрудников, </a:t>
            </a:r>
            <a:r>
              <a:rPr lang="ru-RU" sz="1400" dirty="0"/>
              <a:t>которым в личные кабинеты в СЭД будет направлен </a:t>
            </a:r>
            <a:r>
              <a:rPr lang="ru-RU" sz="1400" dirty="0" smtClean="0"/>
              <a:t>проект приказа на согласование.</a:t>
            </a:r>
          </a:p>
          <a:p>
            <a:r>
              <a:rPr lang="ru-RU" sz="1400" dirty="0" smtClean="0"/>
              <a:t>Нажимаем кнопку «Выбрать».</a:t>
            </a:r>
            <a:endParaRPr lang="ru-RU" sz="900" dirty="0"/>
          </a:p>
        </p:txBody>
      </p:sp>
      <p:pic>
        <p:nvPicPr>
          <p:cNvPr id="33" name="Рисунок 32"/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2"/>
          <a:srcRect l="-1567" r="1760"/>
          <a:stretch/>
        </p:blipFill>
        <p:spPr>
          <a:xfrm>
            <a:off x="457200" y="1133812"/>
            <a:ext cx="5522650" cy="3559042"/>
          </a:xfrm>
          <a:prstGeom prst="rect">
            <a:avLst/>
          </a:prstGeom>
        </p:spPr>
      </p:pic>
      <p:sp>
        <p:nvSpPr>
          <p:cNvPr id="43" name="Прямоугольник 42"/>
          <p:cNvSpPr/>
          <p:nvPr/>
        </p:nvSpPr>
        <p:spPr>
          <a:xfrm>
            <a:off x="2483768" y="1491630"/>
            <a:ext cx="216024" cy="21602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rgbClr val="9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0" name="Прямая со стрелкой 29"/>
          <p:cNvCxnSpPr>
            <a:endCxn id="43" idx="3"/>
          </p:cNvCxnSpPr>
          <p:nvPr/>
        </p:nvCxnSpPr>
        <p:spPr>
          <a:xfrm flipH="1">
            <a:off x="2699792" y="1347614"/>
            <a:ext cx="720081" cy="25202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Прямоугольник 46"/>
          <p:cNvSpPr/>
          <p:nvPr/>
        </p:nvSpPr>
        <p:spPr>
          <a:xfrm>
            <a:off x="899592" y="2283718"/>
            <a:ext cx="648072" cy="21602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rgbClr val="9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2987824" y="4443958"/>
            <a:ext cx="1440160" cy="14401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rgbClr val="9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9" name="Прямая со стрелкой 48"/>
          <p:cNvCxnSpPr>
            <a:endCxn id="47" idx="3"/>
          </p:cNvCxnSpPr>
          <p:nvPr/>
        </p:nvCxnSpPr>
        <p:spPr>
          <a:xfrm flipH="1">
            <a:off x="1547664" y="2355726"/>
            <a:ext cx="576064" cy="3600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 flipH="1">
            <a:off x="4207474" y="4523577"/>
            <a:ext cx="636402" cy="2303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51685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2"/>
          <a:srcRect r="1814"/>
          <a:stretch/>
        </p:blipFill>
        <p:spPr>
          <a:xfrm>
            <a:off x="459714" y="1131591"/>
            <a:ext cx="5427073" cy="36180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ЭТАП 1</a:t>
            </a:r>
            <a:r>
              <a:rPr lang="ru-RU" dirty="0" smtClean="0"/>
              <a:t>.</a:t>
            </a:r>
            <a:r>
              <a:rPr lang="en-US" dirty="0" smtClean="0"/>
              <a:t>   </a:t>
            </a:r>
            <a:r>
              <a:rPr lang="ru-RU" dirty="0" smtClean="0"/>
              <a:t>Создание </a:t>
            </a:r>
            <a:r>
              <a:rPr lang="ru-RU" dirty="0"/>
              <a:t>РКПД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A18EB61-9EBD-44E2-9C41-DDD2243C44D8}" type="slidenum">
              <a:rPr lang="ru-RU" smtClean="0"/>
              <a:t>11</a:t>
            </a:fld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9"/>
          </p:nvPr>
        </p:nvSpPr>
        <p:spPr>
          <a:xfrm>
            <a:off x="6156176" y="1131591"/>
            <a:ext cx="2627388" cy="3684301"/>
          </a:xfrm>
        </p:spPr>
        <p:txBody>
          <a:bodyPr/>
          <a:lstStyle/>
          <a:p>
            <a:r>
              <a:rPr lang="ru-RU" sz="1400" b="1" u="sng" dirty="0"/>
              <a:t>1.11 Заполняем вкладку «Визы и подписи», добавляем </a:t>
            </a:r>
            <a:r>
              <a:rPr lang="ru-RU" sz="1400" b="1" u="sng" dirty="0" smtClean="0"/>
              <a:t>подписывающих</a:t>
            </a:r>
            <a:endParaRPr lang="ru-RU" sz="1400" u="sng" dirty="0"/>
          </a:p>
          <a:p>
            <a:r>
              <a:rPr lang="ru-RU" sz="1400" dirty="0"/>
              <a:t>Нажимаем кнопку «Добавить </a:t>
            </a:r>
            <a:r>
              <a:rPr lang="ru-RU" sz="1400" dirty="0" smtClean="0"/>
              <a:t>подписывающего». В </a:t>
            </a:r>
            <a:r>
              <a:rPr lang="ru-RU" sz="1400" dirty="0"/>
              <a:t>появившемся окне </a:t>
            </a:r>
            <a:r>
              <a:rPr lang="ru-RU" sz="1400" dirty="0" smtClean="0"/>
              <a:t>ставим </a:t>
            </a:r>
            <a:r>
              <a:rPr lang="ru-RU" sz="1400" dirty="0"/>
              <a:t>«</a:t>
            </a:r>
            <a:r>
              <a:rPr lang="ru-RU" sz="1400" dirty="0" smtClean="0"/>
              <a:t>галочку» </a:t>
            </a:r>
            <a:r>
              <a:rPr lang="ru-RU" sz="1400" dirty="0"/>
              <a:t>перед </a:t>
            </a:r>
            <a:r>
              <a:rPr lang="ru-RU" sz="1400" dirty="0" smtClean="0"/>
              <a:t>фамилией руководителя, которому </a:t>
            </a:r>
            <a:r>
              <a:rPr lang="ru-RU" sz="1400" dirty="0"/>
              <a:t>в личные кабинеты в СЭД будет направлен проект приказа на </a:t>
            </a:r>
            <a:r>
              <a:rPr lang="ru-RU" sz="1400" dirty="0" smtClean="0"/>
              <a:t>подписание.</a:t>
            </a:r>
            <a:endParaRPr lang="ru-RU" sz="1400" dirty="0"/>
          </a:p>
          <a:p>
            <a:r>
              <a:rPr lang="ru-RU" sz="1400" dirty="0"/>
              <a:t>Нажимаем кнопку «Выбрать».</a:t>
            </a:r>
            <a:endParaRPr lang="ru-RU" sz="900" dirty="0"/>
          </a:p>
        </p:txBody>
      </p:sp>
      <p:cxnSp>
        <p:nvCxnSpPr>
          <p:cNvPr id="30" name="Прямая со стрелкой 29"/>
          <p:cNvCxnSpPr/>
          <p:nvPr/>
        </p:nvCxnSpPr>
        <p:spPr>
          <a:xfrm flipH="1" flipV="1">
            <a:off x="7725077" y="4714115"/>
            <a:ext cx="72008" cy="36003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Прямоугольник 42"/>
          <p:cNvSpPr/>
          <p:nvPr/>
        </p:nvSpPr>
        <p:spPr>
          <a:xfrm>
            <a:off x="827584" y="2283718"/>
            <a:ext cx="576064" cy="28803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rgbClr val="9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TextBox 41"/>
          <p:cNvSpPr txBox="1"/>
          <p:nvPr/>
        </p:nvSpPr>
        <p:spPr>
          <a:xfrm>
            <a:off x="2963030" y="1322353"/>
            <a:ext cx="309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accent1"/>
                </a:solidFill>
              </a:rPr>
              <a:t>1</a:t>
            </a: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64088" y="2940616"/>
            <a:ext cx="360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1"/>
                </a:solidFill>
              </a:rPr>
              <a:t>3</a:t>
            </a: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80902" y="1510119"/>
            <a:ext cx="309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accent1"/>
                </a:solidFill>
              </a:rPr>
              <a:t>2</a:t>
            </a: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645224" y="4515966"/>
            <a:ext cx="1350711" cy="17866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rgbClr val="9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733614" y="1465007"/>
            <a:ext cx="263800" cy="24959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rgbClr val="9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97980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ЭТАП 1</a:t>
            </a:r>
            <a:r>
              <a:rPr lang="ru-RU" dirty="0" smtClean="0"/>
              <a:t>.</a:t>
            </a:r>
            <a:r>
              <a:rPr lang="en-US" dirty="0" smtClean="0"/>
              <a:t>   </a:t>
            </a:r>
            <a:r>
              <a:rPr lang="ru-RU" dirty="0" smtClean="0"/>
              <a:t>Создание </a:t>
            </a:r>
            <a:r>
              <a:rPr lang="ru-RU" dirty="0"/>
              <a:t>РКПД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A18EB61-9EBD-44E2-9C41-DDD2243C44D8}" type="slidenum">
              <a:rPr lang="ru-RU" smtClean="0"/>
              <a:t>12</a:t>
            </a:fld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9"/>
          </p:nvPr>
        </p:nvSpPr>
        <p:spPr>
          <a:xfrm>
            <a:off x="6156176" y="1131591"/>
            <a:ext cx="2627388" cy="3684301"/>
          </a:xfrm>
        </p:spPr>
        <p:txBody>
          <a:bodyPr/>
          <a:lstStyle/>
          <a:p>
            <a:r>
              <a:rPr lang="ru-RU" sz="1400" b="1" u="sng" dirty="0" smtClean="0"/>
              <a:t>1.12 Заполняем вкладку «Связки»</a:t>
            </a:r>
            <a:endParaRPr lang="ru-RU" sz="1400" u="sng" dirty="0"/>
          </a:p>
          <a:p>
            <a:r>
              <a:rPr lang="ru-RU" sz="1400" dirty="0" smtClean="0"/>
              <a:t>Возможно в РКПД указать связанный с проектом приказа документ.</a:t>
            </a:r>
          </a:p>
          <a:p>
            <a:endParaRPr lang="ru-RU" sz="1400" dirty="0" smtClean="0"/>
          </a:p>
          <a:p>
            <a:r>
              <a:rPr lang="ru-RU" sz="1400" i="1" dirty="0" smtClean="0"/>
              <a:t>Например, связать с входящим документом, который является основанием для выпуска приказа.</a:t>
            </a:r>
            <a:endParaRPr lang="ru-RU" sz="900" i="1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2"/>
          <a:srcRect l="295" r="1057"/>
          <a:stretch/>
        </p:blipFill>
        <p:spPr>
          <a:xfrm>
            <a:off x="395535" y="1131591"/>
            <a:ext cx="5650591" cy="3684302"/>
          </a:xfrm>
          <a:prstGeom prst="rect">
            <a:avLst/>
          </a:prstGeom>
        </p:spPr>
      </p:pic>
      <p:sp useBgFill="1">
        <p:nvSpPr>
          <p:cNvPr id="42" name="TextBox 41"/>
          <p:cNvSpPr txBox="1"/>
          <p:nvPr/>
        </p:nvSpPr>
        <p:spPr>
          <a:xfrm>
            <a:off x="3023828" y="1153076"/>
            <a:ext cx="2914286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1"/>
                </a:solidFill>
              </a:rPr>
              <a:t>Выбираем документ в СЭД</a:t>
            </a:r>
            <a:endParaRPr lang="ru-RU" b="1" dirty="0">
              <a:solidFill>
                <a:schemeClr val="accent1"/>
              </a:solidFill>
            </a:endParaRPr>
          </a:p>
        </p:txBody>
      </p:sp>
      <p:cxnSp>
        <p:nvCxnSpPr>
          <p:cNvPr id="40" name="Прямая со стрелкой 39"/>
          <p:cNvCxnSpPr/>
          <p:nvPr/>
        </p:nvCxnSpPr>
        <p:spPr>
          <a:xfrm flipH="1">
            <a:off x="2915818" y="1351722"/>
            <a:ext cx="153385" cy="21191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385701" y="2618112"/>
            <a:ext cx="234502" cy="53855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rgbClr val="9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530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ЭТАП 1</a:t>
            </a:r>
            <a:r>
              <a:rPr lang="ru-RU" dirty="0" smtClean="0"/>
              <a:t>.</a:t>
            </a:r>
            <a:r>
              <a:rPr lang="en-US" dirty="0" smtClean="0"/>
              <a:t>   </a:t>
            </a:r>
            <a:r>
              <a:rPr lang="ru-RU" dirty="0" smtClean="0"/>
              <a:t>Создание </a:t>
            </a:r>
            <a:r>
              <a:rPr lang="ru-RU" dirty="0"/>
              <a:t>РКПД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A18EB61-9EBD-44E2-9C41-DDD2243C44D8}" type="slidenum">
              <a:rPr lang="ru-RU" smtClean="0"/>
              <a:t>13</a:t>
            </a:fld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9"/>
          </p:nvPr>
        </p:nvSpPr>
        <p:spPr>
          <a:xfrm>
            <a:off x="6156176" y="1131591"/>
            <a:ext cx="2627388" cy="3684301"/>
          </a:xfrm>
        </p:spPr>
        <p:txBody>
          <a:bodyPr/>
          <a:lstStyle/>
          <a:p>
            <a:r>
              <a:rPr lang="ru-RU" sz="1400" b="1" u="sng" dirty="0" smtClean="0"/>
              <a:t>1.13 Заполняем вкладку «Адресаты»</a:t>
            </a:r>
            <a:endParaRPr lang="ru-RU" sz="1400" u="sng" dirty="0"/>
          </a:p>
          <a:p>
            <a:r>
              <a:rPr lang="ru-RU" sz="1400" dirty="0" smtClean="0"/>
              <a:t>Нажимаем кнопку «Добавить внутреннего адресата».</a:t>
            </a:r>
          </a:p>
          <a:p>
            <a:r>
              <a:rPr lang="ru-RU" sz="1400" dirty="0" smtClean="0"/>
              <a:t>В появившемся окне в соответствующих вкладках ставим «галочки» перед фамилиями сотрудников, </a:t>
            </a:r>
            <a:r>
              <a:rPr lang="ru-RU" sz="1400" dirty="0"/>
              <a:t>которым в личные кабинеты в СЭД будет направлен зарегистрированный </a:t>
            </a:r>
            <a:r>
              <a:rPr lang="ru-RU" sz="1400" dirty="0" smtClean="0"/>
              <a:t>приказ.</a:t>
            </a:r>
          </a:p>
          <a:p>
            <a:r>
              <a:rPr lang="ru-RU" sz="1400" dirty="0" smtClean="0"/>
              <a:t>Нажимаем кнопку «Добавить».</a:t>
            </a:r>
            <a:endParaRPr lang="ru-RU" sz="900" dirty="0"/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2"/>
          <a:srcRect l="82" t="-418" b="-1"/>
          <a:stretch/>
        </p:blipFill>
        <p:spPr>
          <a:xfrm>
            <a:off x="395536" y="1203598"/>
            <a:ext cx="5544616" cy="3601095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2987824" y="1098223"/>
            <a:ext cx="24545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accent1"/>
                </a:solidFill>
              </a:rPr>
              <a:t>Добавить внутреннего</a:t>
            </a:r>
          </a:p>
          <a:p>
            <a:r>
              <a:rPr lang="ru-RU" sz="1600" b="1" dirty="0" smtClean="0">
                <a:solidFill>
                  <a:schemeClr val="accent1"/>
                </a:solidFill>
              </a:rPr>
              <a:t>адресата</a:t>
            </a:r>
            <a:endParaRPr lang="ru-RU" b="1" dirty="0">
              <a:solidFill>
                <a:schemeClr val="accent1"/>
              </a:solidFill>
            </a:endParaRPr>
          </a:p>
        </p:txBody>
      </p:sp>
      <p:cxnSp>
        <p:nvCxnSpPr>
          <p:cNvPr id="37" name="Прямая со стрелкой 36"/>
          <p:cNvCxnSpPr>
            <a:stCxn id="44" idx="1"/>
          </p:cNvCxnSpPr>
          <p:nvPr/>
        </p:nvCxnSpPr>
        <p:spPr>
          <a:xfrm flipH="1">
            <a:off x="2663788" y="1390611"/>
            <a:ext cx="324036" cy="29238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860" y="2086889"/>
            <a:ext cx="4717275" cy="1708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0" name="Прямая со стрелкой 29"/>
          <p:cNvCxnSpPr/>
          <p:nvPr/>
        </p:nvCxnSpPr>
        <p:spPr>
          <a:xfrm flipH="1" flipV="1">
            <a:off x="3491880" y="3651872"/>
            <a:ext cx="72008" cy="36003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364681" y="3967126"/>
            <a:ext cx="2531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accent1"/>
                </a:solidFill>
              </a:rPr>
              <a:t>Добавляем выбранных</a:t>
            </a:r>
          </a:p>
          <a:p>
            <a:r>
              <a:rPr lang="ru-RU" sz="1600" b="1" dirty="0" smtClean="0">
                <a:solidFill>
                  <a:schemeClr val="accent1"/>
                </a:solidFill>
              </a:rPr>
              <a:t>сотрудников</a:t>
            </a: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 flipH="1">
            <a:off x="2452207" y="3299596"/>
            <a:ext cx="2817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/>
              <a:t>V</a:t>
            </a:r>
            <a:endParaRPr lang="ru-RU" sz="900" b="1" dirty="0"/>
          </a:p>
        </p:txBody>
      </p:sp>
      <p:cxnSp>
        <p:nvCxnSpPr>
          <p:cNvPr id="40" name="Прямая со стрелкой 39"/>
          <p:cNvCxnSpPr/>
          <p:nvPr/>
        </p:nvCxnSpPr>
        <p:spPr>
          <a:xfrm flipV="1">
            <a:off x="1089329" y="3462366"/>
            <a:ext cx="1497427" cy="53714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889848" y="3953243"/>
            <a:ext cx="2323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accent1"/>
                </a:solidFill>
              </a:rPr>
              <a:t>Выбираем адресатов</a:t>
            </a: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74087" y="3634174"/>
            <a:ext cx="234502" cy="53855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rgbClr val="9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3633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ЭТАП 1</a:t>
            </a:r>
            <a:r>
              <a:rPr lang="ru-RU" dirty="0" smtClean="0"/>
              <a:t>.</a:t>
            </a:r>
            <a:r>
              <a:rPr lang="en-US" dirty="0" smtClean="0"/>
              <a:t>   </a:t>
            </a:r>
            <a:r>
              <a:rPr lang="ru-RU" dirty="0" smtClean="0"/>
              <a:t>Создание </a:t>
            </a:r>
            <a:r>
              <a:rPr lang="ru-RU" dirty="0"/>
              <a:t>РКПД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A18EB61-9EBD-44E2-9C41-DDD2243C44D8}" type="slidenum">
              <a:rPr lang="ru-RU" smtClean="0"/>
              <a:t>14</a:t>
            </a:fld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9"/>
          </p:nvPr>
        </p:nvSpPr>
        <p:spPr>
          <a:xfrm>
            <a:off x="6156176" y="1131591"/>
            <a:ext cx="2627388" cy="3684301"/>
          </a:xfrm>
        </p:spPr>
        <p:txBody>
          <a:bodyPr/>
          <a:lstStyle/>
          <a:p>
            <a:r>
              <a:rPr lang="ru-RU" sz="1400" b="1" dirty="0" smtClean="0"/>
              <a:t>1.14</a:t>
            </a:r>
            <a:r>
              <a:rPr lang="ru-RU" sz="1400" dirty="0" smtClean="0"/>
              <a:t> Нажимаем на: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кнопку «Регистрировать» для регистрации проекта приказа и отправки его на согласование через СЭД;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или кнопку «Отменить регистрацию», если в отпала необходимость в запуске проекта приказа.</a:t>
            </a:r>
          </a:p>
          <a:p>
            <a:endParaRPr lang="ru-RU" sz="1400" dirty="0"/>
          </a:p>
          <a:p>
            <a:endParaRPr lang="ru-RU" sz="900" dirty="0"/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2"/>
          <a:srcRect l="-908" r="1014"/>
          <a:stretch/>
        </p:blipFill>
        <p:spPr>
          <a:xfrm>
            <a:off x="323528" y="1131592"/>
            <a:ext cx="5680332" cy="3653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2" name="Прямая со стрелкой 31"/>
          <p:cNvCxnSpPr/>
          <p:nvPr/>
        </p:nvCxnSpPr>
        <p:spPr>
          <a:xfrm flipH="1" flipV="1">
            <a:off x="850790" y="1566407"/>
            <a:ext cx="2822713" cy="275910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580768" y="1348847"/>
            <a:ext cx="572172" cy="20960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rgbClr val="9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>
            <a:off x="3673503" y="4206569"/>
            <a:ext cx="17732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accent1"/>
                </a:solidFill>
              </a:rPr>
              <a:t>Регистрировать</a:t>
            </a: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442150" y="3401228"/>
            <a:ext cx="2542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accent1"/>
                </a:solidFill>
              </a:rPr>
              <a:t>Отменить регистрацию</a:t>
            </a:r>
            <a:endParaRPr lang="ru-RU" b="1" dirty="0">
              <a:solidFill>
                <a:schemeClr val="accent1"/>
              </a:solidFill>
            </a:endParaRPr>
          </a:p>
        </p:txBody>
      </p:sp>
      <p:cxnSp>
        <p:nvCxnSpPr>
          <p:cNvPr id="34" name="Прямая со стрелкой 33"/>
          <p:cNvCxnSpPr/>
          <p:nvPr/>
        </p:nvCxnSpPr>
        <p:spPr>
          <a:xfrm flipH="1" flipV="1">
            <a:off x="1410181" y="1551937"/>
            <a:ext cx="2064539" cy="197049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97354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ЭТАП </a:t>
            </a:r>
            <a:r>
              <a:rPr lang="ru-RU" dirty="0" smtClean="0"/>
              <a:t>2.</a:t>
            </a:r>
            <a:r>
              <a:rPr lang="en-US" dirty="0" smtClean="0"/>
              <a:t> </a:t>
            </a:r>
            <a:r>
              <a:rPr lang="ru-RU" dirty="0" smtClean="0"/>
              <a:t>Визирование </a:t>
            </a:r>
            <a:r>
              <a:rPr lang="ru-RU" dirty="0"/>
              <a:t>проекта приказа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A18EB61-9EBD-44E2-9C41-DDD2243C44D8}" type="slidenum">
              <a:rPr lang="ru-RU" smtClean="0"/>
              <a:t>15</a:t>
            </a:fld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9"/>
          </p:nvPr>
        </p:nvSpPr>
        <p:spPr>
          <a:xfrm>
            <a:off x="6156176" y="1131591"/>
            <a:ext cx="2627388" cy="3684301"/>
          </a:xfrm>
        </p:spPr>
        <p:txBody>
          <a:bodyPr/>
          <a:lstStyle/>
          <a:p>
            <a:r>
              <a:rPr lang="ru-RU" sz="1400" b="1" dirty="0" smtClean="0"/>
              <a:t>2.1</a:t>
            </a:r>
            <a:r>
              <a:rPr lang="ru-RU" sz="1400" dirty="0" smtClean="0"/>
              <a:t> После отправки РКПД на согласование, в личных кабинетах согласующих в блоке «На визирование» одновременно появится информация о пришедшем на согласование документе.</a:t>
            </a:r>
          </a:p>
          <a:p>
            <a:endParaRPr lang="ru-RU" sz="1400" dirty="0"/>
          </a:p>
          <a:p>
            <a:endParaRPr lang="ru-RU" sz="900" dirty="0"/>
          </a:p>
        </p:txBody>
      </p:sp>
      <p:pic>
        <p:nvPicPr>
          <p:cNvPr id="41" name="Рисунок 40"/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2"/>
          <a:srcRect l="1188" r="4148"/>
          <a:stretch/>
        </p:blipFill>
        <p:spPr>
          <a:xfrm>
            <a:off x="457200" y="1131591"/>
            <a:ext cx="5626968" cy="3399627"/>
          </a:xfrm>
          <a:prstGeom prst="rect">
            <a:avLst/>
          </a:prstGeom>
        </p:spPr>
      </p:pic>
      <p:sp>
        <p:nvSpPr>
          <p:cNvPr id="43" name="Прямоугольник 42"/>
          <p:cNvSpPr/>
          <p:nvPr/>
        </p:nvSpPr>
        <p:spPr>
          <a:xfrm>
            <a:off x="457200" y="3363838"/>
            <a:ext cx="2604052" cy="64361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rgbClr val="9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5" name="Прямая со стрелкой 44"/>
          <p:cNvCxnSpPr/>
          <p:nvPr/>
        </p:nvCxnSpPr>
        <p:spPr>
          <a:xfrm flipH="1" flipV="1">
            <a:off x="683570" y="3651870"/>
            <a:ext cx="2449690" cy="3377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3061252" y="3363838"/>
            <a:ext cx="307648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accent1"/>
                </a:solidFill>
              </a:rPr>
              <a:t>Входим в раздел проектов</a:t>
            </a:r>
          </a:p>
          <a:p>
            <a:r>
              <a:rPr lang="ru-RU" sz="1600" b="1" dirty="0" smtClean="0">
                <a:solidFill>
                  <a:schemeClr val="accent1"/>
                </a:solidFill>
              </a:rPr>
              <a:t>документов на согласование</a:t>
            </a:r>
          </a:p>
          <a:p>
            <a:r>
              <a:rPr lang="ru-RU" sz="1600" b="1" dirty="0" smtClean="0">
                <a:solidFill>
                  <a:schemeClr val="accent1"/>
                </a:solidFill>
              </a:rPr>
              <a:t>и выбираем проект приказа</a:t>
            </a:r>
          </a:p>
          <a:p>
            <a:r>
              <a:rPr lang="ru-RU" sz="1600" b="1" dirty="0" smtClean="0">
                <a:solidFill>
                  <a:schemeClr val="accent1"/>
                </a:solidFill>
              </a:rPr>
              <a:t>для визирования</a:t>
            </a:r>
            <a:endParaRPr lang="ru-RU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8250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ЭТАП </a:t>
            </a:r>
            <a:r>
              <a:rPr lang="ru-RU" dirty="0" smtClean="0"/>
              <a:t>2.</a:t>
            </a:r>
            <a:r>
              <a:rPr lang="en-US" dirty="0" smtClean="0"/>
              <a:t> </a:t>
            </a:r>
            <a:r>
              <a:rPr lang="ru-RU" dirty="0" smtClean="0"/>
              <a:t>Визирование </a:t>
            </a:r>
            <a:r>
              <a:rPr lang="ru-RU" dirty="0"/>
              <a:t>проекта приказа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A18EB61-9EBD-44E2-9C41-DDD2243C44D8}" type="slidenum">
              <a:rPr lang="ru-RU" smtClean="0"/>
              <a:t>16</a:t>
            </a:fld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92500" lnSpcReduction="10000"/>
          </a:bodyPr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9"/>
          </p:nvPr>
        </p:nvSpPr>
        <p:spPr>
          <a:xfrm>
            <a:off x="6156176" y="1131591"/>
            <a:ext cx="2627388" cy="3684301"/>
          </a:xfrm>
        </p:spPr>
        <p:txBody>
          <a:bodyPr/>
          <a:lstStyle/>
          <a:p>
            <a:r>
              <a:rPr lang="ru-RU" sz="1400" b="1" dirty="0" smtClean="0"/>
              <a:t>2.2</a:t>
            </a:r>
            <a:r>
              <a:rPr lang="ru-RU" sz="1400" dirty="0" smtClean="0"/>
              <a:t> </a:t>
            </a:r>
            <a:r>
              <a:rPr lang="ru-RU" sz="1400" dirty="0"/>
              <a:t>После ознакомления с текстом проекта приказа, комментариями </a:t>
            </a:r>
            <a:r>
              <a:rPr lang="ru-RU" sz="1400" dirty="0" smtClean="0"/>
              <a:t>других визирующих, </a:t>
            </a:r>
            <a:r>
              <a:rPr lang="ru-RU" sz="1400" dirty="0"/>
              <a:t>нажимаем на кнопку </a:t>
            </a:r>
            <a:r>
              <a:rPr lang="ru-RU" sz="1400" dirty="0" smtClean="0"/>
              <a:t>«Визировать».</a:t>
            </a:r>
            <a:endParaRPr lang="ru-RU" sz="1400" dirty="0"/>
          </a:p>
          <a:p>
            <a:r>
              <a:rPr lang="ru-RU" sz="1400" dirty="0"/>
              <a:t>После этого появится </a:t>
            </a:r>
            <a:r>
              <a:rPr lang="ru-RU" sz="1400" dirty="0" smtClean="0"/>
              <a:t>окно «Визирование проекта документа».</a:t>
            </a:r>
          </a:p>
          <a:p>
            <a:r>
              <a:rPr lang="ru-RU" sz="1400" u="sng" dirty="0" smtClean="0"/>
              <a:t>Положительные визы:</a:t>
            </a:r>
            <a:r>
              <a:rPr lang="ru-RU" sz="1400" dirty="0" smtClean="0"/>
              <a:t> Согласен, Согласен с замечаниями.</a:t>
            </a:r>
            <a:r>
              <a:rPr lang="ru-RU" sz="1400" u="sng" dirty="0"/>
              <a:t> </a:t>
            </a:r>
            <a:r>
              <a:rPr lang="ru-RU" sz="1400" u="sng" dirty="0" smtClean="0"/>
              <a:t>Отрицательные визы</a:t>
            </a:r>
            <a:r>
              <a:rPr lang="ru-RU" sz="1400" u="sng" dirty="0"/>
              <a:t>:</a:t>
            </a:r>
            <a:r>
              <a:rPr lang="ru-RU" sz="1400" dirty="0"/>
              <a:t> </a:t>
            </a:r>
            <a:r>
              <a:rPr lang="ru-RU" sz="1400" dirty="0" smtClean="0"/>
              <a:t>Не согласен, Вопрос вне моей компетенции.</a:t>
            </a:r>
            <a:endParaRPr lang="ru-RU" sz="1400" dirty="0"/>
          </a:p>
          <a:p>
            <a:endParaRPr lang="ru-RU" sz="900" dirty="0"/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2"/>
          <a:srcRect l="-567" r="-567"/>
          <a:stretch/>
        </p:blipFill>
        <p:spPr>
          <a:xfrm>
            <a:off x="457200" y="1135597"/>
            <a:ext cx="5122912" cy="2415683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1187624" y="1419622"/>
            <a:ext cx="13484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accent1"/>
                </a:solidFill>
              </a:rPr>
              <a:t>Визировать</a:t>
            </a:r>
            <a:endParaRPr lang="ru-RU" b="1" dirty="0">
              <a:solidFill>
                <a:schemeClr val="accent1"/>
              </a:solidFill>
            </a:endParaRPr>
          </a:p>
        </p:txBody>
      </p:sp>
      <p:cxnSp>
        <p:nvCxnSpPr>
          <p:cNvPr id="23" name="Прямая со стрелкой 22"/>
          <p:cNvCxnSpPr/>
          <p:nvPr/>
        </p:nvCxnSpPr>
        <p:spPr>
          <a:xfrm flipH="1" flipV="1">
            <a:off x="1108032" y="1408814"/>
            <a:ext cx="116469" cy="14964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-236" t="-34" r="236" b="34"/>
          <a:stretch/>
        </p:blipFill>
        <p:spPr>
          <a:xfrm>
            <a:off x="1769206" y="1835712"/>
            <a:ext cx="4234252" cy="2680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0" name="Прямая со стрелкой 29"/>
          <p:cNvCxnSpPr/>
          <p:nvPr/>
        </p:nvCxnSpPr>
        <p:spPr>
          <a:xfrm flipH="1">
            <a:off x="3306689" y="2499742"/>
            <a:ext cx="257199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537886" y="3095915"/>
            <a:ext cx="19672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accent1"/>
                </a:solidFill>
              </a:rPr>
              <a:t>Прикрепить файл</a:t>
            </a: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520426" y="2313997"/>
            <a:ext cx="10262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accent1"/>
                </a:solidFill>
              </a:rPr>
              <a:t>выбрать</a:t>
            </a: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257874" y="2640551"/>
            <a:ext cx="15584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accent1"/>
                </a:solidFill>
              </a:rPr>
              <a:t>комментарий</a:t>
            </a:r>
            <a:endParaRPr lang="ru-RU" b="1" dirty="0">
              <a:solidFill>
                <a:schemeClr val="accent1"/>
              </a:solidFill>
            </a:endParaRPr>
          </a:p>
        </p:txBody>
      </p:sp>
      <p:cxnSp>
        <p:nvCxnSpPr>
          <p:cNvPr id="35" name="Прямая со стрелкой 34"/>
          <p:cNvCxnSpPr/>
          <p:nvPr/>
        </p:nvCxnSpPr>
        <p:spPr>
          <a:xfrm>
            <a:off x="4460682" y="4309607"/>
            <a:ext cx="247021" cy="4651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658038" y="4109278"/>
            <a:ext cx="28969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accent1"/>
                </a:solidFill>
              </a:rPr>
              <a:t>Отправить визу «Записать»</a:t>
            </a:r>
            <a:endParaRPr lang="ru-RU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3079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ЭТАП 2.</a:t>
            </a:r>
            <a:r>
              <a:rPr lang="en-US" dirty="0"/>
              <a:t> </a:t>
            </a:r>
            <a:r>
              <a:rPr lang="ru-RU" dirty="0"/>
              <a:t>Визирование проекта приказа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A18EB61-9EBD-44E2-9C41-DDD2243C44D8}" type="slidenum">
              <a:rPr lang="ru-RU" smtClean="0"/>
              <a:t>17</a:t>
            </a:fld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9"/>
          </p:nvPr>
        </p:nvSpPr>
        <p:spPr>
          <a:xfrm>
            <a:off x="5868144" y="1131591"/>
            <a:ext cx="2915420" cy="3684301"/>
          </a:xfrm>
        </p:spPr>
        <p:txBody>
          <a:bodyPr/>
          <a:lstStyle/>
          <a:p>
            <a:r>
              <a:rPr lang="ru-RU" sz="1400" dirty="0" smtClean="0"/>
              <a:t>Вся информация о ходе согласования проекта документа отражается в РКПД на вкладке «Визы и подписи».</a:t>
            </a:r>
          </a:p>
          <a:p>
            <a:r>
              <a:rPr lang="ru-RU" sz="1400" dirty="0" smtClean="0"/>
              <a:t>Если один из согласующих отклонил проект, то документ уйдет после прохождения полного круга согласования к исполнителю на исправление.</a:t>
            </a:r>
          </a:p>
          <a:p>
            <a:r>
              <a:rPr lang="ru-RU" sz="1400" dirty="0" smtClean="0"/>
              <a:t>После внесения правок исполнитель отправляет на следующий круг согласования.</a:t>
            </a:r>
          </a:p>
          <a:p>
            <a:r>
              <a:rPr lang="ru-RU" sz="1400" dirty="0" smtClean="0"/>
              <a:t>Если проект согласован, то он автоматически уходит через СЭД на этап подписания.</a:t>
            </a:r>
            <a:endParaRPr lang="ru-RU" sz="1400" dirty="0"/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2"/>
          <a:srcRect t="-18" r="1468" b="18"/>
          <a:stretch/>
        </p:blipFill>
        <p:spPr>
          <a:xfrm>
            <a:off x="457199" y="1131590"/>
            <a:ext cx="5284821" cy="309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3125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ЭТАП </a:t>
            </a:r>
            <a:r>
              <a:rPr lang="ru-RU" dirty="0" smtClean="0"/>
              <a:t>3.  Подписание </a:t>
            </a:r>
            <a:r>
              <a:rPr lang="ru-RU" dirty="0"/>
              <a:t>проекта приказа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A18EB61-9EBD-44E2-9C41-DDD2243C44D8}" type="slidenum">
              <a:rPr lang="ru-RU" smtClean="0"/>
              <a:t>18</a:t>
            </a:fld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9"/>
          </p:nvPr>
        </p:nvSpPr>
        <p:spPr>
          <a:xfrm>
            <a:off x="6156176" y="1131591"/>
            <a:ext cx="2627388" cy="3684301"/>
          </a:xfrm>
        </p:spPr>
        <p:txBody>
          <a:bodyPr/>
          <a:lstStyle/>
          <a:p>
            <a:r>
              <a:rPr lang="ru-RU" sz="1400" b="1" dirty="0" smtClean="0"/>
              <a:t>3.1</a:t>
            </a:r>
            <a:r>
              <a:rPr lang="ru-RU" sz="1400" dirty="0" smtClean="0"/>
              <a:t> РКПД с проектом приказа на подпись появится у подписывающего в блоке «На подпись» его личного кабинета.</a:t>
            </a:r>
            <a:endParaRPr lang="ru-RU" sz="1400" dirty="0"/>
          </a:p>
          <a:p>
            <a:r>
              <a:rPr lang="ru-RU" sz="1400" dirty="0" smtClean="0"/>
              <a:t>Можно нажать на кнопку «Все» и выбрать РКПД для подписания.</a:t>
            </a:r>
            <a:endParaRPr lang="ru-RU" sz="1400" dirty="0"/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2"/>
          <a:srcRect l="282" r="28032"/>
          <a:stretch/>
        </p:blipFill>
        <p:spPr>
          <a:xfrm>
            <a:off x="463366" y="1131591"/>
            <a:ext cx="5561203" cy="3468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Прямоугольник 22"/>
          <p:cNvSpPr/>
          <p:nvPr/>
        </p:nvSpPr>
        <p:spPr>
          <a:xfrm>
            <a:off x="442378" y="3877824"/>
            <a:ext cx="2579118" cy="58285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rgbClr val="9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 стрелкой 23"/>
          <p:cNvCxnSpPr/>
          <p:nvPr/>
        </p:nvCxnSpPr>
        <p:spPr>
          <a:xfrm flipH="1">
            <a:off x="834887" y="4150582"/>
            <a:ext cx="2687542" cy="11926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9809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ЭТАП </a:t>
            </a:r>
            <a:r>
              <a:rPr lang="ru-RU" dirty="0" smtClean="0"/>
              <a:t>3.  Подписание </a:t>
            </a:r>
            <a:r>
              <a:rPr lang="ru-RU" dirty="0"/>
              <a:t>проекта приказа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A18EB61-9EBD-44E2-9C41-DDD2243C44D8}" type="slidenum">
              <a:rPr lang="ru-RU" smtClean="0"/>
              <a:t>19</a:t>
            </a:fld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9"/>
          </p:nvPr>
        </p:nvSpPr>
        <p:spPr>
          <a:xfrm>
            <a:off x="457198" y="4299942"/>
            <a:ext cx="8229601" cy="535014"/>
          </a:xfrm>
        </p:spPr>
        <p:txBody>
          <a:bodyPr/>
          <a:lstStyle/>
          <a:p>
            <a:r>
              <a:rPr lang="ru-RU" sz="1400" b="1" dirty="0" smtClean="0"/>
              <a:t>3.2</a:t>
            </a:r>
            <a:r>
              <a:rPr lang="ru-RU" sz="1400" dirty="0" smtClean="0"/>
              <a:t> В таблице с проектами приказов на подписание выбираем проект приказа и заходим в его РКПД.</a:t>
            </a:r>
            <a:endParaRPr lang="ru-RU" sz="1400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2"/>
          <a:srcRect l="613" r="611"/>
          <a:stretch/>
        </p:blipFill>
        <p:spPr>
          <a:xfrm>
            <a:off x="1043476" y="1127007"/>
            <a:ext cx="7057044" cy="317293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118239" y="2478395"/>
            <a:ext cx="6960286" cy="25685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rgbClr val="9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 стрелкой 10"/>
          <p:cNvCxnSpPr/>
          <p:nvPr/>
        </p:nvCxnSpPr>
        <p:spPr>
          <a:xfrm flipH="1" flipV="1">
            <a:off x="1331641" y="2643758"/>
            <a:ext cx="1728191" cy="93610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059832" y="3458697"/>
            <a:ext cx="4113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accent1"/>
                </a:solidFill>
              </a:rPr>
              <a:t>Двойной щелчок левой кнопкой мыши</a:t>
            </a:r>
            <a:endParaRPr lang="ru-RU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991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93936" y="1238886"/>
            <a:ext cx="7756127" cy="2308324"/>
          </a:xfrm>
        </p:spPr>
        <p:txBody>
          <a:bodyPr/>
          <a:lstStyle/>
          <a:p>
            <a:r>
              <a:rPr lang="ru-RU" dirty="0" smtClean="0"/>
              <a:t>Электронное согласование и подписание общеуниверситетских приказов</a:t>
            </a:r>
            <a:br>
              <a:rPr lang="ru-RU" dirty="0" smtClean="0"/>
            </a:br>
            <a:r>
              <a:rPr lang="ru-RU" dirty="0" smtClean="0"/>
              <a:t>ФГБОУ ВО «НИУ «МЭИ»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7213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ЭТАП </a:t>
            </a:r>
            <a:r>
              <a:rPr lang="ru-RU" dirty="0" smtClean="0"/>
              <a:t>3.  Подписание </a:t>
            </a:r>
            <a:r>
              <a:rPr lang="ru-RU" dirty="0"/>
              <a:t>проекта приказа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A18EB61-9EBD-44E2-9C41-DDD2243C44D8}" type="slidenum">
              <a:rPr lang="ru-RU" smtClean="0"/>
              <a:t>20</a:t>
            </a:fld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9"/>
          </p:nvPr>
        </p:nvSpPr>
        <p:spPr>
          <a:xfrm>
            <a:off x="6156176" y="1131591"/>
            <a:ext cx="2627388" cy="3684301"/>
          </a:xfrm>
        </p:spPr>
        <p:txBody>
          <a:bodyPr/>
          <a:lstStyle/>
          <a:p>
            <a:r>
              <a:rPr lang="ru-RU" sz="1400" b="1" dirty="0" smtClean="0"/>
              <a:t>3.3</a:t>
            </a:r>
            <a:r>
              <a:rPr lang="ru-RU" sz="1400" dirty="0" smtClean="0"/>
              <a:t> После ознакомления с текстом проекта приказа, комментариями к визам (если есть таковые), нажимаем на кнопку «Подписать».</a:t>
            </a:r>
          </a:p>
          <a:p>
            <a:r>
              <a:rPr lang="ru-RU" sz="1400" dirty="0" smtClean="0"/>
              <a:t>После этого появится новое окно с выбором:</a:t>
            </a:r>
          </a:p>
          <a:p>
            <a:pPr marL="285750" indent="-285750">
              <a:buFontTx/>
              <a:buChar char="-"/>
            </a:pPr>
            <a:r>
              <a:rPr lang="ru-RU" sz="1400" dirty="0" smtClean="0"/>
              <a:t>Утверждаю</a:t>
            </a:r>
          </a:p>
          <a:p>
            <a:pPr marL="285750" indent="-285750">
              <a:buFontTx/>
              <a:buChar char="-"/>
            </a:pPr>
            <a:r>
              <a:rPr lang="ru-RU" sz="1400" dirty="0" smtClean="0"/>
              <a:t>Не утверждаю</a:t>
            </a:r>
          </a:p>
          <a:p>
            <a:r>
              <a:rPr lang="ru-RU" sz="1400" dirty="0" smtClean="0"/>
              <a:t>После сделанного выбора (возможно еще написать комментарий) нажимается кнопка «Записать».</a:t>
            </a:r>
            <a:endParaRPr lang="ru-RU" sz="1400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2"/>
          <a:srcRect l="-1622" r="-1622"/>
          <a:stretch/>
        </p:blipFill>
        <p:spPr>
          <a:xfrm>
            <a:off x="457199" y="1131591"/>
            <a:ext cx="5653393" cy="3525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Прямоугольник 22"/>
          <p:cNvSpPr/>
          <p:nvPr/>
        </p:nvSpPr>
        <p:spPr>
          <a:xfrm>
            <a:off x="1286976" y="1346215"/>
            <a:ext cx="517970" cy="20428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rgbClr val="9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 стрелкой 23"/>
          <p:cNvCxnSpPr/>
          <p:nvPr/>
        </p:nvCxnSpPr>
        <p:spPr>
          <a:xfrm flipH="1" flipV="1">
            <a:off x="1812898" y="1566408"/>
            <a:ext cx="516834" cy="7951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6976" y="2088807"/>
            <a:ext cx="4319275" cy="2783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2750022" y="2658383"/>
            <a:ext cx="1317921" cy="27340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rgbClr val="9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3707904" y="4515966"/>
            <a:ext cx="576064" cy="14139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65817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ЭТАП </a:t>
            </a:r>
            <a:r>
              <a:rPr lang="ru-RU" dirty="0" smtClean="0"/>
              <a:t>3.  Подписание </a:t>
            </a:r>
            <a:r>
              <a:rPr lang="ru-RU" dirty="0"/>
              <a:t>проекта приказа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A18EB61-9EBD-44E2-9C41-DDD2243C44D8}" type="slidenum">
              <a:rPr lang="ru-RU" smtClean="0"/>
              <a:t>21</a:t>
            </a:fld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9"/>
          </p:nvPr>
        </p:nvSpPr>
        <p:spPr>
          <a:xfrm>
            <a:off x="4932040" y="1131591"/>
            <a:ext cx="3851524" cy="3684301"/>
          </a:xfrm>
        </p:spPr>
        <p:txBody>
          <a:bodyPr/>
          <a:lstStyle/>
          <a:p>
            <a:r>
              <a:rPr lang="ru-RU" sz="1400" b="1" dirty="0"/>
              <a:t>Если выбрано </a:t>
            </a:r>
            <a:r>
              <a:rPr lang="ru-RU" sz="1400" b="1" dirty="0" smtClean="0"/>
              <a:t>«Не утверждаю</a:t>
            </a:r>
            <a:r>
              <a:rPr lang="ru-RU" sz="1400" b="1" dirty="0"/>
              <a:t>»</a:t>
            </a:r>
          </a:p>
          <a:p>
            <a:r>
              <a:rPr lang="ru-RU" sz="1400" dirty="0"/>
              <a:t>Проект приказа через СЭД уходит </a:t>
            </a:r>
            <a:r>
              <a:rPr lang="ru-RU" sz="1400" dirty="0" smtClean="0"/>
              <a:t>на новый круг согласования / подписания.</a:t>
            </a:r>
            <a:endParaRPr lang="ru-RU" sz="1400" dirty="0"/>
          </a:p>
        </p:txBody>
      </p:sp>
      <p:sp>
        <p:nvSpPr>
          <p:cNvPr id="12" name="Текст 5"/>
          <p:cNvSpPr>
            <a:spLocks noGrp="1"/>
          </p:cNvSpPr>
          <p:nvPr>
            <p:ph type="body" sz="quarter" idx="19"/>
          </p:nvPr>
        </p:nvSpPr>
        <p:spPr>
          <a:xfrm>
            <a:off x="457200" y="1132109"/>
            <a:ext cx="3898776" cy="3684301"/>
          </a:xfrm>
        </p:spPr>
        <p:txBody>
          <a:bodyPr/>
          <a:lstStyle/>
          <a:p>
            <a:r>
              <a:rPr lang="ru-RU" sz="1400" b="1" dirty="0" smtClean="0"/>
              <a:t>Если выбрано «Утверждаю»</a:t>
            </a:r>
          </a:p>
          <a:p>
            <a:r>
              <a:rPr lang="ru-RU" sz="1400" dirty="0" smtClean="0"/>
              <a:t>Проект приказа через СЭД уходит на 4 этап – Регистрация.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1712694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ЭТАП </a:t>
            </a:r>
            <a:r>
              <a:rPr lang="ru-RU" dirty="0" smtClean="0"/>
              <a:t>4.  Регистрация приказа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A18EB61-9EBD-44E2-9C41-DDD2243C44D8}" type="slidenum">
              <a:rPr lang="ru-RU" smtClean="0"/>
              <a:t>22</a:t>
            </a:fld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9"/>
          </p:nvPr>
        </p:nvSpPr>
        <p:spPr>
          <a:xfrm>
            <a:off x="6156176" y="1131591"/>
            <a:ext cx="2627388" cy="3684301"/>
          </a:xfrm>
        </p:spPr>
        <p:txBody>
          <a:bodyPr/>
          <a:lstStyle/>
          <a:p>
            <a:r>
              <a:rPr lang="ru-RU" sz="1400" b="1" dirty="0" smtClean="0"/>
              <a:t>4</a:t>
            </a:r>
            <a:r>
              <a:rPr lang="ru-RU" sz="1400" dirty="0" smtClean="0"/>
              <a:t> После подписания проекта приказа в СЭД, РКПД направится в личный кабинет сотрудников Общего отдела для регистрации приказа (номер приказу присваивается не автоматически сразу после подписания).</a:t>
            </a:r>
            <a:endParaRPr lang="ru-RU" sz="900" dirty="0"/>
          </a:p>
        </p:txBody>
      </p:sp>
      <p:pic>
        <p:nvPicPr>
          <p:cNvPr id="10" name="Рисунок 9"/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2"/>
          <a:srcRect l="93" r="548"/>
          <a:stretch/>
        </p:blipFill>
        <p:spPr>
          <a:xfrm>
            <a:off x="457200" y="1126672"/>
            <a:ext cx="5600018" cy="3612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Прямоугольник 22"/>
          <p:cNvSpPr/>
          <p:nvPr/>
        </p:nvSpPr>
        <p:spPr>
          <a:xfrm>
            <a:off x="1763688" y="1347614"/>
            <a:ext cx="581947" cy="2108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rgbClr val="9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1717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ЭТАП </a:t>
            </a:r>
            <a:r>
              <a:rPr lang="ru-RU" dirty="0" smtClean="0"/>
              <a:t>5.  Рассылка </a:t>
            </a:r>
            <a:r>
              <a:rPr lang="ru-RU" dirty="0"/>
              <a:t>приказа адресатам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A18EB61-9EBD-44E2-9C41-DDD2243C44D8}" type="slidenum">
              <a:rPr lang="ru-RU" smtClean="0"/>
              <a:t>23</a:t>
            </a:fld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9"/>
          </p:nvPr>
        </p:nvSpPr>
        <p:spPr>
          <a:xfrm>
            <a:off x="6156176" y="1131591"/>
            <a:ext cx="2627388" cy="3684301"/>
          </a:xfrm>
        </p:spPr>
        <p:txBody>
          <a:bodyPr/>
          <a:lstStyle/>
          <a:p>
            <a:r>
              <a:rPr lang="ru-RU" sz="1400" b="1" dirty="0" smtClean="0"/>
              <a:t>5</a:t>
            </a:r>
            <a:r>
              <a:rPr lang="ru-RU" sz="1400" dirty="0" smtClean="0"/>
              <a:t> После того, как в Общем отделе зарегистрируют  подписанный приказ, РКПД приказа через СЭД будет направлена в личные кабинеты:</a:t>
            </a:r>
          </a:p>
          <a:p>
            <a:pPr marL="285750" indent="-285750">
              <a:buFontTx/>
              <a:buChar char="-"/>
            </a:pPr>
            <a:r>
              <a:rPr lang="ru-RU" sz="1400" dirty="0" smtClean="0"/>
              <a:t>исполнителя;</a:t>
            </a:r>
          </a:p>
          <a:p>
            <a:pPr marL="285750" indent="-285750">
              <a:buFontTx/>
              <a:buChar char="-"/>
            </a:pPr>
            <a:r>
              <a:rPr lang="ru-RU" sz="1400" dirty="0" smtClean="0"/>
              <a:t>сотрудников, указанных на этапе 1 на вкладке «Адресаты</a:t>
            </a:r>
            <a:r>
              <a:rPr lang="ru-RU" sz="1400" dirty="0" smtClean="0"/>
              <a:t>»</a:t>
            </a:r>
          </a:p>
          <a:p>
            <a:pPr marL="285750" indent="-285750">
              <a:buFontTx/>
              <a:buChar char="-"/>
            </a:pPr>
            <a:r>
              <a:rPr lang="ru-RU" sz="1400" dirty="0" smtClean="0"/>
              <a:t>по списку рассылки.</a:t>
            </a:r>
          </a:p>
          <a:p>
            <a:r>
              <a:rPr lang="ru-RU" sz="1400" dirty="0" smtClean="0"/>
              <a:t>В </a:t>
            </a:r>
            <a:r>
              <a:rPr lang="ru-RU" sz="1400" dirty="0"/>
              <a:t>личном кабинете приказ появится в разделе «Документы на исполнении</a:t>
            </a:r>
            <a:r>
              <a:rPr lang="ru-RU" sz="1400" dirty="0" smtClean="0"/>
              <a:t>» - «Новые».</a:t>
            </a:r>
            <a:endParaRPr lang="ru-RU" sz="1400" dirty="0"/>
          </a:p>
          <a:p>
            <a:endParaRPr lang="ru-RU" sz="1400" dirty="0"/>
          </a:p>
          <a:p>
            <a:endParaRPr lang="ru-RU" sz="900" dirty="0"/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2"/>
          <a:srcRect l="-544" r="10477"/>
          <a:stretch/>
        </p:blipFill>
        <p:spPr>
          <a:xfrm>
            <a:off x="431203" y="1131591"/>
            <a:ext cx="5508949" cy="3415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Прямоугольник 22"/>
          <p:cNvSpPr/>
          <p:nvPr/>
        </p:nvSpPr>
        <p:spPr>
          <a:xfrm>
            <a:off x="971600" y="1754372"/>
            <a:ext cx="1154912" cy="14034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rgbClr val="9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975145" y="2156637"/>
            <a:ext cx="1154912" cy="14034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rgbClr val="9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978688" y="2527005"/>
            <a:ext cx="1154912" cy="14034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rgbClr val="9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0484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2"/>
          <a:srcRect l="497" r="497"/>
          <a:stretch/>
        </p:blipFill>
        <p:spPr>
          <a:xfrm>
            <a:off x="966428" y="1114251"/>
            <a:ext cx="7211144" cy="324222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ЭТАП </a:t>
            </a:r>
            <a:r>
              <a:rPr lang="ru-RU" dirty="0" smtClean="0"/>
              <a:t>6.  Отслеживание проекта приказа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A18EB61-9EBD-44E2-9C41-DDD2243C44D8}" type="slidenum">
              <a:rPr lang="ru-RU" smtClean="0"/>
              <a:t>24</a:t>
            </a:fld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9"/>
          </p:nvPr>
        </p:nvSpPr>
        <p:spPr>
          <a:xfrm>
            <a:off x="457200" y="4413240"/>
            <a:ext cx="8229600" cy="592834"/>
          </a:xfrm>
        </p:spPr>
        <p:txBody>
          <a:bodyPr/>
          <a:lstStyle/>
          <a:p>
            <a:r>
              <a:rPr lang="ru-RU" sz="1400" b="1" dirty="0" smtClean="0"/>
              <a:t>6</a:t>
            </a:r>
            <a:r>
              <a:rPr lang="ru-RU" sz="1400" dirty="0" smtClean="0"/>
              <a:t> Исполнитель (инициатор) создания проекта приказа имеет возможность отслеживать состояние проекта в своем личном кабинете в блоке «Мои проекты документов»</a:t>
            </a:r>
            <a:endParaRPr lang="ru-RU" sz="1400" dirty="0"/>
          </a:p>
          <a:p>
            <a:endParaRPr lang="ru-RU" sz="1400" dirty="0"/>
          </a:p>
          <a:p>
            <a:endParaRPr lang="ru-RU" sz="9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3369986" y="2349195"/>
            <a:ext cx="2418564" cy="58483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rgbClr val="9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5642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6147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920" y="205998"/>
            <a:ext cx="4834880" cy="70956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Этапы создания общеуниверситетского приказа: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A18EB61-9EBD-44E2-9C41-DDD2243C44D8}" type="slidenum">
              <a:rPr lang="ru-RU" smtClean="0"/>
              <a:t>3</a:t>
            </a:fld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3857153" y="1221235"/>
            <a:ext cx="4824413" cy="3240359"/>
          </a:xfrm>
        </p:spPr>
        <p:txBody>
          <a:bodyPr>
            <a:normAutofit lnSpcReduction="10000"/>
          </a:bodyPr>
          <a:lstStyle/>
          <a:p>
            <a:r>
              <a:rPr lang="ru-RU" sz="2000" dirty="0" smtClean="0"/>
              <a:t>Создание регистрационной карточки проекта документа общеуниверситетского приказа.</a:t>
            </a:r>
          </a:p>
          <a:p>
            <a:r>
              <a:rPr lang="ru-RU" sz="2000" dirty="0" smtClean="0"/>
              <a:t>Визирование (согласование) проекта приказа.</a:t>
            </a:r>
          </a:p>
          <a:p>
            <a:r>
              <a:rPr lang="ru-RU" sz="2000" dirty="0" smtClean="0"/>
              <a:t>Подписание </a:t>
            </a:r>
            <a:r>
              <a:rPr lang="ru-RU" sz="2000" dirty="0"/>
              <a:t>проекта приказа.</a:t>
            </a:r>
            <a:endParaRPr lang="ru-RU" sz="2000" dirty="0" smtClean="0"/>
          </a:p>
          <a:p>
            <a:r>
              <a:rPr lang="ru-RU" sz="2000" dirty="0" smtClean="0"/>
              <a:t>Регистрация приказа (присвоение ему номера).</a:t>
            </a:r>
          </a:p>
          <a:p>
            <a:r>
              <a:rPr lang="ru-RU" sz="2000" dirty="0" smtClean="0"/>
              <a:t>Рассылка приказа адресатам.</a:t>
            </a:r>
          </a:p>
          <a:p>
            <a:r>
              <a:rPr lang="ru-RU" sz="2000" dirty="0" smtClean="0"/>
              <a:t>Отслеживание проекта приказа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177489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ЭТАП 1</a:t>
            </a:r>
            <a:r>
              <a:rPr lang="ru-RU" dirty="0" smtClean="0"/>
              <a:t>.</a:t>
            </a:r>
            <a:r>
              <a:rPr lang="en-US" dirty="0" smtClean="0"/>
              <a:t>   </a:t>
            </a:r>
            <a:r>
              <a:rPr lang="ru-RU" dirty="0" smtClean="0"/>
              <a:t>Создание </a:t>
            </a:r>
            <a:r>
              <a:rPr lang="ru-RU" dirty="0"/>
              <a:t>РКПД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A18EB61-9EBD-44E2-9C41-DDD2243C44D8}" type="slidenum">
              <a:rPr lang="ru-RU" smtClean="0"/>
              <a:t>4</a:t>
            </a:fld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9"/>
          </p:nvPr>
        </p:nvSpPr>
        <p:spPr>
          <a:xfrm>
            <a:off x="6156176" y="1131591"/>
            <a:ext cx="2520280" cy="3684301"/>
          </a:xfrm>
        </p:spPr>
        <p:txBody>
          <a:bodyPr/>
          <a:lstStyle/>
          <a:p>
            <a:r>
              <a:rPr lang="ru-RU" sz="1400" b="1" dirty="0" smtClean="0"/>
              <a:t>1.1</a:t>
            </a:r>
            <a:r>
              <a:rPr lang="ru-RU" sz="1400" dirty="0" smtClean="0"/>
              <a:t> Создаете </a:t>
            </a:r>
            <a:r>
              <a:rPr lang="ru-RU" sz="1400" dirty="0"/>
              <a:t>проект приказа в текстовом </a:t>
            </a:r>
            <a:r>
              <a:rPr lang="ru-RU" sz="1400" dirty="0" smtClean="0"/>
              <a:t>редакторе на официальном бланке Университета</a:t>
            </a:r>
          </a:p>
          <a:p>
            <a:endParaRPr lang="ru-RU" sz="1400" dirty="0" smtClean="0"/>
          </a:p>
          <a:p>
            <a:r>
              <a:rPr lang="ru-RU" sz="1400" b="1" dirty="0" smtClean="0"/>
              <a:t>1.2</a:t>
            </a:r>
            <a:r>
              <a:rPr lang="ru-RU" sz="1400" dirty="0" smtClean="0"/>
              <a:t> Заходите в браузере на страницу СЭД «Дело» </a:t>
            </a:r>
            <a:r>
              <a:rPr lang="en-US" sz="1300" dirty="0" smtClean="0">
                <a:hlinkClick r:id="rId2"/>
              </a:rPr>
              <a:t>http</a:t>
            </a:r>
            <a:r>
              <a:rPr lang="en-US" sz="1300" dirty="0">
                <a:hlinkClick r:id="rId2"/>
              </a:rPr>
              <a:t>://delo.public.mpei.local/DELO</a:t>
            </a:r>
            <a:r>
              <a:rPr lang="en-US" sz="1300" dirty="0" smtClean="0">
                <a:hlinkClick r:id="rId2"/>
              </a:rPr>
              <a:t>/</a:t>
            </a:r>
            <a:endParaRPr lang="ru-RU" sz="1300" dirty="0" smtClean="0"/>
          </a:p>
          <a:p>
            <a:endParaRPr lang="ru-RU" sz="1400" dirty="0"/>
          </a:p>
          <a:p>
            <a:r>
              <a:rPr lang="ru-RU" sz="1400" b="1" dirty="0" smtClean="0"/>
              <a:t>1.3</a:t>
            </a:r>
            <a:r>
              <a:rPr lang="ru-RU" sz="1400" dirty="0" smtClean="0"/>
              <a:t> Вводите </a:t>
            </a:r>
            <a:r>
              <a:rPr lang="ru-RU" sz="1400" dirty="0"/>
              <a:t>логин и пароль от электронной почты НИУ «МЭИ» и нажимаете кнопку «Войти».</a:t>
            </a:r>
            <a:endParaRPr lang="ru-RU" sz="1400" dirty="0" smtClean="0"/>
          </a:p>
          <a:p>
            <a:endParaRPr lang="ru-RU" sz="900" dirty="0"/>
          </a:p>
        </p:txBody>
      </p:sp>
      <p:pic>
        <p:nvPicPr>
          <p:cNvPr id="29" name="Рисунок 28"/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3"/>
          <a:srcRect t="924" r="-2629" b="1763"/>
          <a:stretch/>
        </p:blipFill>
        <p:spPr>
          <a:xfrm>
            <a:off x="482535" y="1131590"/>
            <a:ext cx="5529504" cy="374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1" name="Прямая со стрелкой 30"/>
          <p:cNvCxnSpPr/>
          <p:nvPr/>
        </p:nvCxnSpPr>
        <p:spPr>
          <a:xfrm flipH="1">
            <a:off x="4067944" y="2355726"/>
            <a:ext cx="799462" cy="36004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H="1">
            <a:off x="4075318" y="2966927"/>
            <a:ext cx="792088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H="1" flipV="1">
            <a:off x="3275856" y="3219822"/>
            <a:ext cx="799462" cy="64807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4867405" y="2191932"/>
            <a:ext cx="8018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accent1"/>
                </a:solidFill>
              </a:rPr>
              <a:t>Логин</a:t>
            </a: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867405" y="2789075"/>
            <a:ext cx="931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accent1"/>
                </a:solidFill>
              </a:rPr>
              <a:t>Пароль</a:t>
            </a: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075318" y="3568244"/>
            <a:ext cx="1806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accent1"/>
                </a:solidFill>
              </a:rPr>
              <a:t>Вход в</a:t>
            </a:r>
          </a:p>
          <a:p>
            <a:r>
              <a:rPr lang="ru-RU" sz="1600" b="1" dirty="0" smtClean="0">
                <a:solidFill>
                  <a:schemeClr val="accent1"/>
                </a:solidFill>
              </a:rPr>
              <a:t>личный кабинет</a:t>
            </a:r>
            <a:endParaRPr lang="ru-RU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315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ЭТАП 1</a:t>
            </a:r>
            <a:r>
              <a:rPr lang="ru-RU" dirty="0" smtClean="0"/>
              <a:t>.</a:t>
            </a:r>
            <a:r>
              <a:rPr lang="en-US" dirty="0" smtClean="0"/>
              <a:t>   </a:t>
            </a:r>
            <a:r>
              <a:rPr lang="ru-RU" dirty="0" smtClean="0"/>
              <a:t>Создание </a:t>
            </a:r>
            <a:r>
              <a:rPr lang="ru-RU" dirty="0"/>
              <a:t>РКПД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A18EB61-9EBD-44E2-9C41-DDD2243C44D8}" type="slidenum">
              <a:rPr lang="ru-RU" smtClean="0"/>
              <a:t>5</a:t>
            </a:fld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9"/>
          </p:nvPr>
        </p:nvSpPr>
        <p:spPr>
          <a:xfrm>
            <a:off x="6156176" y="1131591"/>
            <a:ext cx="2520280" cy="3684301"/>
          </a:xfrm>
        </p:spPr>
        <p:txBody>
          <a:bodyPr/>
          <a:lstStyle/>
          <a:p>
            <a:r>
              <a:rPr lang="ru-RU" sz="1400" b="1" dirty="0" smtClean="0"/>
              <a:t>1.4</a:t>
            </a:r>
            <a:r>
              <a:rPr lang="ru-RU" sz="1400" dirty="0" smtClean="0"/>
              <a:t> </a:t>
            </a:r>
            <a:r>
              <a:rPr lang="ru-RU" sz="1400" dirty="0"/>
              <a:t>Откроется </a:t>
            </a:r>
            <a:r>
              <a:rPr lang="ru-RU" sz="1400" dirty="0" smtClean="0"/>
              <a:t>окно личного кабинета электронного документооборота.</a:t>
            </a:r>
          </a:p>
          <a:p>
            <a:endParaRPr lang="ru-RU" sz="1400" dirty="0" smtClean="0"/>
          </a:p>
          <a:p>
            <a:r>
              <a:rPr lang="ru-RU" sz="1400" b="1" dirty="0" smtClean="0"/>
              <a:t>1.5</a:t>
            </a:r>
            <a:r>
              <a:rPr lang="ru-RU" sz="1400" dirty="0" smtClean="0"/>
              <a:t> </a:t>
            </a:r>
            <a:r>
              <a:rPr lang="ru-RU" sz="1400" dirty="0"/>
              <a:t>Подведите курсор мыши к кнопке «Регистрация</a:t>
            </a:r>
            <a:r>
              <a:rPr lang="ru-RU" sz="1400" dirty="0" smtClean="0"/>
              <a:t>».</a:t>
            </a:r>
            <a:endParaRPr lang="ru-RU" sz="1400" dirty="0"/>
          </a:p>
          <a:p>
            <a:endParaRPr lang="ru-RU" sz="1400" dirty="0"/>
          </a:p>
          <a:p>
            <a:r>
              <a:rPr lang="ru-RU" sz="1400" b="1" dirty="0" smtClean="0"/>
              <a:t>1.6</a:t>
            </a:r>
            <a:r>
              <a:rPr lang="ru-RU" sz="1400" dirty="0"/>
              <a:t> </a:t>
            </a:r>
            <a:r>
              <a:rPr lang="ru-RU" sz="1400" dirty="0" smtClean="0"/>
              <a:t>Откроется </a:t>
            </a:r>
            <a:r>
              <a:rPr lang="ru-RU" sz="1400" dirty="0"/>
              <a:t>меню, в котором надо выбрать «Регистрировать проект документа»</a:t>
            </a:r>
            <a:endParaRPr lang="ru-RU" sz="900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 t="736" b="736"/>
          <a:stretch>
            <a:fillRect/>
          </a:stretch>
        </p:blipFill>
        <p:spPr>
          <a:xfrm>
            <a:off x="467544" y="1131590"/>
            <a:ext cx="5526452" cy="3684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1" name="Прямая со стрелкой 30"/>
          <p:cNvCxnSpPr/>
          <p:nvPr/>
        </p:nvCxnSpPr>
        <p:spPr>
          <a:xfrm flipV="1">
            <a:off x="1043608" y="1502355"/>
            <a:ext cx="648072" cy="20529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H="1" flipV="1">
            <a:off x="2987824" y="1851670"/>
            <a:ext cx="576064" cy="180020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3563888" y="3649105"/>
            <a:ext cx="20361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accent1"/>
                </a:solidFill>
              </a:rPr>
              <a:t>Регистрировать</a:t>
            </a:r>
          </a:p>
          <a:p>
            <a:r>
              <a:rPr lang="ru-RU" sz="1600" b="1" dirty="0" smtClean="0">
                <a:solidFill>
                  <a:schemeClr val="accent1"/>
                </a:solidFill>
              </a:rPr>
              <a:t>проект документа</a:t>
            </a:r>
            <a:endParaRPr lang="ru-RU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30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ЭТАП 1</a:t>
            </a:r>
            <a:r>
              <a:rPr lang="ru-RU" dirty="0" smtClean="0"/>
              <a:t>.</a:t>
            </a:r>
            <a:r>
              <a:rPr lang="en-US" dirty="0" smtClean="0"/>
              <a:t>   </a:t>
            </a:r>
            <a:r>
              <a:rPr lang="ru-RU" dirty="0" smtClean="0"/>
              <a:t>Создание </a:t>
            </a:r>
            <a:r>
              <a:rPr lang="ru-RU" dirty="0"/>
              <a:t>РКПД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A18EB61-9EBD-44E2-9C41-DDD2243C44D8}" type="slidenum">
              <a:rPr lang="ru-RU" smtClean="0"/>
              <a:t>6</a:t>
            </a:fld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9"/>
          </p:nvPr>
        </p:nvSpPr>
        <p:spPr>
          <a:xfrm>
            <a:off x="6156176" y="1131591"/>
            <a:ext cx="2520280" cy="3684301"/>
          </a:xfrm>
        </p:spPr>
        <p:txBody>
          <a:bodyPr/>
          <a:lstStyle/>
          <a:p>
            <a:r>
              <a:rPr lang="ru-RU" sz="1400" b="1" dirty="0" smtClean="0"/>
              <a:t>1.7</a:t>
            </a:r>
            <a:r>
              <a:rPr lang="ru-RU" sz="1400" dirty="0"/>
              <a:t> Из открывшегося списка документов, доступных для создания, «Группы документов» выберите «Общеуниверситетские</a:t>
            </a:r>
          </a:p>
          <a:p>
            <a:r>
              <a:rPr lang="ru-RU" sz="1400" dirty="0" smtClean="0"/>
              <a:t>приказы»</a:t>
            </a:r>
            <a:endParaRPr lang="ru-RU" sz="900" dirty="0"/>
          </a:p>
        </p:txBody>
      </p:sp>
      <p:pic>
        <p:nvPicPr>
          <p:cNvPr id="12" name="Рисунок 11"/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2"/>
          <a:srcRect t="-788" b="1204"/>
          <a:stretch/>
        </p:blipFill>
        <p:spPr>
          <a:xfrm>
            <a:off x="457200" y="1131591"/>
            <a:ext cx="4961234" cy="3674989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1979712" y="3507854"/>
            <a:ext cx="24833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accent1"/>
                </a:solidFill>
              </a:rPr>
              <a:t>Общеуниверситетские</a:t>
            </a:r>
          </a:p>
          <a:p>
            <a:r>
              <a:rPr lang="ru-RU" sz="1600" b="1" dirty="0" smtClean="0">
                <a:solidFill>
                  <a:schemeClr val="accent1"/>
                </a:solidFill>
              </a:rPr>
              <a:t>приказы</a:t>
            </a:r>
            <a:endParaRPr lang="ru-RU" b="1" dirty="0">
              <a:solidFill>
                <a:schemeClr val="accent1"/>
              </a:solidFill>
            </a:endParaRPr>
          </a:p>
        </p:txBody>
      </p:sp>
      <p:cxnSp>
        <p:nvCxnSpPr>
          <p:cNvPr id="37" name="Прямая со стрелкой 36"/>
          <p:cNvCxnSpPr>
            <a:stCxn id="44" idx="0"/>
          </p:cNvCxnSpPr>
          <p:nvPr/>
        </p:nvCxnSpPr>
        <p:spPr>
          <a:xfrm flipH="1" flipV="1">
            <a:off x="2603090" y="2735826"/>
            <a:ext cx="618308" cy="77202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0705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ЭТАП 1</a:t>
            </a:r>
            <a:r>
              <a:rPr lang="ru-RU" dirty="0" smtClean="0"/>
              <a:t>.</a:t>
            </a:r>
            <a:r>
              <a:rPr lang="en-US" dirty="0" smtClean="0"/>
              <a:t>   </a:t>
            </a:r>
            <a:r>
              <a:rPr lang="ru-RU" dirty="0" smtClean="0"/>
              <a:t>Создание </a:t>
            </a:r>
            <a:r>
              <a:rPr lang="ru-RU" dirty="0"/>
              <a:t>РКПД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A18EB61-9EBD-44E2-9C41-DDD2243C44D8}" type="slidenum">
              <a:rPr lang="ru-RU" smtClean="0"/>
              <a:t>7</a:t>
            </a:fld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9"/>
          </p:nvPr>
        </p:nvSpPr>
        <p:spPr>
          <a:xfrm>
            <a:off x="6156176" y="1131591"/>
            <a:ext cx="2627388" cy="3684301"/>
          </a:xfrm>
        </p:spPr>
        <p:txBody>
          <a:bodyPr/>
          <a:lstStyle/>
          <a:p>
            <a:r>
              <a:rPr lang="ru-RU" sz="1400" b="1" dirty="0" smtClean="0"/>
              <a:t>1.8</a:t>
            </a:r>
            <a:r>
              <a:rPr lang="ru-RU" sz="1400" dirty="0" smtClean="0"/>
              <a:t> Откроется «Регистрационная карточка </a:t>
            </a:r>
            <a:r>
              <a:rPr lang="ru-RU" sz="1400" b="1" dirty="0" smtClean="0"/>
              <a:t>проекта документа</a:t>
            </a:r>
            <a:r>
              <a:rPr lang="ru-RU" sz="1400" dirty="0" smtClean="0"/>
              <a:t>» (далее – РКПД).</a:t>
            </a:r>
          </a:p>
          <a:p>
            <a:endParaRPr lang="ru-RU" sz="1400" dirty="0" smtClean="0"/>
          </a:p>
          <a:p>
            <a:r>
              <a:rPr lang="ru-RU" sz="1400" dirty="0" smtClean="0"/>
              <a:t>В РКПД на закладке «Основные»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 smtClean="0"/>
              <a:t>некоторые поля уже будут заполнены </a:t>
            </a:r>
            <a:r>
              <a:rPr lang="ru-RU" sz="1400" dirty="0" smtClean="0"/>
              <a:t>(отмечены зеленым цветом);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/>
              <a:t>некоторые </a:t>
            </a:r>
            <a:r>
              <a:rPr lang="ru-RU" sz="1400" b="1" dirty="0" smtClean="0"/>
              <a:t>поля необходимо будет заполнить </a:t>
            </a:r>
            <a:r>
              <a:rPr lang="ru-RU" sz="1400" dirty="0"/>
              <a:t>(отмечены </a:t>
            </a:r>
            <a:r>
              <a:rPr lang="ru-RU" sz="1400" dirty="0" smtClean="0"/>
              <a:t>красным цветом).</a:t>
            </a:r>
          </a:p>
          <a:p>
            <a:endParaRPr lang="ru-RU" sz="1400" dirty="0"/>
          </a:p>
          <a:p>
            <a:endParaRPr lang="ru-RU" sz="900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2"/>
          <a:srcRect l="529" r="1969"/>
          <a:stretch/>
        </p:blipFill>
        <p:spPr>
          <a:xfrm>
            <a:off x="395536" y="1131590"/>
            <a:ext cx="5609266" cy="3684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7" name="Прямая со стрелкой 36"/>
          <p:cNvCxnSpPr/>
          <p:nvPr/>
        </p:nvCxnSpPr>
        <p:spPr>
          <a:xfrm flipV="1">
            <a:off x="107504" y="1784555"/>
            <a:ext cx="320199" cy="107522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106680" y="2263878"/>
            <a:ext cx="335772" cy="59362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110490" y="2824296"/>
            <a:ext cx="346710" cy="4082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107504" y="2859782"/>
            <a:ext cx="327573" cy="100429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941985" y="1739459"/>
            <a:ext cx="668154" cy="14401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877589" y="1744760"/>
            <a:ext cx="483948" cy="13174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941985" y="1926666"/>
            <a:ext cx="342151" cy="1128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1558211" y="1914388"/>
            <a:ext cx="1582554" cy="12114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665014" y="3092505"/>
            <a:ext cx="2479727" cy="16752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9" name="Прямая со стрелкой 28"/>
          <p:cNvCxnSpPr/>
          <p:nvPr/>
        </p:nvCxnSpPr>
        <p:spPr>
          <a:xfrm flipH="1">
            <a:off x="3073180" y="2818332"/>
            <a:ext cx="490708" cy="19521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H="1" flipV="1">
            <a:off x="5144494" y="1705555"/>
            <a:ext cx="723650" cy="43414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Прямоугольник 35"/>
          <p:cNvSpPr/>
          <p:nvPr/>
        </p:nvSpPr>
        <p:spPr>
          <a:xfrm>
            <a:off x="941985" y="2079503"/>
            <a:ext cx="497201" cy="11505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rgbClr val="9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935359" y="2239855"/>
            <a:ext cx="2213358" cy="30456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rgbClr val="9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0471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ЭТАП 1</a:t>
            </a:r>
            <a:r>
              <a:rPr lang="ru-RU" dirty="0" smtClean="0"/>
              <a:t>.</a:t>
            </a:r>
            <a:r>
              <a:rPr lang="en-US" dirty="0" smtClean="0"/>
              <a:t>   </a:t>
            </a:r>
            <a:r>
              <a:rPr lang="ru-RU" dirty="0" smtClean="0"/>
              <a:t>Создание </a:t>
            </a:r>
            <a:r>
              <a:rPr lang="ru-RU" dirty="0"/>
              <a:t>РКПД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A18EB61-9EBD-44E2-9C41-DDD2243C44D8}" type="slidenum">
              <a:rPr lang="ru-RU" smtClean="0"/>
              <a:t>8</a:t>
            </a:fld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9"/>
          </p:nvPr>
        </p:nvSpPr>
        <p:spPr>
          <a:xfrm>
            <a:off x="6156176" y="1131591"/>
            <a:ext cx="2627388" cy="3684301"/>
          </a:xfrm>
        </p:spPr>
        <p:txBody>
          <a:bodyPr/>
          <a:lstStyle/>
          <a:p>
            <a:r>
              <a:rPr lang="ru-RU" sz="1400" b="1" dirty="0" smtClean="0"/>
              <a:t>1.9</a:t>
            </a:r>
            <a:r>
              <a:rPr lang="ru-RU" sz="1400" dirty="0" smtClean="0"/>
              <a:t> Нажав </a:t>
            </a:r>
            <a:r>
              <a:rPr lang="ru-RU" sz="1400" dirty="0"/>
              <a:t>на изображение прямоугольника с </a:t>
            </a:r>
            <a:r>
              <a:rPr lang="ru-RU" sz="1400" dirty="0" smtClean="0"/>
              <a:t>плюсом, </a:t>
            </a:r>
            <a:endParaRPr lang="ru-RU" sz="1400" dirty="0"/>
          </a:p>
          <a:p>
            <a:r>
              <a:rPr lang="ru-RU" sz="1400" dirty="0" smtClean="0"/>
              <a:t>добавляем в РКПД файл </a:t>
            </a:r>
            <a:r>
              <a:rPr lang="ru-RU" sz="1400" dirty="0"/>
              <a:t>с </a:t>
            </a:r>
            <a:r>
              <a:rPr lang="ru-RU" sz="1400" dirty="0" smtClean="0"/>
              <a:t>подготовленным в текстовом редакторе проектом </a:t>
            </a:r>
            <a:r>
              <a:rPr lang="ru-RU" sz="1400" dirty="0"/>
              <a:t>приказа </a:t>
            </a:r>
            <a:r>
              <a:rPr lang="ru-RU" sz="1400" dirty="0" smtClean="0"/>
              <a:t>на официальном бланке Университета.</a:t>
            </a:r>
          </a:p>
          <a:p>
            <a:endParaRPr lang="ru-RU" sz="1400" dirty="0"/>
          </a:p>
          <a:p>
            <a:endParaRPr lang="ru-RU" sz="900" dirty="0"/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2"/>
          <a:srcRect l="452" r="383"/>
          <a:stretch/>
        </p:blipFill>
        <p:spPr>
          <a:xfrm>
            <a:off x="457200" y="1128985"/>
            <a:ext cx="5410944" cy="3494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2" name="Прямая со стрелкой 31"/>
          <p:cNvCxnSpPr/>
          <p:nvPr/>
        </p:nvCxnSpPr>
        <p:spPr>
          <a:xfrm flipH="1">
            <a:off x="4955458" y="1359673"/>
            <a:ext cx="411673" cy="19628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2030443"/>
            <a:ext cx="3886333" cy="2207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Прямоугольник 29"/>
          <p:cNvSpPr/>
          <p:nvPr/>
        </p:nvSpPr>
        <p:spPr>
          <a:xfrm>
            <a:off x="2436613" y="2822159"/>
            <a:ext cx="2704044" cy="1576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rgbClr val="9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1" name="Прямая со стрелкой 30"/>
          <p:cNvCxnSpPr/>
          <p:nvPr/>
        </p:nvCxnSpPr>
        <p:spPr>
          <a:xfrm flipH="1" flipV="1">
            <a:off x="3436375" y="2905432"/>
            <a:ext cx="766915" cy="143059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5436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ЭТАП 1</a:t>
            </a:r>
            <a:r>
              <a:rPr lang="ru-RU" dirty="0" smtClean="0"/>
              <a:t>.</a:t>
            </a:r>
            <a:r>
              <a:rPr lang="en-US" dirty="0" smtClean="0"/>
              <a:t>   </a:t>
            </a:r>
            <a:r>
              <a:rPr lang="ru-RU" dirty="0" smtClean="0"/>
              <a:t>Создание </a:t>
            </a:r>
            <a:r>
              <a:rPr lang="ru-RU" dirty="0"/>
              <a:t>РКПД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A18EB61-9EBD-44E2-9C41-DDD2243C44D8}" type="slidenum">
              <a:rPr lang="ru-RU" smtClean="0"/>
              <a:t>9</a:t>
            </a:fld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9"/>
          </p:nvPr>
        </p:nvSpPr>
        <p:spPr>
          <a:xfrm>
            <a:off x="6156176" y="1131591"/>
            <a:ext cx="2627388" cy="3684301"/>
          </a:xfrm>
        </p:spPr>
        <p:txBody>
          <a:bodyPr/>
          <a:lstStyle/>
          <a:p>
            <a:r>
              <a:rPr lang="ru-RU" sz="1400" b="1" u="sng" dirty="0" smtClean="0"/>
              <a:t>1.10 Заполняем необходимые поля вкладки «Основные»: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состав;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содержание (заполняется текстом «Содержание» из проекта приказа);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исполнитель (по умолчанию написан сотрудник создающий РКПД, но можно добавить соисполнителей).</a:t>
            </a:r>
            <a:endParaRPr lang="ru-RU" sz="1400" dirty="0"/>
          </a:p>
          <a:p>
            <a:endParaRPr lang="ru-RU" sz="900" dirty="0"/>
          </a:p>
        </p:txBody>
      </p:sp>
      <p:cxnSp>
        <p:nvCxnSpPr>
          <p:cNvPr id="32" name="Прямая со стрелкой 31"/>
          <p:cNvCxnSpPr/>
          <p:nvPr/>
        </p:nvCxnSpPr>
        <p:spPr>
          <a:xfrm flipH="1" flipV="1">
            <a:off x="5144494" y="1705555"/>
            <a:ext cx="723650" cy="43414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2"/>
          <a:srcRect l="152" r="-59"/>
          <a:stretch/>
        </p:blipFill>
        <p:spPr>
          <a:xfrm>
            <a:off x="395536" y="1132405"/>
            <a:ext cx="5634642" cy="3653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Прямоугольник 22"/>
          <p:cNvSpPr/>
          <p:nvPr/>
        </p:nvSpPr>
        <p:spPr>
          <a:xfrm>
            <a:off x="3687269" y="2532479"/>
            <a:ext cx="2116221" cy="22546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rgbClr val="9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TextBox 43"/>
          <p:cNvSpPr txBox="1"/>
          <p:nvPr/>
        </p:nvSpPr>
        <p:spPr>
          <a:xfrm>
            <a:off x="885229" y="2037753"/>
            <a:ext cx="24718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 smtClean="0"/>
              <a:t>1</a:t>
            </a:r>
            <a:endParaRPr lang="ru-RU" sz="900" b="1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926389" y="2069472"/>
            <a:ext cx="501273" cy="1434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rgbClr val="9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395536" y="1530916"/>
            <a:ext cx="234502" cy="53855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rgbClr val="9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313470"/>
      </p:ext>
    </p:extLst>
  </p:cSld>
  <p:clrMapOvr>
    <a:masterClrMapping/>
  </p:clrMapOvr>
</p:sld>
</file>

<file path=ppt/theme/theme1.xml><?xml version="1.0" encoding="utf-8"?>
<a:theme xmlns:a="http://schemas.openxmlformats.org/drawingml/2006/main" name="mpei_shablon_3000">
  <a:themeElements>
    <a:clrScheme name="Другая 1">
      <a:dk1>
        <a:srgbClr val="181818"/>
      </a:dk1>
      <a:lt1>
        <a:sysClr val="window" lastClr="FFFFFF"/>
      </a:lt1>
      <a:dk2>
        <a:srgbClr val="181818"/>
      </a:dk2>
      <a:lt2>
        <a:srgbClr val="F8F8F8"/>
      </a:lt2>
      <a:accent1>
        <a:srgbClr val="A23E43"/>
      </a:accent1>
      <a:accent2>
        <a:srgbClr val="2B3F6A"/>
      </a:accent2>
      <a:accent3>
        <a:srgbClr val="AE585B"/>
      </a:accent3>
      <a:accent4>
        <a:srgbClr val="465A7F"/>
      </a:accent4>
      <a:accent5>
        <a:srgbClr val="BB777A"/>
      </a:accent5>
      <a:accent6>
        <a:srgbClr val="66779A"/>
      </a:accent6>
      <a:hlink>
        <a:srgbClr val="2B3F6A"/>
      </a:hlink>
      <a:folHlink>
        <a:srgbClr val="A23E43"/>
      </a:folHlink>
    </a:clrScheme>
    <a:fontScheme name="Фирменный стиль презентаций">
      <a:majorFont>
        <a:latin typeface="Avenir Next Cyr"/>
        <a:ea typeface=""/>
        <a:cs typeface=""/>
      </a:majorFont>
      <a:minorFont>
        <a:latin typeface="Avenir Next Cyr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ФС МЭИ шабон.potx" id="{7604E263-28E6-4AF8-8A6B-EC74DFD11816}" vid="{DF03A726-2A6A-441E-8D13-5334CCCA477A}"/>
    </a:ext>
  </a:extLst>
</a:theme>
</file>

<file path=ppt/theme/theme2.xml><?xml version="1.0" encoding="utf-8"?>
<a:theme xmlns:a="http://schemas.openxmlformats.org/drawingml/2006/main" name="1_alena_shablon">
  <a:themeElements>
    <a:clrScheme name="ФС МЭИ Сине-красный темный">
      <a:dk1>
        <a:srgbClr val="FFFFFF"/>
      </a:dk1>
      <a:lt1>
        <a:srgbClr val="000001"/>
      </a:lt1>
      <a:dk2>
        <a:srgbClr val="FFFFFF"/>
      </a:dk2>
      <a:lt2>
        <a:srgbClr val="000001"/>
      </a:lt2>
      <a:accent1>
        <a:srgbClr val="0202D2"/>
      </a:accent1>
      <a:accent2>
        <a:srgbClr val="2828D8"/>
      </a:accent2>
      <a:accent3>
        <a:srgbClr val="4E4EE0"/>
      </a:accent3>
      <a:accent4>
        <a:srgbClr val="FF0000"/>
      </a:accent4>
      <a:accent5>
        <a:srgbClr val="E42626"/>
      </a:accent5>
      <a:accent6>
        <a:srgbClr val="EF4D4E"/>
      </a:accent6>
      <a:hlink>
        <a:srgbClr val="C0C0F4"/>
      </a:hlink>
      <a:folHlink>
        <a:srgbClr val="F7BFC0"/>
      </a:folHlink>
    </a:clrScheme>
    <a:fontScheme name="Фирменный стиль презентаций">
      <a:majorFont>
        <a:latin typeface="Avenir Next Cyr"/>
        <a:ea typeface=""/>
        <a:cs typeface=""/>
      </a:majorFont>
      <a:minorFont>
        <a:latin typeface="Avenir Next Cyr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ФС МЭИ шабон.potx" id="{7604E263-28E6-4AF8-8A6B-EC74DFD11816}" vid="{53D96DB0-B1E9-4008-B45A-DAF853BEB47F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6DDA8EF0E532F5449A6EDD139B6AEFAE" ma:contentTypeVersion="0" ma:contentTypeDescription="Создание документа." ma:contentTypeScope="" ma:versionID="1e4b14d8d4cb6dbb376ad5aea15e2546">
  <xsd:schema xmlns:xsd="http://www.w3.org/2001/XMLSchema" xmlns:xs="http://www.w3.org/2001/XMLSchema" xmlns:p="http://schemas.microsoft.com/office/2006/metadata/properties" xmlns:ns1="http://schemas.microsoft.com/sharepoint/v3" xmlns:ns2="http://schemas.microsoft.com/sharepoint/v3/fields" targetNamespace="http://schemas.microsoft.com/office/2006/metadata/properties" ma:root="true" ma:fieldsID="055bed6362b590b2cd400e0a90500a24" ns1:_="" ns2:_="">
    <xsd:import namespace="http://schemas.microsoft.com/sharepoint/v3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_DCDateCreate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Дата начала расписания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Дата окончания расписания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DCDateCreated" ma:index="11" nillable="true" ma:displayName="Дата создания" ma:description="Дата создания этого ресурса" ma:format="DateTime" ma:internalName="_DCDateCreated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 ma:index="10" ma:displayName="Заметки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_DCDateCreated xmlns="http://schemas.microsoft.com/sharepoint/v3/fields">2025-04-21T05:00:00+00:00</_DCDateCreated>
  </documentManagement>
</p:properties>
</file>

<file path=customXml/itemProps1.xml><?xml version="1.0" encoding="utf-8"?>
<ds:datastoreItem xmlns:ds="http://schemas.openxmlformats.org/officeDocument/2006/customXml" ds:itemID="{B3AEF1D2-5386-4E80-88C6-E5061A46EEA8}"/>
</file>

<file path=customXml/itemProps2.xml><?xml version="1.0" encoding="utf-8"?>
<ds:datastoreItem xmlns:ds="http://schemas.openxmlformats.org/officeDocument/2006/customXml" ds:itemID="{B0DD138A-5BDF-4A95-88F8-0B2B911A8D78}"/>
</file>

<file path=customXml/itemProps3.xml><?xml version="1.0" encoding="utf-8"?>
<ds:datastoreItem xmlns:ds="http://schemas.openxmlformats.org/officeDocument/2006/customXml" ds:itemID="{2674BC09-7D62-4127-A5E5-4021FFA8E0D6}"/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ПрезентацияПриказыСЭД</Template>
  <TotalTime>429</TotalTime>
  <Words>1009</Words>
  <Application>Microsoft Office PowerPoint</Application>
  <PresentationFormat>Экран (16:9)</PresentationFormat>
  <Paragraphs>151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25</vt:i4>
      </vt:variant>
    </vt:vector>
  </HeadingPairs>
  <TitlesOfParts>
    <vt:vector size="32" baseType="lpstr">
      <vt:lpstr>Arial</vt:lpstr>
      <vt:lpstr>MV Boli</vt:lpstr>
      <vt:lpstr>Verdana</vt:lpstr>
      <vt:lpstr>Calibri</vt:lpstr>
      <vt:lpstr>Avenir Next Cyr</vt:lpstr>
      <vt:lpstr>mpei_shablon_3000</vt:lpstr>
      <vt:lpstr>1_alena_shablon</vt:lpstr>
      <vt:lpstr>Презентация PowerPoint</vt:lpstr>
      <vt:lpstr>Электронное согласование и подписание общеуниверситетских приказов ФГБОУ ВО «НИУ «МЭИ»</vt:lpstr>
      <vt:lpstr>Этапы создания общеуниверситетского приказа:</vt:lpstr>
      <vt:lpstr>ЭТАП 1.   Создание РКПД</vt:lpstr>
      <vt:lpstr>ЭТАП 1.   Создание РКПД</vt:lpstr>
      <vt:lpstr>ЭТАП 1.   Создание РКПД</vt:lpstr>
      <vt:lpstr>ЭТАП 1.   Создание РКПД</vt:lpstr>
      <vt:lpstr>ЭТАП 1.   Создание РКПД</vt:lpstr>
      <vt:lpstr>ЭТАП 1.   Создание РКПД</vt:lpstr>
      <vt:lpstr>ЭТАП 1.   Создание РКПД</vt:lpstr>
      <vt:lpstr>ЭТАП 1.   Создание РКПД</vt:lpstr>
      <vt:lpstr>ЭТАП 1.   Создание РКПД</vt:lpstr>
      <vt:lpstr>ЭТАП 1.   Создание РКПД</vt:lpstr>
      <vt:lpstr>ЭТАП 1.   Создание РКПД</vt:lpstr>
      <vt:lpstr>ЭТАП 2. Визирование проекта приказа</vt:lpstr>
      <vt:lpstr>ЭТАП 2. Визирование проекта приказа</vt:lpstr>
      <vt:lpstr>ЭТАП 2. Визирование проекта приказа</vt:lpstr>
      <vt:lpstr>ЭТАП 3.  Подписание проекта приказа</vt:lpstr>
      <vt:lpstr>ЭТАП 3.  Подписание проекта приказа</vt:lpstr>
      <vt:lpstr>ЭТАП 3.  Подписание проекта приказа</vt:lpstr>
      <vt:lpstr>ЭТАП 3.  Подписание проекта приказа</vt:lpstr>
      <vt:lpstr>ЭТАП 4.  Регистрация приказа</vt:lpstr>
      <vt:lpstr>ЭТАП 5.  Рассылка приказа адресатам</vt:lpstr>
      <vt:lpstr>ЭТАП 6.  Отслеживание проекта приказа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ПРИЛОЖЕНИЕ № 1 к информационному письму № И-21 от 21 апреля 2025 года</dc:title>
  <dc:creator>MSI</dc:creator>
  <dc:description>Электронное согласование и подписание общеуниверситетских приказов ФГБОУ ВО «НИУ «МЭИ»</dc:description>
  <cp:lastModifiedBy>Плотникова Виктория Анатольевна</cp:lastModifiedBy>
  <cp:revision>55</cp:revision>
  <dcterms:created xsi:type="dcterms:W3CDTF">2025-04-12T15:57:42Z</dcterms:created>
  <dcterms:modified xsi:type="dcterms:W3CDTF">2025-04-14T07:48:11Z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0x0101006DDA8EF0E532F5449A6EDD139B6AEFAE</vt:lpwstr>
  </property>
</Properties>
</file>