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87" r:id="rId4"/>
    <p:sldMasterId id="2147483700" r:id="rId5"/>
  </p:sldMasterIdLst>
  <p:notesMasterIdLst>
    <p:notesMasterId r:id="rId22"/>
  </p:notesMasterIdLst>
  <p:handoutMasterIdLst>
    <p:handoutMasterId r:id="rId23"/>
  </p:handoutMasterIdLst>
  <p:sldIdLst>
    <p:sldId id="256" r:id="rId6"/>
    <p:sldId id="281" r:id="rId7"/>
    <p:sldId id="258" r:id="rId8"/>
    <p:sldId id="260" r:id="rId9"/>
    <p:sldId id="294" r:id="rId10"/>
    <p:sldId id="292" r:id="rId11"/>
    <p:sldId id="283" r:id="rId12"/>
    <p:sldId id="284" r:id="rId13"/>
    <p:sldId id="285" r:id="rId14"/>
    <p:sldId id="289" r:id="rId15"/>
    <p:sldId id="286" r:id="rId16"/>
    <p:sldId id="287" r:id="rId17"/>
    <p:sldId id="291" r:id="rId18"/>
    <p:sldId id="271" r:id="rId19"/>
    <p:sldId id="288" r:id="rId20"/>
    <p:sldId id="290" r:id="rId21"/>
  </p:sldIdLst>
  <p:sldSz cx="9144000" cy="5143500" type="screen16x9"/>
  <p:notesSz cx="6858000" cy="9144000"/>
  <p:embeddedFontLst>
    <p:embeddedFont>
      <p:font typeface="MV Boli" panose="02000500030200090000" pitchFamily="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Avenir Next Cyr" panose="020B0503020202020204" pitchFamily="34" charset="-52"/>
      <p:regular r:id="rId29"/>
      <p:bold r:id="rId30"/>
      <p:italic r:id="rId31"/>
      <p:boldItalic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71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9774" autoAdjust="0"/>
  </p:normalViewPr>
  <p:slideViewPr>
    <p:cSldViewPr showGuides="1">
      <p:cViewPr>
        <p:scale>
          <a:sx n="110" d="100"/>
          <a:sy n="110" d="100"/>
        </p:scale>
        <p:origin x="-1644" y="-828"/>
      </p:cViewPr>
      <p:guideLst>
        <p:guide orient="horz" pos="171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AC31F2-2E56-45BB-B1A4-0BCA203EFCF1}" type="doc">
      <dgm:prSet loTypeId="urn:microsoft.com/office/officeart/2005/8/layout/hList1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ru-RU"/>
        </a:p>
      </dgm:t>
    </dgm:pt>
    <dgm:pt modelId="{C4CDABAF-DDE1-4DC2-9AC3-27510E7CD118}">
      <dgm:prSet/>
      <dgm:spPr/>
      <dgm:t>
        <a:bodyPr/>
        <a:lstStyle/>
        <a:p>
          <a:pPr rtl="0"/>
          <a:r>
            <a:rPr lang="ru-RU" b="1" smtClean="0"/>
            <a:t>графический дизайн;</a:t>
          </a:r>
          <a:endParaRPr lang="ru-RU"/>
        </a:p>
      </dgm:t>
    </dgm:pt>
    <dgm:pt modelId="{7DB2128C-51F7-4CAB-B538-B6E02E205B13}" type="parTrans" cxnId="{DF5C5E1B-D370-4633-AD6D-01FD5DB7D248}">
      <dgm:prSet/>
      <dgm:spPr/>
      <dgm:t>
        <a:bodyPr/>
        <a:lstStyle/>
        <a:p>
          <a:endParaRPr lang="ru-RU"/>
        </a:p>
      </dgm:t>
    </dgm:pt>
    <dgm:pt modelId="{83821B48-E586-4D44-9D63-7A6BEAAED81B}" type="sibTrans" cxnId="{DF5C5E1B-D370-4633-AD6D-01FD5DB7D248}">
      <dgm:prSet/>
      <dgm:spPr/>
      <dgm:t>
        <a:bodyPr/>
        <a:lstStyle/>
        <a:p>
          <a:endParaRPr lang="ru-RU"/>
        </a:p>
      </dgm:t>
    </dgm:pt>
    <dgm:pt modelId="{BB4ABEA2-D475-4CFC-A299-6549D772973B}">
      <dgm:prSet/>
      <dgm:spPr/>
      <dgm:t>
        <a:bodyPr/>
        <a:lstStyle/>
        <a:p>
          <a:pPr rtl="0"/>
          <a:r>
            <a:rPr lang="ru-RU" b="1" dirty="0" smtClean="0"/>
            <a:t>дизайн предметно-пространственной среды (промышленный дизайн);</a:t>
          </a:r>
          <a:endParaRPr lang="ru-RU" dirty="0"/>
        </a:p>
      </dgm:t>
    </dgm:pt>
    <dgm:pt modelId="{8DD7B703-33B9-47F5-8278-9FAF7E0FA742}" type="parTrans" cxnId="{30CE5C77-A718-409E-A5EA-182DB1D3989E}">
      <dgm:prSet/>
      <dgm:spPr/>
      <dgm:t>
        <a:bodyPr/>
        <a:lstStyle/>
        <a:p>
          <a:endParaRPr lang="ru-RU"/>
        </a:p>
      </dgm:t>
    </dgm:pt>
    <dgm:pt modelId="{D13B164A-D467-4F94-9ED1-FF9F3BBCA559}" type="sibTrans" cxnId="{30CE5C77-A718-409E-A5EA-182DB1D3989E}">
      <dgm:prSet/>
      <dgm:spPr/>
      <dgm:t>
        <a:bodyPr/>
        <a:lstStyle/>
        <a:p>
          <a:endParaRPr lang="ru-RU"/>
        </a:p>
      </dgm:t>
    </dgm:pt>
    <dgm:pt modelId="{29FF5BB7-3DB9-481D-A4FE-7C5917E8C0FA}">
      <dgm:prSet/>
      <dgm:spPr/>
      <dgm:t>
        <a:bodyPr/>
        <a:lstStyle/>
        <a:p>
          <a:pPr rtl="0"/>
          <a:r>
            <a:rPr lang="ru-RU" b="1" smtClean="0"/>
            <a:t>дизайн интерьера</a:t>
          </a:r>
          <a:endParaRPr lang="ru-RU"/>
        </a:p>
      </dgm:t>
    </dgm:pt>
    <dgm:pt modelId="{0A6597BE-62B9-4E00-BCF3-C14148FF7AD0}" type="parTrans" cxnId="{EAAC9A9D-6555-4596-8C86-ED8A05E7B0AF}">
      <dgm:prSet/>
      <dgm:spPr/>
      <dgm:t>
        <a:bodyPr/>
        <a:lstStyle/>
        <a:p>
          <a:endParaRPr lang="ru-RU"/>
        </a:p>
      </dgm:t>
    </dgm:pt>
    <dgm:pt modelId="{068D23EF-B644-4489-8546-6B4DAAFABEA2}" type="sibTrans" cxnId="{EAAC9A9D-6555-4596-8C86-ED8A05E7B0AF}">
      <dgm:prSet/>
      <dgm:spPr/>
      <dgm:t>
        <a:bodyPr/>
        <a:lstStyle/>
        <a:p>
          <a:endParaRPr lang="ru-RU"/>
        </a:p>
      </dgm:t>
    </dgm:pt>
    <dgm:pt modelId="{7FC9F298-34D6-45D9-A9A7-4BD63F18D883}" type="pres">
      <dgm:prSet presAssocID="{42AC31F2-2E56-45BB-B1A4-0BCA203EFCF1}" presName="Name0" presStyleCnt="0">
        <dgm:presLayoutVars>
          <dgm:dir/>
          <dgm:animLvl val="lvl"/>
          <dgm:resizeHandles val="exact"/>
        </dgm:presLayoutVars>
      </dgm:prSet>
      <dgm:spPr/>
    </dgm:pt>
    <dgm:pt modelId="{C195A76E-83F9-4838-A28B-87502ED2CD8D}" type="pres">
      <dgm:prSet presAssocID="{C4CDABAF-DDE1-4DC2-9AC3-27510E7CD118}" presName="composite" presStyleCnt="0"/>
      <dgm:spPr/>
    </dgm:pt>
    <dgm:pt modelId="{0432EE4C-3B86-47B4-B51A-CB153717C672}" type="pres">
      <dgm:prSet presAssocID="{C4CDABAF-DDE1-4DC2-9AC3-27510E7CD11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127294D6-E00F-42F7-9A91-5F7CC31C9ACB}" type="pres">
      <dgm:prSet presAssocID="{C4CDABAF-DDE1-4DC2-9AC3-27510E7CD118}" presName="desTx" presStyleLbl="alignAccFollowNode1" presStyleIdx="0" presStyleCnt="3">
        <dgm:presLayoutVars>
          <dgm:bulletEnabled val="1"/>
        </dgm:presLayoutVars>
      </dgm:prSet>
      <dgm:spPr/>
    </dgm:pt>
    <dgm:pt modelId="{671FC629-D5B9-447C-A91D-9AC1B911DBEC}" type="pres">
      <dgm:prSet presAssocID="{83821B48-E586-4D44-9D63-7A6BEAAED81B}" presName="space" presStyleCnt="0"/>
      <dgm:spPr/>
    </dgm:pt>
    <dgm:pt modelId="{8A639E8E-F6D7-4803-922D-9DDFD932E1F9}" type="pres">
      <dgm:prSet presAssocID="{BB4ABEA2-D475-4CFC-A299-6549D772973B}" presName="composite" presStyleCnt="0"/>
      <dgm:spPr/>
    </dgm:pt>
    <dgm:pt modelId="{7CE7C658-F4E8-4D53-A9CD-1674AC5439B2}" type="pres">
      <dgm:prSet presAssocID="{BB4ABEA2-D475-4CFC-A299-6549D772973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5AA8A40A-3BB8-4C84-A973-8E9CF832A6D0}" type="pres">
      <dgm:prSet presAssocID="{BB4ABEA2-D475-4CFC-A299-6549D772973B}" presName="desTx" presStyleLbl="alignAccFollowNode1" presStyleIdx="1" presStyleCnt="3">
        <dgm:presLayoutVars>
          <dgm:bulletEnabled val="1"/>
        </dgm:presLayoutVars>
      </dgm:prSet>
      <dgm:spPr/>
    </dgm:pt>
    <dgm:pt modelId="{73DF66A1-6923-4F3E-8328-4269E6DC73D4}" type="pres">
      <dgm:prSet presAssocID="{D13B164A-D467-4F94-9ED1-FF9F3BBCA559}" presName="space" presStyleCnt="0"/>
      <dgm:spPr/>
    </dgm:pt>
    <dgm:pt modelId="{BF5E91EE-8603-4F91-9D9B-24B2688181B9}" type="pres">
      <dgm:prSet presAssocID="{29FF5BB7-3DB9-481D-A4FE-7C5917E8C0FA}" presName="composite" presStyleCnt="0"/>
      <dgm:spPr/>
    </dgm:pt>
    <dgm:pt modelId="{5950F294-FB81-4060-950B-79AC8251C4A5}" type="pres">
      <dgm:prSet presAssocID="{29FF5BB7-3DB9-481D-A4FE-7C5917E8C0F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1B5E2A7-75DC-42BA-9103-75368787B04B}" type="pres">
      <dgm:prSet presAssocID="{29FF5BB7-3DB9-481D-A4FE-7C5917E8C0F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DF5C5E1B-D370-4633-AD6D-01FD5DB7D248}" srcId="{42AC31F2-2E56-45BB-B1A4-0BCA203EFCF1}" destId="{C4CDABAF-DDE1-4DC2-9AC3-27510E7CD118}" srcOrd="0" destOrd="0" parTransId="{7DB2128C-51F7-4CAB-B538-B6E02E205B13}" sibTransId="{83821B48-E586-4D44-9D63-7A6BEAAED81B}"/>
    <dgm:cxn modelId="{2A945E19-3040-40F3-BC78-004D21F6781D}" type="presOf" srcId="{C4CDABAF-DDE1-4DC2-9AC3-27510E7CD118}" destId="{0432EE4C-3B86-47B4-B51A-CB153717C672}" srcOrd="0" destOrd="0" presId="urn:microsoft.com/office/officeart/2005/8/layout/hList1"/>
    <dgm:cxn modelId="{1C2C9BDE-70A5-452F-8B17-0CD16490471C}" type="presOf" srcId="{BB4ABEA2-D475-4CFC-A299-6549D772973B}" destId="{7CE7C658-F4E8-4D53-A9CD-1674AC5439B2}" srcOrd="0" destOrd="0" presId="urn:microsoft.com/office/officeart/2005/8/layout/hList1"/>
    <dgm:cxn modelId="{41074118-ADD3-4EDA-8012-AEE4A10061C6}" type="presOf" srcId="{29FF5BB7-3DB9-481D-A4FE-7C5917E8C0FA}" destId="{5950F294-FB81-4060-950B-79AC8251C4A5}" srcOrd="0" destOrd="0" presId="urn:microsoft.com/office/officeart/2005/8/layout/hList1"/>
    <dgm:cxn modelId="{30CE5C77-A718-409E-A5EA-182DB1D3989E}" srcId="{42AC31F2-2E56-45BB-B1A4-0BCA203EFCF1}" destId="{BB4ABEA2-D475-4CFC-A299-6549D772973B}" srcOrd="1" destOrd="0" parTransId="{8DD7B703-33B9-47F5-8278-9FAF7E0FA742}" sibTransId="{D13B164A-D467-4F94-9ED1-FF9F3BBCA559}"/>
    <dgm:cxn modelId="{EAAC9A9D-6555-4596-8C86-ED8A05E7B0AF}" srcId="{42AC31F2-2E56-45BB-B1A4-0BCA203EFCF1}" destId="{29FF5BB7-3DB9-481D-A4FE-7C5917E8C0FA}" srcOrd="2" destOrd="0" parTransId="{0A6597BE-62B9-4E00-BCF3-C14148FF7AD0}" sibTransId="{068D23EF-B644-4489-8546-6B4DAAFABEA2}"/>
    <dgm:cxn modelId="{9162E077-9ED7-474F-B73B-6B622721F2A7}" type="presOf" srcId="{42AC31F2-2E56-45BB-B1A4-0BCA203EFCF1}" destId="{7FC9F298-34D6-45D9-A9A7-4BD63F18D883}" srcOrd="0" destOrd="0" presId="urn:microsoft.com/office/officeart/2005/8/layout/hList1"/>
    <dgm:cxn modelId="{FDF7C317-4C77-4BB3-BEF2-822CC139074D}" type="presParOf" srcId="{7FC9F298-34D6-45D9-A9A7-4BD63F18D883}" destId="{C195A76E-83F9-4838-A28B-87502ED2CD8D}" srcOrd="0" destOrd="0" presId="urn:microsoft.com/office/officeart/2005/8/layout/hList1"/>
    <dgm:cxn modelId="{8CF30F98-16ED-4694-8955-D09770C7ABBC}" type="presParOf" srcId="{C195A76E-83F9-4838-A28B-87502ED2CD8D}" destId="{0432EE4C-3B86-47B4-B51A-CB153717C672}" srcOrd="0" destOrd="0" presId="urn:microsoft.com/office/officeart/2005/8/layout/hList1"/>
    <dgm:cxn modelId="{5F2BA234-13EE-4A88-95EE-4D2C0F98B84F}" type="presParOf" srcId="{C195A76E-83F9-4838-A28B-87502ED2CD8D}" destId="{127294D6-E00F-42F7-9A91-5F7CC31C9ACB}" srcOrd="1" destOrd="0" presId="urn:microsoft.com/office/officeart/2005/8/layout/hList1"/>
    <dgm:cxn modelId="{8761CBF6-F4D9-4986-A4EA-EE2DE34B84EC}" type="presParOf" srcId="{7FC9F298-34D6-45D9-A9A7-4BD63F18D883}" destId="{671FC629-D5B9-447C-A91D-9AC1B911DBEC}" srcOrd="1" destOrd="0" presId="urn:microsoft.com/office/officeart/2005/8/layout/hList1"/>
    <dgm:cxn modelId="{EDF4F84A-2DBD-462E-8510-EFE3F3C1E670}" type="presParOf" srcId="{7FC9F298-34D6-45D9-A9A7-4BD63F18D883}" destId="{8A639E8E-F6D7-4803-922D-9DDFD932E1F9}" srcOrd="2" destOrd="0" presId="urn:microsoft.com/office/officeart/2005/8/layout/hList1"/>
    <dgm:cxn modelId="{DAECDC21-D0AC-40E3-80DA-FD2D30B06795}" type="presParOf" srcId="{8A639E8E-F6D7-4803-922D-9DDFD932E1F9}" destId="{7CE7C658-F4E8-4D53-A9CD-1674AC5439B2}" srcOrd="0" destOrd="0" presId="urn:microsoft.com/office/officeart/2005/8/layout/hList1"/>
    <dgm:cxn modelId="{3F302A39-FEE1-4D86-B4FD-232B0C6E78D0}" type="presParOf" srcId="{8A639E8E-F6D7-4803-922D-9DDFD932E1F9}" destId="{5AA8A40A-3BB8-4C84-A973-8E9CF832A6D0}" srcOrd="1" destOrd="0" presId="urn:microsoft.com/office/officeart/2005/8/layout/hList1"/>
    <dgm:cxn modelId="{0EE35DA4-D881-4169-8C01-2BDE4E73BCD2}" type="presParOf" srcId="{7FC9F298-34D6-45D9-A9A7-4BD63F18D883}" destId="{73DF66A1-6923-4F3E-8328-4269E6DC73D4}" srcOrd="3" destOrd="0" presId="urn:microsoft.com/office/officeart/2005/8/layout/hList1"/>
    <dgm:cxn modelId="{FEED8704-F4FF-448B-B593-42DB10955D24}" type="presParOf" srcId="{7FC9F298-34D6-45D9-A9A7-4BD63F18D883}" destId="{BF5E91EE-8603-4F91-9D9B-24B2688181B9}" srcOrd="4" destOrd="0" presId="urn:microsoft.com/office/officeart/2005/8/layout/hList1"/>
    <dgm:cxn modelId="{1F3EC751-41F9-43B4-9A7C-294CBDA0A5F3}" type="presParOf" srcId="{BF5E91EE-8603-4F91-9D9B-24B2688181B9}" destId="{5950F294-FB81-4060-950B-79AC8251C4A5}" srcOrd="0" destOrd="0" presId="urn:microsoft.com/office/officeart/2005/8/layout/hList1"/>
    <dgm:cxn modelId="{6F22F149-F335-4EED-9D16-D678D9F8E6A9}" type="presParOf" srcId="{BF5E91EE-8603-4F91-9D9B-24B2688181B9}" destId="{31B5E2A7-75DC-42BA-9103-75368787B04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2688FA-13D1-4091-84B4-477B05D1D90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67DB80D-FAE7-4C77-BEB6-D360A4AED636}">
      <dgm:prSet custT="1"/>
      <dgm:spPr>
        <a:solidFill>
          <a:schemeClr val="accent1">
            <a:hueOff val="0"/>
            <a:satOff val="0"/>
            <a:lumOff val="0"/>
            <a:alpha val="77000"/>
          </a:schemeClr>
        </a:solidFill>
      </dgm:spPr>
      <dgm:t>
        <a:bodyPr/>
        <a:lstStyle/>
        <a:p>
          <a:pPr rtl="0"/>
          <a:r>
            <a:rPr lang="ru-RU" sz="1600" b="1" dirty="0" smtClean="0"/>
            <a:t>Очная</a:t>
          </a:r>
          <a:endParaRPr lang="ru-RU" sz="1600" b="1" dirty="0"/>
        </a:p>
      </dgm:t>
    </dgm:pt>
    <dgm:pt modelId="{7005F93A-8C46-47C6-B5AB-F3F579B11C5D}" type="parTrans" cxnId="{42E4BFD7-7C79-4A80-BABB-16F51B5EF1DD}">
      <dgm:prSet/>
      <dgm:spPr/>
      <dgm:t>
        <a:bodyPr/>
        <a:lstStyle/>
        <a:p>
          <a:endParaRPr lang="ru-RU"/>
        </a:p>
      </dgm:t>
    </dgm:pt>
    <dgm:pt modelId="{E17C6295-0DAA-4EE8-AD64-D16160CC9AE0}" type="sibTrans" cxnId="{42E4BFD7-7C79-4A80-BABB-16F51B5EF1DD}">
      <dgm:prSet/>
      <dgm:spPr/>
      <dgm:t>
        <a:bodyPr/>
        <a:lstStyle/>
        <a:p>
          <a:endParaRPr lang="ru-RU"/>
        </a:p>
      </dgm:t>
    </dgm:pt>
    <dgm:pt modelId="{FF8B912A-37C0-4D2C-869F-FADD6BD553A8}">
      <dgm:prSet custT="1"/>
      <dgm:spPr>
        <a:solidFill>
          <a:schemeClr val="accent1">
            <a:hueOff val="0"/>
            <a:satOff val="0"/>
            <a:lumOff val="0"/>
            <a:alpha val="77000"/>
          </a:schemeClr>
        </a:solidFill>
      </dgm:spPr>
      <dgm:t>
        <a:bodyPr/>
        <a:lstStyle/>
        <a:p>
          <a:pPr rtl="0"/>
          <a:r>
            <a:rPr lang="ru-RU" sz="1600" b="1" dirty="0" smtClean="0"/>
            <a:t>Очно-заочная</a:t>
          </a:r>
          <a:endParaRPr lang="ru-RU" sz="1600" b="1" dirty="0"/>
        </a:p>
      </dgm:t>
    </dgm:pt>
    <dgm:pt modelId="{0953C683-C3B0-4E33-BA51-780B7E9B23F2}" type="parTrans" cxnId="{43072EAC-8A94-4C76-AD0C-8FC28008ABCB}">
      <dgm:prSet/>
      <dgm:spPr/>
      <dgm:t>
        <a:bodyPr/>
        <a:lstStyle/>
        <a:p>
          <a:endParaRPr lang="ru-RU"/>
        </a:p>
      </dgm:t>
    </dgm:pt>
    <dgm:pt modelId="{586F6F0D-5A73-4539-9221-AE676AC20B41}" type="sibTrans" cxnId="{43072EAC-8A94-4C76-AD0C-8FC28008ABCB}">
      <dgm:prSet/>
      <dgm:spPr/>
      <dgm:t>
        <a:bodyPr/>
        <a:lstStyle/>
        <a:p>
          <a:endParaRPr lang="ru-RU"/>
        </a:p>
      </dgm:t>
    </dgm:pt>
    <dgm:pt modelId="{509B3017-B249-4FEE-B325-A8DA1B7B12F8}" type="pres">
      <dgm:prSet presAssocID="{8D2688FA-13D1-4091-84B4-477B05D1D907}" presName="Name0" presStyleCnt="0">
        <dgm:presLayoutVars>
          <dgm:dir/>
          <dgm:animLvl val="lvl"/>
          <dgm:resizeHandles val="exact"/>
        </dgm:presLayoutVars>
      </dgm:prSet>
      <dgm:spPr/>
    </dgm:pt>
    <dgm:pt modelId="{50A90C7F-B3F0-4CA3-AB0B-750DCBC22318}" type="pres">
      <dgm:prSet presAssocID="{167DB80D-FAE7-4C77-BEB6-D360A4AED636}" presName="composite" presStyleCnt="0"/>
      <dgm:spPr/>
    </dgm:pt>
    <dgm:pt modelId="{B7FB30D4-AFC7-4EF7-A03E-619CB1BB8259}" type="pres">
      <dgm:prSet presAssocID="{167DB80D-FAE7-4C77-BEB6-D360A4AED63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59DE16D9-E4FF-423F-B607-AA882A82D723}" type="pres">
      <dgm:prSet presAssocID="{167DB80D-FAE7-4C77-BEB6-D360A4AED636}" presName="desTx" presStyleLbl="alignAccFollowNode1" presStyleIdx="0" presStyleCnt="2">
        <dgm:presLayoutVars>
          <dgm:bulletEnabled val="1"/>
        </dgm:presLayoutVars>
      </dgm:prSet>
      <dgm:spPr/>
    </dgm:pt>
    <dgm:pt modelId="{A385D3DB-C7DF-4F52-A083-D4CFF64EE660}" type="pres">
      <dgm:prSet presAssocID="{E17C6295-0DAA-4EE8-AD64-D16160CC9AE0}" presName="space" presStyleCnt="0"/>
      <dgm:spPr/>
    </dgm:pt>
    <dgm:pt modelId="{71E0C1A1-3E55-4657-AB2E-E0BA4E416057}" type="pres">
      <dgm:prSet presAssocID="{FF8B912A-37C0-4D2C-869F-FADD6BD553A8}" presName="composite" presStyleCnt="0"/>
      <dgm:spPr/>
    </dgm:pt>
    <dgm:pt modelId="{EF0446BA-6BEA-419B-93BB-18BD4D6916A8}" type="pres">
      <dgm:prSet presAssocID="{FF8B912A-37C0-4D2C-869F-FADD6BD553A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4F96441B-82B9-427A-8921-D7DEAA21F299}" type="pres">
      <dgm:prSet presAssocID="{FF8B912A-37C0-4D2C-869F-FADD6BD553A8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43072EAC-8A94-4C76-AD0C-8FC28008ABCB}" srcId="{8D2688FA-13D1-4091-84B4-477B05D1D907}" destId="{FF8B912A-37C0-4D2C-869F-FADD6BD553A8}" srcOrd="1" destOrd="0" parTransId="{0953C683-C3B0-4E33-BA51-780B7E9B23F2}" sibTransId="{586F6F0D-5A73-4539-9221-AE676AC20B41}"/>
    <dgm:cxn modelId="{2276388F-3CE0-4568-867D-E3D14C6FD6BF}" type="presOf" srcId="{8D2688FA-13D1-4091-84B4-477B05D1D907}" destId="{509B3017-B249-4FEE-B325-A8DA1B7B12F8}" srcOrd="0" destOrd="0" presId="urn:microsoft.com/office/officeart/2005/8/layout/hList1"/>
    <dgm:cxn modelId="{42E4BFD7-7C79-4A80-BABB-16F51B5EF1DD}" srcId="{8D2688FA-13D1-4091-84B4-477B05D1D907}" destId="{167DB80D-FAE7-4C77-BEB6-D360A4AED636}" srcOrd="0" destOrd="0" parTransId="{7005F93A-8C46-47C6-B5AB-F3F579B11C5D}" sibTransId="{E17C6295-0DAA-4EE8-AD64-D16160CC9AE0}"/>
    <dgm:cxn modelId="{5E4E5B05-43F8-4A25-9DA0-5DAE7D29C268}" type="presOf" srcId="{167DB80D-FAE7-4C77-BEB6-D360A4AED636}" destId="{B7FB30D4-AFC7-4EF7-A03E-619CB1BB8259}" srcOrd="0" destOrd="0" presId="urn:microsoft.com/office/officeart/2005/8/layout/hList1"/>
    <dgm:cxn modelId="{85E59CBA-89A5-4FE8-BEB8-E54746A01C5F}" type="presOf" srcId="{FF8B912A-37C0-4D2C-869F-FADD6BD553A8}" destId="{EF0446BA-6BEA-419B-93BB-18BD4D6916A8}" srcOrd="0" destOrd="0" presId="urn:microsoft.com/office/officeart/2005/8/layout/hList1"/>
    <dgm:cxn modelId="{3CD54C89-A28A-4780-A3F9-04317DBEE9A1}" type="presParOf" srcId="{509B3017-B249-4FEE-B325-A8DA1B7B12F8}" destId="{50A90C7F-B3F0-4CA3-AB0B-750DCBC22318}" srcOrd="0" destOrd="0" presId="urn:microsoft.com/office/officeart/2005/8/layout/hList1"/>
    <dgm:cxn modelId="{81C668CD-4353-4315-9CE2-0C21B006C691}" type="presParOf" srcId="{50A90C7F-B3F0-4CA3-AB0B-750DCBC22318}" destId="{B7FB30D4-AFC7-4EF7-A03E-619CB1BB8259}" srcOrd="0" destOrd="0" presId="urn:microsoft.com/office/officeart/2005/8/layout/hList1"/>
    <dgm:cxn modelId="{34B86159-17FF-45B6-9836-DC1B641C1206}" type="presParOf" srcId="{50A90C7F-B3F0-4CA3-AB0B-750DCBC22318}" destId="{59DE16D9-E4FF-423F-B607-AA882A82D723}" srcOrd="1" destOrd="0" presId="urn:microsoft.com/office/officeart/2005/8/layout/hList1"/>
    <dgm:cxn modelId="{3C161769-7EAC-40F0-9361-FC68800776D4}" type="presParOf" srcId="{509B3017-B249-4FEE-B325-A8DA1B7B12F8}" destId="{A385D3DB-C7DF-4F52-A083-D4CFF64EE660}" srcOrd="1" destOrd="0" presId="urn:microsoft.com/office/officeart/2005/8/layout/hList1"/>
    <dgm:cxn modelId="{830C71BC-1493-427B-8E6C-7A1CB70F2797}" type="presParOf" srcId="{509B3017-B249-4FEE-B325-A8DA1B7B12F8}" destId="{71E0C1A1-3E55-4657-AB2E-E0BA4E416057}" srcOrd="2" destOrd="0" presId="urn:microsoft.com/office/officeart/2005/8/layout/hList1"/>
    <dgm:cxn modelId="{252AD703-E7E4-4223-8D39-ABAA7DACB3AE}" type="presParOf" srcId="{71E0C1A1-3E55-4657-AB2E-E0BA4E416057}" destId="{EF0446BA-6BEA-419B-93BB-18BD4D6916A8}" srcOrd="0" destOrd="0" presId="urn:microsoft.com/office/officeart/2005/8/layout/hList1"/>
    <dgm:cxn modelId="{369E5EB3-3B51-4924-9958-BF23346AA700}" type="presParOf" srcId="{71E0C1A1-3E55-4657-AB2E-E0BA4E416057}" destId="{4F96441B-82B9-427A-8921-D7DEAA21F29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32EE4C-3B86-47B4-B51A-CB153717C672}">
      <dsp:nvSpPr>
        <dsp:cNvPr id="0" name=""/>
        <dsp:cNvSpPr/>
      </dsp:nvSpPr>
      <dsp:spPr>
        <a:xfrm>
          <a:off x="2137" y="322236"/>
          <a:ext cx="2084294" cy="77270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/>
            <a:t>графический дизайн;</a:t>
          </a:r>
          <a:endParaRPr lang="ru-RU" sz="1200" kern="1200"/>
        </a:p>
      </dsp:txBody>
      <dsp:txXfrm>
        <a:off x="2137" y="322236"/>
        <a:ext cx="2084294" cy="772702"/>
      </dsp:txXfrm>
    </dsp:sp>
    <dsp:sp modelId="{127294D6-E00F-42F7-9A91-5F7CC31C9ACB}">
      <dsp:nvSpPr>
        <dsp:cNvPr id="0" name=""/>
        <dsp:cNvSpPr/>
      </dsp:nvSpPr>
      <dsp:spPr>
        <a:xfrm>
          <a:off x="2137" y="1094939"/>
          <a:ext cx="2084294" cy="52704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E7C658-F4E8-4D53-A9CD-1674AC5439B2}">
      <dsp:nvSpPr>
        <dsp:cNvPr id="0" name=""/>
        <dsp:cNvSpPr/>
      </dsp:nvSpPr>
      <dsp:spPr>
        <a:xfrm>
          <a:off x="2378232" y="322236"/>
          <a:ext cx="2084294" cy="77270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дизайн предметно-пространственной среды (промышленный дизайн);</a:t>
          </a:r>
          <a:endParaRPr lang="ru-RU" sz="1200" kern="1200" dirty="0"/>
        </a:p>
      </dsp:txBody>
      <dsp:txXfrm>
        <a:off x="2378232" y="322236"/>
        <a:ext cx="2084294" cy="772702"/>
      </dsp:txXfrm>
    </dsp:sp>
    <dsp:sp modelId="{5AA8A40A-3BB8-4C84-A973-8E9CF832A6D0}">
      <dsp:nvSpPr>
        <dsp:cNvPr id="0" name=""/>
        <dsp:cNvSpPr/>
      </dsp:nvSpPr>
      <dsp:spPr>
        <a:xfrm>
          <a:off x="2378232" y="1094939"/>
          <a:ext cx="2084294" cy="52704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50F294-FB81-4060-950B-79AC8251C4A5}">
      <dsp:nvSpPr>
        <dsp:cNvPr id="0" name=""/>
        <dsp:cNvSpPr/>
      </dsp:nvSpPr>
      <dsp:spPr>
        <a:xfrm>
          <a:off x="4754328" y="322236"/>
          <a:ext cx="2084294" cy="77270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/>
            <a:t>дизайн интерьера</a:t>
          </a:r>
          <a:endParaRPr lang="ru-RU" sz="1200" kern="1200"/>
        </a:p>
      </dsp:txBody>
      <dsp:txXfrm>
        <a:off x="4754328" y="322236"/>
        <a:ext cx="2084294" cy="772702"/>
      </dsp:txXfrm>
    </dsp:sp>
    <dsp:sp modelId="{31B5E2A7-75DC-42BA-9103-75368787B04B}">
      <dsp:nvSpPr>
        <dsp:cNvPr id="0" name=""/>
        <dsp:cNvSpPr/>
      </dsp:nvSpPr>
      <dsp:spPr>
        <a:xfrm>
          <a:off x="4754328" y="1094939"/>
          <a:ext cx="2084294" cy="52704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FB30D4-AFC7-4EF7-A03E-619CB1BB8259}">
      <dsp:nvSpPr>
        <dsp:cNvPr id="0" name=""/>
        <dsp:cNvSpPr/>
      </dsp:nvSpPr>
      <dsp:spPr>
        <a:xfrm>
          <a:off x="22" y="9131"/>
          <a:ext cx="2136427" cy="364548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77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Очная</a:t>
          </a:r>
          <a:endParaRPr lang="ru-RU" sz="1600" b="1" kern="1200" dirty="0"/>
        </a:p>
      </dsp:txBody>
      <dsp:txXfrm>
        <a:off x="22" y="9131"/>
        <a:ext cx="2136427" cy="364548"/>
      </dsp:txXfrm>
    </dsp:sp>
    <dsp:sp modelId="{59DE16D9-E4FF-423F-B607-AA882A82D723}">
      <dsp:nvSpPr>
        <dsp:cNvPr id="0" name=""/>
        <dsp:cNvSpPr/>
      </dsp:nvSpPr>
      <dsp:spPr>
        <a:xfrm>
          <a:off x="22" y="373679"/>
          <a:ext cx="2136427" cy="263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0446BA-6BEA-419B-93BB-18BD4D6916A8}">
      <dsp:nvSpPr>
        <dsp:cNvPr id="0" name=""/>
        <dsp:cNvSpPr/>
      </dsp:nvSpPr>
      <dsp:spPr>
        <a:xfrm>
          <a:off x="2435549" y="9131"/>
          <a:ext cx="2136427" cy="364548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77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Очно-заочная</a:t>
          </a:r>
          <a:endParaRPr lang="ru-RU" sz="1600" b="1" kern="1200" dirty="0"/>
        </a:p>
      </dsp:txBody>
      <dsp:txXfrm>
        <a:off x="2435549" y="9131"/>
        <a:ext cx="2136427" cy="364548"/>
      </dsp:txXfrm>
    </dsp:sp>
    <dsp:sp modelId="{4F96441B-82B9-427A-8921-D7DEAA21F299}">
      <dsp:nvSpPr>
        <dsp:cNvPr id="0" name=""/>
        <dsp:cNvSpPr/>
      </dsp:nvSpPr>
      <dsp:spPr>
        <a:xfrm>
          <a:off x="2435549" y="373679"/>
          <a:ext cx="2136427" cy="263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4A596-72E5-4419-88E9-EE3CFB326DBD}" type="datetimeFigureOut">
              <a:rPr lang="ru-RU" smtClean="0"/>
              <a:t>09.11.2018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B172B-CDA0-46C0-A298-0ACFB08CDA8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7316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6BE67-D6CA-4878-BC73-6D05902676FE}" type="datetimeFigureOut">
              <a:rPr lang="ru-RU" smtClean="0"/>
              <a:t>09.11.2018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35D96-F751-4184-AD8F-F1BDDB583F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16534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">
    <p:bg>
      <p:bgPr>
        <a:blipFill dpi="0" rotWithShape="1">
          <a:blip r:embed="rId2">
            <a:lum/>
          </a:blip>
          <a:srcRect/>
          <a:tile tx="0" ty="0" sx="38000" sy="38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347614"/>
            <a:ext cx="4896544" cy="17281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638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347614"/>
            <a:ext cx="4896544" cy="17281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900113" y="3292474"/>
            <a:ext cx="4895850" cy="1439515"/>
          </a:xfrm>
          <a:prstGeom prst="rect">
            <a:avLst/>
          </a:prstGeom>
        </p:spPr>
        <p:txBody>
          <a:bodyPr/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609538" indent="0">
              <a:buFontTx/>
              <a:buNone/>
              <a:defRPr sz="1600"/>
            </a:lvl2pPr>
            <a:lvl3pPr marL="1219076" indent="0">
              <a:buFontTx/>
              <a:buNone/>
              <a:defRPr sz="1600"/>
            </a:lvl3pPr>
            <a:lvl4pPr marL="1828616" indent="0">
              <a:buFontTx/>
              <a:buNone/>
              <a:defRPr sz="1600"/>
            </a:lvl4pPr>
            <a:lvl5pPr marL="2438155" indent="0">
              <a:buFontTx/>
              <a:buNone/>
              <a:defRPr sz="1600"/>
            </a:lvl5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098086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131888"/>
            <a:ext cx="8229600" cy="36001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131018"/>
            <a:ext cx="3970784" cy="36009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131017"/>
            <a:ext cx="4042792" cy="3600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6480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131888"/>
            <a:ext cx="4330700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718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 (доп)">
    <p:bg>
      <p:bgPr>
        <a:blipFill dpi="0" rotWithShape="1">
          <a:blip r:embed="rId2">
            <a:lum/>
          </a:blip>
          <a:srcRect/>
          <a:tile tx="0" ty="0" sx="38000" sy="38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99"/>
            <a:ext cx="5050904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131590"/>
            <a:ext cx="4114800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1219076" indent="0">
              <a:buNone/>
              <a:defRPr sz="2400"/>
            </a:lvl3pPr>
            <a:lvl4pPr marL="1828616" indent="0">
              <a:buNone/>
              <a:defRPr sz="2000"/>
            </a:lvl4pPr>
            <a:lvl5pPr marL="2438155" indent="0">
              <a:buNone/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029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131888"/>
            <a:ext cx="2530624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131888"/>
            <a:ext cx="2506588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4" y="1131888"/>
            <a:ext cx="2520281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555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130847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1494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4" y="3392790"/>
            <a:ext cx="2592705" cy="9071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448574"/>
            <a:ext cx="2592288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8" y="3392790"/>
            <a:ext cx="2592705" cy="90715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7" y="3392790"/>
            <a:ext cx="2592705" cy="90715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237012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2" y="2571750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2" y="44439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131590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131590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30037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30037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2" y="44439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2" y="2571750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3694070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6" y="2069882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4731991"/>
            <a:ext cx="2160240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 smtClean="0"/>
              <a:t> Группа/должность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3" y="4732010"/>
            <a:ext cx="1221916" cy="287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 smtClean="0"/>
              <a:t>д</a:t>
            </a:r>
            <a:r>
              <a:rPr lang="ru-RU" dirty="0" err="1" smtClean="0"/>
              <a:t>д.мм.гггг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7" y="4732358"/>
            <a:ext cx="2879725" cy="287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 smtClean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374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131590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3003798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131590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131590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3003798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03798"/>
            <a:ext cx="2088232" cy="1392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3003798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131590"/>
            <a:ext cx="1728192" cy="141121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222202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131888"/>
            <a:ext cx="3887788" cy="158432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131589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3003351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3003053"/>
            <a:ext cx="3887788" cy="15846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88530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4" y="26437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4515966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2035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2035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3075806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75806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0" y="4515966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0" y="26437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203598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3075806"/>
            <a:ext cx="2160240" cy="144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69" y="4515966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69" y="2643758"/>
            <a:ext cx="2160587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3629914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203598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1" y="1203598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1" y="3075806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1" y="3075806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4" y="1203598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4" y="3075806"/>
            <a:ext cx="2447925" cy="1631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367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4" y="1203598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4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7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4" y="3075806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4" y="1203598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7" y="1203598"/>
            <a:ext cx="2447925" cy="165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469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7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7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09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09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203598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075806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1" y="4371950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1" y="2499742"/>
            <a:ext cx="1872207" cy="18708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 smtClean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1717086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323813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2859782"/>
            <a:ext cx="1871906" cy="1247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 smtClean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044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Четыре объекта">
    <p:bg>
      <p:bgPr>
        <a:blipFill dpi="0" rotWithShape="1">
          <a:blip r:embed="rId2">
            <a:lum/>
          </a:blip>
          <a:srcRect/>
          <a:tile tx="0" ty="0" sx="38000" sy="3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13159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3004220"/>
            <a:ext cx="1871662" cy="1655762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 smtClean="0"/>
              <a:t>Образец  текста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21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278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6" y="2069700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4443958"/>
            <a:ext cx="2160240" cy="2872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 smtClean="0"/>
              <a:t>д</a:t>
            </a:r>
            <a:r>
              <a:rPr lang="ru-RU" dirty="0" err="1" smtClean="0"/>
              <a:t>д.мм.гггг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8" y="4011910"/>
            <a:ext cx="7776863" cy="287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 smtClean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301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1707674"/>
            <a:ext cx="7772400" cy="1102519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6600" b="1">
                <a:latin typeface="Avenir Next Cyr" panose="020B0503020202020204" pitchFamily="34" charset="-52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4731991"/>
            <a:ext cx="2158008" cy="2880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 smtClean="0"/>
              <a:t>Группа</a:t>
            </a:r>
            <a:r>
              <a:rPr lang="en-US" dirty="0" smtClean="0"/>
              <a:t>/</a:t>
            </a:r>
            <a:r>
              <a:rPr lang="en-US" dirty="0" err="1" smtClean="0"/>
              <a:t>должность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755663" y="4732010"/>
            <a:ext cx="1152055" cy="2872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 err="1" smtClean="0"/>
              <a:t>Дд.мм.гггг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7" y="4732358"/>
            <a:ext cx="2879725" cy="287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 smtClean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487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>
            <a:lum/>
          </a:blip>
          <a:srcRect/>
          <a:tile tx="0" ty="0" sx="100000" sy="100000" flip="none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205998"/>
            <a:ext cx="4834880" cy="70958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 smtClean="0"/>
              <a:t>Образец содержания: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4767264"/>
            <a:ext cx="514400" cy="273844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3851928" y="1131591"/>
            <a:ext cx="4824413" cy="3600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+mj-lt"/>
              <a:buAutoNum type="arabicPeriod"/>
              <a:defRPr sz="24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7374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971600" y="1707655"/>
            <a:ext cx="4320480" cy="18002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Futura-Normal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ru-RU" sz="5400" b="1" dirty="0" smtClean="0">
                <a:latin typeface="Avenir Next Cyr" panose="020B0503020202020204" pitchFamily="34" charset="-52"/>
              </a:rPr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239138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доп. верия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971600" y="1707655"/>
            <a:ext cx="4320480" cy="1800200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Futura-Normal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ru-RU" sz="5400" b="1" dirty="0" smtClean="0">
                <a:latin typeface="Avenir Next Cyr" panose="020B0503020202020204" pitchFamily="34" charset="-52"/>
              </a:rPr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078459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131888"/>
            <a:ext cx="8229600" cy="36001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  <a:lvl2pPr>
              <a:defRPr sz="36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38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131018"/>
            <a:ext cx="3970784" cy="36009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131017"/>
            <a:ext cx="4042792" cy="3600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925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982"/>
            <a:ext cx="8229600" cy="6375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solidFill>
                  <a:schemeClr val="tx1"/>
                </a:solidFill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131888"/>
            <a:ext cx="4330700" cy="36004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017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blipFill dpi="0" rotWithShape="1">
          <a:blip r:embed="rId2">
            <a:lum/>
          </a:blip>
          <a:srcRect/>
          <a:tile tx="0" ty="0" sx="51000" sy="51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99"/>
            <a:ext cx="4978896" cy="6375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131590"/>
            <a:ext cx="4114800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609538" indent="0">
              <a:buNone/>
              <a:defRPr sz="2800"/>
            </a:lvl2pPr>
            <a:lvl3pPr marL="1219076" indent="0">
              <a:buNone/>
              <a:defRPr sz="2000"/>
            </a:lvl3pPr>
            <a:lvl4pPr marL="1828616" indent="0">
              <a:buNone/>
              <a:defRPr sz="1800"/>
            </a:lvl4pPr>
            <a:lvl5pPr marL="2438155" indent="0">
              <a:buNone/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598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9" y="1131888"/>
            <a:ext cx="2530623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42" y="1131888"/>
            <a:ext cx="2506585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3" y="1131888"/>
            <a:ext cx="2520279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9837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87"/>
            <a:ext cx="8229600" cy="63757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131590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130847"/>
            <a:ext cx="1954560" cy="36007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9301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6" y="2069882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4443958"/>
            <a:ext cx="2160240" cy="2872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 smtClean="0"/>
              <a:t>д</a:t>
            </a:r>
            <a:r>
              <a:rPr lang="ru-RU" dirty="0" err="1" smtClean="0"/>
              <a:t>д.мм.гггг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745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834956"/>
            <a:ext cx="5698976" cy="273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 smtClean="0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1472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6" y="2069882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8" y="4443958"/>
            <a:ext cx="7776863" cy="287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 smtClean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841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6" y="2069882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686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">
    <p:bg>
      <p:bgPr>
        <a:blipFill dpi="0" rotWithShape="1">
          <a:blip r:embed="rId2">
            <a:lum/>
          </a:blip>
          <a:srcRect/>
          <a:tile tx="0" ty="0" sx="100000" sy="100000" flip="none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205999"/>
            <a:ext cx="4834880" cy="49354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 smtClean="0"/>
              <a:t>Образец содержания: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4767264"/>
            <a:ext cx="514400" cy="273844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 noChangeAspect="1"/>
          </p:cNvSpPr>
          <p:nvPr>
            <p:ph type="body" sz="quarter" idx="13"/>
          </p:nvPr>
        </p:nvSpPr>
        <p:spPr>
          <a:xfrm>
            <a:off x="3851928" y="843559"/>
            <a:ext cx="4824413" cy="38884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347614"/>
            <a:ext cx="4896544" cy="172819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 (слайд-бампер)"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899592" y="1347614"/>
            <a:ext cx="4896544" cy="172819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13" name="Текст 12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899592" y="3291830"/>
            <a:ext cx="4896544" cy="14401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aseline="0"/>
            </a:lvl1pPr>
            <a:lvl2pPr marL="609538" indent="0">
              <a:buFontTx/>
              <a:buNone/>
              <a:defRPr sz="1200"/>
            </a:lvl2pPr>
            <a:lvl3pPr marL="1219076" indent="0">
              <a:buFontTx/>
              <a:buNone/>
              <a:defRPr sz="1200"/>
            </a:lvl3pPr>
            <a:lvl4pPr marL="1828616" indent="0">
              <a:buFontTx/>
              <a:buNone/>
              <a:defRPr sz="1200"/>
            </a:lvl4pPr>
            <a:lvl5pPr marL="2438155" indent="0">
              <a:buFontTx/>
              <a:buNone/>
              <a:defRPr sz="1200"/>
            </a:lvl5pPr>
          </a:lstStyle>
          <a:p>
            <a:pPr lvl="0"/>
            <a:r>
              <a:rPr lang="ru-RU" dirty="0" smtClean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47704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4834956"/>
            <a:ext cx="514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715" r:id="rId3"/>
    <p:sldLayoutId id="2147483717" r:id="rId4"/>
    <p:sldLayoutId id="2147483716" r:id="rId5"/>
    <p:sldLayoutId id="2147483718" r:id="rId6"/>
    <p:sldLayoutId id="2147483690" r:id="rId7"/>
    <p:sldLayoutId id="2147483691" r:id="rId8"/>
    <p:sldLayoutId id="2147483720" r:id="rId9"/>
    <p:sldLayoutId id="2147483719" r:id="rId10"/>
    <p:sldLayoutId id="2147483721" r:id="rId11"/>
    <p:sldLayoutId id="2147483692" r:id="rId12"/>
    <p:sldLayoutId id="2147483693" r:id="rId13"/>
    <p:sldLayoutId id="2147483694" r:id="rId14"/>
    <p:sldLayoutId id="2147483697" r:id="rId15"/>
    <p:sldLayoutId id="2147483695" r:id="rId16"/>
    <p:sldLayoutId id="2147483699" r:id="rId17"/>
    <p:sldLayoutId id="2147483722" r:id="rId18"/>
    <p:sldLayoutId id="2147483728" r:id="rId19"/>
    <p:sldLayoutId id="2147483732" r:id="rId20"/>
    <p:sldLayoutId id="2147483725" r:id="rId21"/>
    <p:sldLayoutId id="2147483729" r:id="rId22"/>
    <p:sldLayoutId id="2147483727" r:id="rId23"/>
    <p:sldLayoutId id="2147483730" r:id="rId24"/>
    <p:sldLayoutId id="2147483724" r:id="rId25"/>
    <p:sldLayoutId id="2147483726" r:id="rId26"/>
    <p:sldLayoutId id="2147483731" r:id="rId27"/>
    <p:sldLayoutId id="2147483698" r:id="rId2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4834956"/>
            <a:ext cx="514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10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14" r:id="rId5"/>
    <p:sldLayoutId id="2147483705" r:id="rId6"/>
    <p:sldLayoutId id="2147483706" r:id="rId7"/>
    <p:sldLayoutId id="2147483707" r:id="rId8"/>
    <p:sldLayoutId id="2147483712" r:id="rId9"/>
    <p:sldLayoutId id="2147483709" r:id="rId10"/>
    <p:sldLayoutId id="2147483710" r:id="rId11"/>
    <p:sldLayoutId id="214748371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551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>
                <a:solidFill>
                  <a:srgbClr val="002060"/>
                </a:solidFill>
              </a:rPr>
              <a:t>Кафедра рекламы, связей с общественностью и лингвистики</a:t>
            </a:r>
            <a:br>
              <a:rPr lang="ru-RU" sz="1600" dirty="0">
                <a:solidFill>
                  <a:srgbClr val="002060"/>
                </a:solidFill>
              </a:rPr>
            </a:br>
            <a:r>
              <a:rPr lang="ru-RU" sz="1600" dirty="0">
                <a:solidFill>
                  <a:srgbClr val="920000"/>
                </a:solidFill>
              </a:rPr>
              <a:t>Реклама и связи с общественностью</a:t>
            </a:r>
            <a:endParaRPr lang="ru-RU" sz="1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10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1700" dirty="0"/>
              <a:t>Ты активный и коммуникабельный? </a:t>
            </a:r>
          </a:p>
          <a:p>
            <a:r>
              <a:rPr lang="ru-RU" sz="1700" dirty="0"/>
              <a:t>Тебе нравится общаться с людьми?</a:t>
            </a:r>
          </a:p>
          <a:p>
            <a:r>
              <a:rPr lang="ru-RU" sz="1700" dirty="0"/>
              <a:t>Сочиняешь занимательные истории </a:t>
            </a:r>
          </a:p>
          <a:p>
            <a:r>
              <a:rPr lang="ru-RU" sz="1700" dirty="0"/>
              <a:t>и умеешь хорошо писать?</a:t>
            </a:r>
          </a:p>
          <a:p>
            <a:r>
              <a:rPr lang="ru-RU" sz="1700" dirty="0"/>
              <a:t>Хочешь получить творческую </a:t>
            </a:r>
          </a:p>
          <a:p>
            <a:r>
              <a:rPr lang="ru-RU" sz="1700" dirty="0"/>
              <a:t>интересную профессию, </a:t>
            </a:r>
          </a:p>
          <a:p>
            <a:r>
              <a:rPr lang="ru-RU" sz="1700" dirty="0"/>
              <a:t>востребованную на рынке труда? </a:t>
            </a:r>
          </a:p>
          <a:p>
            <a:endParaRPr lang="ru-RU" sz="1700" dirty="0"/>
          </a:p>
          <a:p>
            <a:pPr>
              <a:spcBef>
                <a:spcPct val="0"/>
              </a:spcBef>
            </a:pPr>
            <a:r>
              <a:rPr lang="ru-RU" altLang="ru-RU" sz="1700" b="1" dirty="0">
                <a:solidFill>
                  <a:srgbClr val="002060"/>
                </a:solidFill>
              </a:rPr>
              <a:t>Тогда приходи к нам! </a:t>
            </a:r>
          </a:p>
          <a:p>
            <a:pPr>
              <a:spcBef>
                <a:spcPct val="0"/>
              </a:spcBef>
            </a:pPr>
            <a:r>
              <a:rPr lang="ru-RU" altLang="ru-RU" sz="1700" b="1" dirty="0">
                <a:solidFill>
                  <a:srgbClr val="002060"/>
                </a:solidFill>
              </a:rPr>
              <a:t>Мы поможем получить знания и навыки, необходимые для работы профессионала</a:t>
            </a:r>
          </a:p>
          <a:p>
            <a:pPr>
              <a:spcBef>
                <a:spcPct val="0"/>
              </a:spcBef>
            </a:pPr>
            <a:r>
              <a:rPr lang="ru-RU" altLang="ru-RU" sz="1700" b="1" dirty="0">
                <a:solidFill>
                  <a:srgbClr val="002060"/>
                </a:solidFill>
              </a:rPr>
              <a:t>в области рекламы и PR, </a:t>
            </a:r>
          </a:p>
          <a:p>
            <a:pPr>
              <a:spcBef>
                <a:spcPct val="0"/>
              </a:spcBef>
            </a:pPr>
            <a:r>
              <a:rPr lang="ru-RU" altLang="ru-RU" sz="1700" b="1" dirty="0">
                <a:solidFill>
                  <a:srgbClr val="002060"/>
                </a:solidFill>
              </a:rPr>
              <a:t>развить личностные качества, </a:t>
            </a:r>
          </a:p>
          <a:p>
            <a:pPr>
              <a:spcBef>
                <a:spcPct val="0"/>
              </a:spcBef>
            </a:pPr>
            <a:r>
              <a:rPr lang="ru-RU" altLang="ru-RU" sz="1700" b="1" dirty="0">
                <a:solidFill>
                  <a:srgbClr val="002060"/>
                </a:solidFill>
              </a:rPr>
              <a:t>необходимые в области рекламы и PR: </a:t>
            </a:r>
          </a:p>
          <a:p>
            <a:pPr>
              <a:spcBef>
                <a:spcPct val="0"/>
              </a:spcBef>
            </a:pPr>
            <a:r>
              <a:rPr lang="ru-RU" altLang="ru-RU" sz="1700" b="1" dirty="0">
                <a:solidFill>
                  <a:srgbClr val="002060"/>
                </a:solidFill>
              </a:rPr>
              <a:t>эрудицию, креативность, активность!</a:t>
            </a:r>
          </a:p>
          <a:p>
            <a:pPr algn="r"/>
            <a:endParaRPr lang="ru-RU" dirty="0"/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26" y="51470"/>
            <a:ext cx="1115616" cy="79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59582"/>
            <a:ext cx="3703520" cy="238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172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Магистратура Менеджмент</a:t>
            </a:r>
            <a:endParaRPr lang="ru-RU" sz="1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11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b="1" dirty="0">
                <a:solidFill>
                  <a:srgbClr val="920000"/>
                </a:solidFill>
              </a:rPr>
              <a:t>Хочешь научиться управлять </a:t>
            </a:r>
          </a:p>
          <a:p>
            <a:r>
              <a:rPr lang="ru-RU" b="1" dirty="0">
                <a:solidFill>
                  <a:srgbClr val="920000"/>
                </a:solidFill>
              </a:rPr>
              <a:t>креативными агентствами</a:t>
            </a:r>
            <a:r>
              <a:rPr lang="ru-RU" b="1" dirty="0" smtClean="0">
                <a:solidFill>
                  <a:srgbClr val="920000"/>
                </a:solidFill>
              </a:rPr>
              <a:t>?</a:t>
            </a:r>
          </a:p>
          <a:p>
            <a:r>
              <a:rPr lang="ru-RU" sz="1800" dirty="0"/>
              <a:t>У нас есть магистратура!</a:t>
            </a:r>
          </a:p>
          <a:p>
            <a:endParaRPr lang="ru-RU" b="1" dirty="0">
              <a:solidFill>
                <a:srgbClr val="920000"/>
              </a:solidFill>
            </a:endParaRPr>
          </a:p>
          <a:p>
            <a:r>
              <a:rPr lang="ru-RU" b="1" dirty="0">
                <a:solidFill>
                  <a:srgbClr val="920000"/>
                </a:solidFill>
              </a:rPr>
              <a:t>Направление 38.04.02 Менеджмент (магистратура)</a:t>
            </a:r>
          </a:p>
          <a:p>
            <a:r>
              <a:rPr lang="ru-RU" dirty="0"/>
              <a:t>Магистерская программа:</a:t>
            </a:r>
          </a:p>
          <a:p>
            <a:pPr lvl="0"/>
            <a:endParaRPr lang="ru-RU" b="1" dirty="0" smtClean="0">
              <a:solidFill>
                <a:srgbClr val="002060"/>
              </a:solidFill>
            </a:endParaRP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Организация </a:t>
            </a:r>
            <a:r>
              <a:rPr lang="ru-RU" b="1" dirty="0">
                <a:solidFill>
                  <a:srgbClr val="002060"/>
                </a:solidFill>
              </a:rPr>
              <a:t>деятельности PR-компаний</a:t>
            </a:r>
          </a:p>
          <a:p>
            <a:endParaRPr lang="en-US" dirty="0">
              <a:solidFill>
                <a:srgbClr val="920000"/>
              </a:solidFill>
            </a:endParaRPr>
          </a:p>
          <a:p>
            <a:endParaRPr lang="ru-RU" b="1" dirty="0">
              <a:solidFill>
                <a:srgbClr val="920000"/>
              </a:solidFill>
            </a:endParaRP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26" y="51470"/>
            <a:ext cx="1115616" cy="79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94" y="1059582"/>
            <a:ext cx="3998576" cy="2063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669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002060"/>
                </a:solidFill>
              </a:rPr>
              <a:t>Кафедра рекламы, связей с общественностью и лингвистики</a:t>
            </a:r>
            <a:br>
              <a:rPr lang="ru-RU" sz="1800" dirty="0">
                <a:solidFill>
                  <a:srgbClr val="002060"/>
                </a:solidFill>
              </a:rPr>
            </a:br>
            <a:r>
              <a:rPr lang="ru-RU" sz="1800" dirty="0">
                <a:solidFill>
                  <a:srgbClr val="920000"/>
                </a:solidFill>
              </a:rPr>
              <a:t>Лингвистика</a:t>
            </a:r>
            <a:endParaRPr lang="ru-RU" sz="1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12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179512" y="1275606"/>
            <a:ext cx="6203030" cy="360045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Тебе нравится изучать иностранные языки?</a:t>
            </a:r>
          </a:p>
          <a:p>
            <a:r>
              <a:rPr lang="ru-RU" dirty="0">
                <a:solidFill>
                  <a:srgbClr val="002060"/>
                </a:solidFill>
              </a:rPr>
              <a:t>Хочешь овладеть приемами ораторского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искусства </a:t>
            </a:r>
            <a:r>
              <a:rPr lang="ru-RU" dirty="0">
                <a:solidFill>
                  <a:srgbClr val="002060"/>
                </a:solidFill>
              </a:rPr>
              <a:t>и риторики?</a:t>
            </a:r>
          </a:p>
          <a:p>
            <a:r>
              <a:rPr lang="ru-RU" dirty="0">
                <a:solidFill>
                  <a:srgbClr val="002060"/>
                </a:solidFill>
              </a:rPr>
              <a:t>Обучаться по современным программам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подготовки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rgbClr val="002060"/>
                </a:solidFill>
              </a:rPr>
              <a:t>ориентированным </a:t>
            </a:r>
            <a:r>
              <a:rPr lang="ru-RU" dirty="0">
                <a:solidFill>
                  <a:srgbClr val="002060"/>
                </a:solidFill>
              </a:rPr>
              <a:t>на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коммуникативный аспект </a:t>
            </a:r>
            <a:r>
              <a:rPr lang="ru-RU" dirty="0">
                <a:solidFill>
                  <a:srgbClr val="002060"/>
                </a:solidFill>
              </a:rPr>
              <a:t>изучения языка? 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b="1" dirty="0" smtClean="0">
              <a:solidFill>
                <a:srgbClr val="920000"/>
              </a:solidFill>
            </a:endParaRPr>
          </a:p>
          <a:p>
            <a:r>
              <a:rPr lang="ru-RU" b="1" dirty="0" smtClean="0">
                <a:solidFill>
                  <a:srgbClr val="920000"/>
                </a:solidFill>
              </a:rPr>
              <a:t>Хочешь </a:t>
            </a:r>
            <a:r>
              <a:rPr lang="ru-RU" b="1" dirty="0">
                <a:solidFill>
                  <a:srgbClr val="920000"/>
                </a:solidFill>
              </a:rPr>
              <a:t>стать </a:t>
            </a:r>
            <a:r>
              <a:rPr lang="ru-RU" b="1" dirty="0" smtClean="0">
                <a:solidFill>
                  <a:srgbClr val="920000"/>
                </a:solidFill>
              </a:rPr>
              <a:t>профессиональным переводчиком  -</a:t>
            </a:r>
          </a:p>
          <a:p>
            <a:r>
              <a:rPr lang="ru-RU" b="1" dirty="0" smtClean="0">
                <a:solidFill>
                  <a:srgbClr val="920000"/>
                </a:solidFill>
              </a:rPr>
              <a:t>тогда направление Лингвистика- это твое!</a:t>
            </a:r>
            <a:endParaRPr lang="ru-RU" b="1" dirty="0">
              <a:solidFill>
                <a:srgbClr val="92000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26" y="51470"/>
            <a:ext cx="1115616" cy="79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03598"/>
            <a:ext cx="3177254" cy="212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172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ru-RU" sz="2000" dirty="0" smtClean="0">
                <a:latin typeface="+mj-lt"/>
              </a:rPr>
              <a:t>Центр </a:t>
            </a:r>
            <a:r>
              <a:rPr lang="ru-RU" sz="2000" dirty="0">
                <a:latin typeface="+mj-lt"/>
              </a:rPr>
              <a:t>дополнительного лингвистического </a:t>
            </a:r>
            <a:r>
              <a:rPr lang="ru-RU" sz="2000" dirty="0" smtClean="0">
                <a:latin typeface="+mj-lt"/>
              </a:rPr>
              <a:t>образования</a:t>
            </a:r>
            <a:r>
              <a:rPr lang="ru-RU" sz="2000" dirty="0">
                <a:latin typeface="+mj-lt"/>
              </a:rPr>
              <a:t/>
            </a:r>
            <a:br>
              <a:rPr lang="ru-RU" sz="2000" dirty="0">
                <a:latin typeface="+mj-lt"/>
              </a:rPr>
            </a:br>
            <a:endParaRPr lang="ru-RU" sz="2000" dirty="0">
              <a:latin typeface="+mj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13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b="1" dirty="0" smtClean="0"/>
          </a:p>
          <a:p>
            <a:r>
              <a:rPr lang="ru-RU" b="1" dirty="0" smtClean="0"/>
              <a:t>Дополнительное </a:t>
            </a:r>
            <a:r>
              <a:rPr lang="ru-RU" b="1" dirty="0"/>
              <a:t>к высшему образованию по программе </a:t>
            </a:r>
            <a:endParaRPr lang="ru-RU" b="1" dirty="0" smtClean="0"/>
          </a:p>
          <a:p>
            <a:endParaRPr lang="ru-RU" dirty="0"/>
          </a:p>
          <a:p>
            <a:r>
              <a:rPr lang="ru-RU" dirty="0">
                <a:solidFill>
                  <a:srgbClr val="002060"/>
                </a:solidFill>
              </a:rPr>
              <a:t>«Переводчик в сфере профессиональной коммуникации»</a:t>
            </a:r>
            <a:endParaRPr lang="en-US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26" y="51470"/>
            <a:ext cx="1115616" cy="79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437" y="1059582"/>
            <a:ext cx="3522668" cy="234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153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Научно-исследовательская деятельность ГПИ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131840" y="3003798"/>
            <a:ext cx="6012160" cy="1872208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Выполнение дизайн-проектов по заказам различных организаций</a:t>
            </a:r>
          </a:p>
          <a:p>
            <a:endParaRPr lang="ru-RU" dirty="0"/>
          </a:p>
          <a:p>
            <a:r>
              <a:rPr lang="ru-RU" dirty="0" smtClean="0"/>
              <a:t>Организация выставок дизайна и изобразительного искусства</a:t>
            </a:r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Лаборатория социологических исследований </a:t>
            </a:r>
            <a:r>
              <a:rPr lang="ru-RU" b="1" dirty="0" smtClean="0">
                <a:solidFill>
                  <a:srgbClr val="002060"/>
                </a:solidFill>
              </a:rPr>
              <a:t>МЭИ </a:t>
            </a:r>
          </a:p>
          <a:p>
            <a:r>
              <a:rPr lang="ru-RU" dirty="0" smtClean="0"/>
              <a:t>при кафедре </a:t>
            </a:r>
            <a:r>
              <a:rPr lang="ru-RU" dirty="0"/>
              <a:t>философии, политологии, социологии им. Г.С. Арефьевой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15"/>
          </p:nvPr>
        </p:nvSpPr>
        <p:spPr>
          <a:xfrm>
            <a:off x="539552" y="2787774"/>
            <a:ext cx="2520281" cy="2016224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Научная группа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en-US" b="1" dirty="0" smtClean="0">
                <a:solidFill>
                  <a:srgbClr val="002060"/>
                </a:solidFill>
              </a:rPr>
              <a:t>PR </a:t>
            </a:r>
            <a:r>
              <a:rPr lang="ru-RU" b="1" dirty="0">
                <a:solidFill>
                  <a:srgbClr val="002060"/>
                </a:solidFill>
              </a:rPr>
              <a:t>в сфере </a:t>
            </a:r>
            <a:r>
              <a:rPr lang="ru-RU" b="1" dirty="0" smtClean="0">
                <a:solidFill>
                  <a:srgbClr val="002060"/>
                </a:solidFill>
              </a:rPr>
              <a:t>образования»</a:t>
            </a:r>
          </a:p>
          <a:p>
            <a:endParaRPr lang="ru-RU" dirty="0" smtClean="0"/>
          </a:p>
          <a:p>
            <a:r>
              <a:rPr lang="ru-RU" dirty="0" smtClean="0"/>
              <a:t>Направление исследований: </a:t>
            </a:r>
            <a:r>
              <a:rPr lang="ru-RU" b="1" dirty="0">
                <a:solidFill>
                  <a:srgbClr val="002060"/>
                </a:solidFill>
              </a:rPr>
              <a:t>Управление организацией в сфере PR</a:t>
            </a:r>
          </a:p>
        </p:txBody>
      </p:sp>
      <p:pic>
        <p:nvPicPr>
          <p:cNvPr id="12292" name="Picture 4" descr="C:\Мероприятия 2018\Драйверы развития современного города\02-07-2018_23-07-07\3. Гусейнова С.Н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776" y="1203598"/>
            <a:ext cx="3937366" cy="159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26" y="51470"/>
            <a:ext cx="1115616" cy="79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31840" y="1203598"/>
            <a:ext cx="15121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Участие в выставках дизайна, живописи, графики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4960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Партнеры и базы практик ГПИ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15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Объединенная энергетическая компания (АО «ОЭК»)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920000"/>
                </a:solidFill>
              </a:rPr>
              <a:t>ООО «Столичный Дом Карьеры»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ООО «Агентство переводов серебряный герб»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920000"/>
                </a:solidFill>
              </a:rPr>
              <a:t>Управление общественных связей НИУ «МЭИ»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Творческий союз художников России (ТСХР)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920000"/>
                </a:solidFill>
              </a:rPr>
              <a:t>Международная ассоциация «Союз дизайнеров»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275" y="1059582"/>
            <a:ext cx="2863152" cy="124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100-bal.ru/pars_docs/refs/182/181066/181066_html_m76adb8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858" y="3795886"/>
            <a:ext cx="2524516" cy="71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afonov-art.ru/upload/images/TCX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851" y="2343510"/>
            <a:ext cx="1279523" cy="127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pp.userapi.com/c884/g17039355/a_2bb41e24.jpg?ava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81844"/>
            <a:ext cx="885013" cy="12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26" y="51470"/>
            <a:ext cx="1115616" cy="79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172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3203848" y="4515966"/>
            <a:ext cx="2736304" cy="432048"/>
          </a:xfrm>
        </p:spPr>
        <p:txBody>
          <a:bodyPr>
            <a:normAutofit/>
          </a:bodyPr>
          <a:lstStyle/>
          <a:p>
            <a:pPr algn="r"/>
            <a:r>
              <a:rPr lang="ru-RU" i="0" dirty="0"/>
              <a:t>Москва, МЭИ, ноябрь 2018</a:t>
            </a:r>
          </a:p>
          <a:p>
            <a:pPr algn="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95736" y="48351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Если ты целеустремлен, креативен и любишь </a:t>
            </a:r>
            <a:r>
              <a:rPr lang="ru-RU" b="1" dirty="0" smtClean="0">
                <a:solidFill>
                  <a:srgbClr val="C00000"/>
                </a:solidFill>
              </a:rPr>
              <a:t>творить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-</a:t>
            </a:r>
            <a:r>
              <a:rPr lang="en-US" b="1" dirty="0">
                <a:solidFill>
                  <a:srgbClr val="C00000"/>
                </a:solidFill>
              </a:rPr>
              <a:t/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то тебе к нам!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51670"/>
            <a:ext cx="2914650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115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endParaRPr lang="ru-RU"/>
          </a:p>
        </p:txBody>
      </p:sp>
      <p:pic>
        <p:nvPicPr>
          <p:cNvPr id="1026" name="Picture 2" descr="E:\logo_9x16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" y="1"/>
            <a:ext cx="9142578" cy="514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logo_9x16\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2"/>
            <a:ext cx="9152655" cy="514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257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95536" y="195486"/>
            <a:ext cx="4834880" cy="493544"/>
          </a:xfrm>
        </p:spPr>
        <p:txBody>
          <a:bodyPr/>
          <a:lstStyle/>
          <a:p>
            <a:r>
              <a:rPr lang="ru-RU" dirty="0" smtClean="0"/>
              <a:t>История ГПИ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3851920" y="1059582"/>
            <a:ext cx="4824413" cy="331236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C00000"/>
                </a:solidFill>
              </a:rPr>
              <a:t>Основан в 1995 году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В 1997 году в ГПИ открыто отделение дизайна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С 1 июля 2012 года институт объединяет ряд гуманитарных кафедр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09022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4447" y="212600"/>
            <a:ext cx="8229600" cy="637579"/>
          </a:xfrm>
        </p:spPr>
        <p:txBody>
          <a:bodyPr/>
          <a:lstStyle/>
          <a:p>
            <a:r>
              <a:rPr lang="ru-RU" sz="2400" dirty="0" smtClean="0"/>
              <a:t>ГПИ это:</a:t>
            </a:r>
            <a:endParaRPr lang="ru-RU" sz="2400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rgbClr val="920000"/>
                </a:solidFill>
              </a:rPr>
              <a:t>Общеуниверситетские кафедры: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Кафедра </a:t>
            </a:r>
            <a:r>
              <a:rPr lang="ru-RU" dirty="0"/>
              <a:t>иностранных </a:t>
            </a:r>
            <a:r>
              <a:rPr lang="ru-RU" dirty="0" smtClean="0"/>
              <a:t>языков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Кафедра истории и </a:t>
            </a:r>
            <a:r>
              <a:rPr lang="ru-RU" dirty="0" smtClean="0"/>
              <a:t>культурологии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Кафедра русского </a:t>
            </a:r>
            <a:r>
              <a:rPr lang="ru-RU" dirty="0" smtClean="0"/>
              <a:t>языка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Кафедра физкультуры и </a:t>
            </a:r>
            <a:r>
              <a:rPr lang="ru-RU" dirty="0" smtClean="0"/>
              <a:t>спорта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 </a:t>
            </a:r>
            <a:r>
              <a:rPr lang="ru-RU" dirty="0" smtClean="0"/>
              <a:t>Кафедра </a:t>
            </a:r>
            <a:r>
              <a:rPr lang="ru-RU" dirty="0"/>
              <a:t>философии, политологии, социологии им. Г.С. </a:t>
            </a:r>
            <a:r>
              <a:rPr lang="ru-RU" dirty="0" smtClean="0"/>
              <a:t>Арефьевой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endParaRPr lang="ru-RU" b="1" dirty="0" smtClean="0">
              <a:solidFill>
                <a:srgbClr val="920000"/>
              </a:solidFill>
            </a:endParaRPr>
          </a:p>
          <a:p>
            <a:endParaRPr lang="ru-RU" b="1" dirty="0">
              <a:solidFill>
                <a:srgbClr val="920000"/>
              </a:solidFill>
            </a:endParaRPr>
          </a:p>
          <a:p>
            <a:endParaRPr lang="ru-RU" b="1" dirty="0" smtClean="0">
              <a:solidFill>
                <a:srgbClr val="920000"/>
              </a:solidFill>
            </a:endParaRPr>
          </a:p>
          <a:p>
            <a:r>
              <a:rPr lang="ru-RU" b="1" dirty="0" smtClean="0">
                <a:solidFill>
                  <a:srgbClr val="920000"/>
                </a:solidFill>
              </a:rPr>
              <a:t>Отделение гуманитарных наук: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Кафедра рекламы, связей с общественностью и лингвистики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Центр дополнительного лингвистического образования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5"/>
          </p:nvPr>
        </p:nvSpPr>
        <p:spPr>
          <a:xfrm>
            <a:off x="3275856" y="1347614"/>
            <a:ext cx="2520281" cy="1098330"/>
          </a:xfrm>
        </p:spPr>
        <p:txBody>
          <a:bodyPr/>
          <a:lstStyle/>
          <a:p>
            <a:endParaRPr lang="ru-RU" b="1" dirty="0" smtClean="0">
              <a:solidFill>
                <a:srgbClr val="920000"/>
              </a:solidFill>
            </a:endParaRPr>
          </a:p>
          <a:p>
            <a:endParaRPr lang="ru-RU" b="1" dirty="0" smtClean="0">
              <a:solidFill>
                <a:srgbClr val="920000"/>
              </a:solidFill>
            </a:endParaRPr>
          </a:p>
          <a:p>
            <a:r>
              <a:rPr lang="ru-RU" b="1" dirty="0" smtClean="0">
                <a:solidFill>
                  <a:srgbClr val="920000"/>
                </a:solidFill>
              </a:rPr>
              <a:t>    Отделение дизайна</a:t>
            </a:r>
            <a:r>
              <a:rPr lang="ru-RU" dirty="0" smtClean="0"/>
              <a:t>: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484521" y="1713798"/>
            <a:ext cx="2448272" cy="3017558"/>
          </a:xfrm>
          <a:prstGeom prst="rect">
            <a:avLst/>
          </a:prstGeom>
          <a:solidFill>
            <a:schemeClr val="accent1">
              <a:alpha val="23000"/>
            </a:schemeClr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989" y="1713798"/>
            <a:ext cx="2451100" cy="301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13799"/>
            <a:ext cx="2451100" cy="301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69652" y="2699358"/>
            <a:ext cx="1872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   Кафедра </a:t>
            </a:r>
            <a:r>
              <a:rPr lang="ru-RU" sz="1400" dirty="0"/>
              <a:t>дизайна</a:t>
            </a:r>
          </a:p>
          <a:p>
            <a:endParaRPr lang="ru-RU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835696" y="1131590"/>
            <a:ext cx="2946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Выпускающие </a:t>
            </a:r>
            <a:r>
              <a:rPr lang="ru-RU" b="1" dirty="0"/>
              <a:t>к</a:t>
            </a:r>
            <a:r>
              <a:rPr lang="ru-RU" b="1" dirty="0" smtClean="0"/>
              <a:t>афедры:</a:t>
            </a:r>
            <a:endParaRPr lang="ru-RU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26" y="51470"/>
            <a:ext cx="1115616" cy="79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252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002060"/>
                </a:solidFill>
              </a:rPr>
              <a:t>Кафедра дизайна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5</a:t>
            </a:fld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>
          <a:xfrm>
            <a:off x="457202" y="1131888"/>
            <a:ext cx="7931221" cy="360045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920000"/>
                </a:solidFill>
              </a:rPr>
              <a:t>Направление 54.03.01 Дизайн (</a:t>
            </a:r>
            <a:r>
              <a:rPr lang="ru-RU" b="1" dirty="0" err="1">
                <a:solidFill>
                  <a:srgbClr val="920000"/>
                </a:solidFill>
              </a:rPr>
              <a:t>бакалавриат</a:t>
            </a:r>
            <a:r>
              <a:rPr lang="ru-RU" b="1" dirty="0">
                <a:solidFill>
                  <a:srgbClr val="920000"/>
                </a:solidFill>
              </a:rPr>
              <a:t>)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                                                               </a:t>
            </a:r>
          </a:p>
          <a:p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                                                                 Профили:</a:t>
            </a:r>
          </a:p>
          <a:p>
            <a:pPr lvl="0"/>
            <a:endParaRPr lang="ru-RU" b="1" dirty="0"/>
          </a:p>
          <a:p>
            <a:pPr lvl="0"/>
            <a:endParaRPr lang="ru-RU" b="1" dirty="0" smtClean="0">
              <a:solidFill>
                <a:srgbClr val="920000"/>
              </a:solidFill>
            </a:endParaRPr>
          </a:p>
          <a:p>
            <a:pPr lvl="0"/>
            <a:endParaRPr lang="ru-RU" b="1" dirty="0">
              <a:solidFill>
                <a:srgbClr val="920000"/>
              </a:solidFill>
            </a:endParaRPr>
          </a:p>
          <a:p>
            <a:pPr lvl="0"/>
            <a:endParaRPr lang="ru-RU" b="1" dirty="0" smtClean="0">
              <a:solidFill>
                <a:srgbClr val="920000"/>
              </a:solidFill>
            </a:endParaRPr>
          </a:p>
          <a:p>
            <a:pPr lvl="0"/>
            <a:endParaRPr lang="ru-RU" b="1" dirty="0">
              <a:solidFill>
                <a:srgbClr val="920000"/>
              </a:solidFill>
            </a:endParaRPr>
          </a:p>
          <a:p>
            <a:pPr lvl="0"/>
            <a:endParaRPr lang="ru-RU" b="1" dirty="0">
              <a:solidFill>
                <a:srgbClr val="002060"/>
              </a:solidFill>
            </a:endParaRPr>
          </a:p>
          <a:p>
            <a:pPr lvl="0"/>
            <a:r>
              <a:rPr lang="ru-RU" b="1" dirty="0" smtClean="0">
                <a:solidFill>
                  <a:srgbClr val="002060"/>
                </a:solidFill>
              </a:rPr>
              <a:t>                                                          Формы </a:t>
            </a:r>
            <a:r>
              <a:rPr lang="ru-RU" b="1" dirty="0">
                <a:solidFill>
                  <a:srgbClr val="002060"/>
                </a:solidFill>
              </a:rPr>
              <a:t>обучения:</a:t>
            </a:r>
          </a:p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26" y="51470"/>
            <a:ext cx="1115616" cy="79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71633232"/>
              </p:ext>
            </p:extLst>
          </p:nvPr>
        </p:nvGraphicFramePr>
        <p:xfrm>
          <a:off x="1064685" y="1779662"/>
          <a:ext cx="6840760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125450183"/>
              </p:ext>
            </p:extLst>
          </p:nvPr>
        </p:nvGraphicFramePr>
        <p:xfrm>
          <a:off x="2195736" y="4155926"/>
          <a:ext cx="4572000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849251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002060"/>
                </a:solidFill>
              </a:rPr>
              <a:t>Кафедра дизайна</a:t>
            </a:r>
            <a:br>
              <a:rPr lang="ru-RU" sz="1800" dirty="0">
                <a:solidFill>
                  <a:srgbClr val="002060"/>
                </a:solidFill>
              </a:rPr>
            </a:br>
            <a:r>
              <a:rPr lang="ru-RU" sz="1800" dirty="0">
                <a:solidFill>
                  <a:srgbClr val="920000"/>
                </a:solidFill>
              </a:rPr>
              <a:t>Графический дизайн</a:t>
            </a:r>
            <a:r>
              <a:rPr lang="ru-RU" dirty="0">
                <a:solidFill>
                  <a:srgbClr val="920000"/>
                </a:solidFill>
              </a:rPr>
              <a:t/>
            </a:r>
            <a:br>
              <a:rPr lang="ru-RU" dirty="0">
                <a:solidFill>
                  <a:srgbClr val="920000"/>
                </a:solidFill>
              </a:rPr>
            </a:b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6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Любишь интернет и любишь рисовать на компьютере?</a:t>
            </a:r>
          </a:p>
          <a:p>
            <a:r>
              <a:rPr lang="ru-RU" dirty="0"/>
              <a:t>Стань графическим дизайнером!</a:t>
            </a:r>
          </a:p>
          <a:p>
            <a:r>
              <a:rPr lang="ru-RU" dirty="0"/>
              <a:t>Ты будешь творить </a:t>
            </a:r>
          </a:p>
          <a:p>
            <a:r>
              <a:rPr lang="ru-RU" dirty="0"/>
              <a:t>в информационном пространстве</a:t>
            </a:r>
            <a:r>
              <a:rPr lang="ru-RU" dirty="0" smtClean="0"/>
              <a:t>!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Сайты, реклама, фирменный </a:t>
            </a:r>
            <a:r>
              <a:rPr lang="ru-RU" b="1" dirty="0">
                <a:solidFill>
                  <a:srgbClr val="002060"/>
                </a:solidFill>
              </a:rPr>
              <a:t>стиль,</a:t>
            </a:r>
          </a:p>
          <a:p>
            <a:r>
              <a:rPr lang="ru-RU" b="1" dirty="0">
                <a:solidFill>
                  <a:srgbClr val="002060"/>
                </a:solidFill>
              </a:rPr>
              <a:t>глянцевые журналы</a:t>
            </a:r>
            <a:r>
              <a:rPr lang="ru-RU" b="1" dirty="0" smtClean="0">
                <a:solidFill>
                  <a:srgbClr val="002060"/>
                </a:solidFill>
              </a:rPr>
              <a:t>, плакаты</a:t>
            </a:r>
            <a:r>
              <a:rPr lang="ru-RU" b="1" dirty="0">
                <a:solidFill>
                  <a:srgbClr val="002060"/>
                </a:solidFill>
              </a:rPr>
              <a:t>,</a:t>
            </a:r>
          </a:p>
          <a:p>
            <a:r>
              <a:rPr lang="ru-RU" b="1" dirty="0">
                <a:solidFill>
                  <a:srgbClr val="002060"/>
                </a:solidFill>
              </a:rPr>
              <a:t>иллюстрации – все это</a:t>
            </a:r>
          </a:p>
          <a:p>
            <a:r>
              <a:rPr lang="ru-RU" b="1" dirty="0">
                <a:solidFill>
                  <a:srgbClr val="002060"/>
                </a:solidFill>
              </a:rPr>
              <a:t>графический дизайн!</a:t>
            </a:r>
          </a:p>
          <a:p>
            <a:pPr algn="r"/>
            <a:endParaRPr lang="ru-RU" dirty="0"/>
          </a:p>
          <a:p>
            <a:endParaRPr lang="ru-RU" b="1" dirty="0">
              <a:solidFill>
                <a:srgbClr val="920000"/>
              </a:solidFill>
            </a:endParaRP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26" y="51470"/>
            <a:ext cx="1115616" cy="79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C:\Users\PankratovaAlV\Desktop\ВЫСТАВКА ДК МЭИ 2017 ОТРЕДАКТИРОВАННОЕ\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31590"/>
            <a:ext cx="2280095" cy="343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443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002060"/>
                </a:solidFill>
                <a:latin typeface="+mj-lt"/>
              </a:rPr>
              <a:t>Кафедра дизайна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altLang="ru-RU" sz="1800" dirty="0">
                <a:solidFill>
                  <a:srgbClr val="920000"/>
                </a:solidFill>
                <a:latin typeface="+mj-lt"/>
              </a:rPr>
              <a:t>Дизайн предметно-пространственной среды</a:t>
            </a:r>
            <a:r>
              <a:rPr lang="ru-RU" altLang="ru-RU" dirty="0">
                <a:solidFill>
                  <a:srgbClr val="920000"/>
                </a:solidFill>
                <a:latin typeface="Arial" charset="0"/>
              </a:rPr>
              <a:t/>
            </a:r>
            <a:br>
              <a:rPr lang="ru-RU" altLang="ru-RU" dirty="0">
                <a:solidFill>
                  <a:srgbClr val="920000"/>
                </a:solidFill>
                <a:latin typeface="Arial" charset="0"/>
              </a:rPr>
            </a:b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457202" y="1131888"/>
            <a:ext cx="5122909" cy="360045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altLang="ru-RU" dirty="0">
                <a:latin typeface="+mj-lt"/>
              </a:rPr>
              <a:t>Любишь создавать вещи?</a:t>
            </a:r>
          </a:p>
          <a:p>
            <a:pPr>
              <a:spcBef>
                <a:spcPct val="0"/>
              </a:spcBef>
            </a:pPr>
            <a:r>
              <a:rPr lang="ru-RU" altLang="ru-RU" dirty="0">
                <a:latin typeface="+mj-lt"/>
              </a:rPr>
              <a:t>Хочешь совершить революцию </a:t>
            </a:r>
          </a:p>
          <a:p>
            <a:pPr>
              <a:spcBef>
                <a:spcPct val="0"/>
              </a:spcBef>
            </a:pPr>
            <a:r>
              <a:rPr lang="ru-RU" altLang="ru-RU" dirty="0">
                <a:latin typeface="+mj-lt"/>
              </a:rPr>
              <a:t>на рынке российских автомобилей?</a:t>
            </a:r>
          </a:p>
          <a:p>
            <a:pPr>
              <a:spcBef>
                <a:spcPct val="0"/>
              </a:spcBef>
            </a:pPr>
            <a:r>
              <a:rPr lang="ru-RU" altLang="ru-RU" dirty="0">
                <a:latin typeface="+mj-lt"/>
              </a:rPr>
              <a:t>Или спроектировать вертолет?</a:t>
            </a:r>
          </a:p>
          <a:p>
            <a:pPr>
              <a:spcBef>
                <a:spcPct val="0"/>
              </a:spcBef>
            </a:pPr>
            <a:r>
              <a:rPr lang="ru-RU" altLang="ru-RU" dirty="0">
                <a:latin typeface="+mj-lt"/>
              </a:rPr>
              <a:t>Становись дизайнером </a:t>
            </a:r>
          </a:p>
          <a:p>
            <a:pPr>
              <a:spcBef>
                <a:spcPct val="0"/>
              </a:spcBef>
            </a:pPr>
            <a:r>
              <a:rPr lang="ru-RU" altLang="ru-RU" dirty="0">
                <a:latin typeface="+mj-lt"/>
              </a:rPr>
              <a:t>предметно-пространственной среды!</a:t>
            </a:r>
          </a:p>
          <a:p>
            <a:endParaRPr lang="ru-RU" dirty="0">
              <a:latin typeface="+mj-lt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26" y="51470"/>
            <a:ext cx="1115616" cy="79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67544" y="307580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Мебель</a:t>
            </a:r>
            <a:r>
              <a:rPr lang="ru-RU" b="1" dirty="0" smtClean="0">
                <a:solidFill>
                  <a:srgbClr val="002060"/>
                </a:solidFill>
              </a:rPr>
              <a:t>, техника, лампы, автомобили -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все, чем ты пользуешься </a:t>
            </a:r>
          </a:p>
          <a:p>
            <a:r>
              <a:rPr lang="ru-RU" b="1" dirty="0">
                <a:solidFill>
                  <a:srgbClr val="002060"/>
                </a:solidFill>
              </a:rPr>
              <a:t>каждый день - это</a:t>
            </a:r>
          </a:p>
          <a:p>
            <a:r>
              <a:rPr lang="ru-RU" b="1" dirty="0">
                <a:solidFill>
                  <a:srgbClr val="002060"/>
                </a:solidFill>
              </a:rPr>
              <a:t>промышленный дизайн!</a:t>
            </a:r>
          </a:p>
          <a:p>
            <a:endParaRPr lang="ru-RU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286" y="2909995"/>
            <a:ext cx="1870266" cy="161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377" y="1237727"/>
            <a:ext cx="2250920" cy="154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377" y="2954721"/>
            <a:ext cx="2351991" cy="152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314" y="1237726"/>
            <a:ext cx="1403504" cy="154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1152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002060"/>
                </a:solidFill>
                <a:latin typeface="+mj-lt"/>
              </a:rPr>
              <a:t>Кафедра дизайна</a:t>
            </a:r>
            <a:br>
              <a:rPr lang="ru-RU" sz="1800" dirty="0">
                <a:solidFill>
                  <a:srgbClr val="002060"/>
                </a:solidFill>
                <a:latin typeface="+mj-lt"/>
              </a:rPr>
            </a:br>
            <a:r>
              <a:rPr lang="ru-RU" sz="1800" dirty="0">
                <a:solidFill>
                  <a:srgbClr val="920000"/>
                </a:solidFill>
                <a:latin typeface="+mj-lt"/>
              </a:rPr>
              <a:t>Дизайн интерьера</a:t>
            </a:r>
            <a:endParaRPr lang="ru-RU" sz="1800" dirty="0">
              <a:latin typeface="+mj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8</a:t>
            </a:fld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ru-RU" altLang="ru-RU" dirty="0">
                <a:latin typeface="+mj-lt"/>
              </a:rPr>
              <a:t>Любишь делать мир вокруг себя красивым?</a:t>
            </a:r>
          </a:p>
          <a:p>
            <a:pPr>
              <a:spcBef>
                <a:spcPct val="0"/>
              </a:spcBef>
            </a:pPr>
            <a:r>
              <a:rPr lang="ru-RU" altLang="ru-RU" dirty="0">
                <a:latin typeface="+mj-lt"/>
              </a:rPr>
              <a:t>Любишь создавать стильное пространство?</a:t>
            </a:r>
          </a:p>
          <a:p>
            <a:pPr>
              <a:spcBef>
                <a:spcPct val="0"/>
              </a:spcBef>
            </a:pPr>
            <a:r>
              <a:rPr lang="ru-RU" altLang="ru-RU" dirty="0">
                <a:latin typeface="+mj-lt"/>
              </a:rPr>
              <a:t>Стань дизайнером интерьера</a:t>
            </a:r>
            <a:r>
              <a:rPr lang="ru-RU" altLang="ru-RU" dirty="0" smtClean="0">
                <a:latin typeface="+mj-lt"/>
              </a:rPr>
              <a:t>!</a:t>
            </a:r>
          </a:p>
          <a:p>
            <a:pPr>
              <a:spcBef>
                <a:spcPct val="0"/>
              </a:spcBef>
            </a:pPr>
            <a:endParaRPr lang="ru-RU" altLang="ru-RU" b="1" dirty="0">
              <a:solidFill>
                <a:schemeClr val="accent2"/>
              </a:solidFill>
              <a:latin typeface="+mj-lt"/>
            </a:endParaRPr>
          </a:p>
          <a:p>
            <a:r>
              <a:rPr lang="ru-RU" b="1" dirty="0">
                <a:solidFill>
                  <a:srgbClr val="002060"/>
                </a:solidFill>
                <a:latin typeface="+mj-lt"/>
              </a:rPr>
              <a:t>Квартиры, кафе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, кинотеатры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, офисы,</a:t>
            </a:r>
          </a:p>
          <a:p>
            <a:r>
              <a:rPr lang="ru-RU" b="1" dirty="0">
                <a:solidFill>
                  <a:srgbClr val="002060"/>
                </a:solidFill>
                <a:latin typeface="+mj-lt"/>
              </a:rPr>
              <a:t>все места, где мы живем </a:t>
            </a:r>
            <a:r>
              <a:rPr lang="ru-RU" b="1" dirty="0" smtClean="0">
                <a:solidFill>
                  <a:srgbClr val="002060"/>
                </a:solidFill>
                <a:latin typeface="+mj-lt"/>
              </a:rPr>
              <a:t>и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работаем</a:t>
            </a:r>
          </a:p>
          <a:p>
            <a:r>
              <a:rPr lang="ru-RU" b="1" dirty="0">
                <a:solidFill>
                  <a:srgbClr val="002060"/>
                </a:solidFill>
                <a:latin typeface="+mj-lt"/>
              </a:rPr>
              <a:t> – проектирует</a:t>
            </a:r>
          </a:p>
          <a:p>
            <a:r>
              <a:rPr lang="ru-RU" b="1" dirty="0">
                <a:solidFill>
                  <a:srgbClr val="002060"/>
                </a:solidFill>
                <a:latin typeface="+mj-lt"/>
              </a:rPr>
              <a:t>дизайнер интерьера!</a:t>
            </a:r>
          </a:p>
          <a:p>
            <a:pPr algn="r"/>
            <a:endParaRPr lang="ru-RU" dirty="0"/>
          </a:p>
          <a:p>
            <a:pPr>
              <a:spcBef>
                <a:spcPct val="0"/>
              </a:spcBef>
            </a:pPr>
            <a:endParaRPr lang="ru-RU" altLang="ru-RU" b="1" dirty="0">
              <a:solidFill>
                <a:srgbClr val="C00000"/>
              </a:solidFill>
              <a:latin typeface="Arial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26" y="51470"/>
            <a:ext cx="1115616" cy="79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На сайт\Защита ВКР 2018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09" y="2931790"/>
            <a:ext cx="2448272" cy="173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09" y="1131590"/>
            <a:ext cx="2437525" cy="170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828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/>
              <a:t>Кафедра рекламы, связей с общественностью и лингвистики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A18EB61-9EBD-44E2-9C41-DDD2243C44D8}" type="slidenum">
              <a:rPr lang="ru-RU" smtClean="0"/>
              <a:t>9</a:t>
            </a:fld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457202" y="1131888"/>
            <a:ext cx="5338933" cy="3600450"/>
          </a:xfrm>
        </p:spPr>
        <p:txBody>
          <a:bodyPr/>
          <a:lstStyle/>
          <a:p>
            <a:r>
              <a:rPr lang="ru-RU" b="1" dirty="0">
                <a:solidFill>
                  <a:srgbClr val="920000"/>
                </a:solidFill>
              </a:rPr>
              <a:t>Направление 45.03.02 Лингвистика (</a:t>
            </a:r>
            <a:r>
              <a:rPr lang="ru-RU" b="1" dirty="0" err="1">
                <a:solidFill>
                  <a:srgbClr val="920000"/>
                </a:solidFill>
              </a:rPr>
              <a:t>бакалавриат</a:t>
            </a:r>
            <a:r>
              <a:rPr lang="ru-RU" b="1" dirty="0">
                <a:solidFill>
                  <a:srgbClr val="920000"/>
                </a:solidFill>
              </a:rPr>
              <a:t>)</a:t>
            </a:r>
            <a:endParaRPr lang="ru-RU" dirty="0"/>
          </a:p>
          <a:p>
            <a:r>
              <a:rPr lang="ru-RU" sz="1200" dirty="0">
                <a:solidFill>
                  <a:srgbClr val="920000"/>
                </a:solidFill>
              </a:rPr>
              <a:t>Профиль</a:t>
            </a:r>
            <a:r>
              <a:rPr lang="ru-RU" sz="1200" dirty="0" smtClean="0">
                <a:solidFill>
                  <a:srgbClr val="920000"/>
                </a:solidFill>
              </a:rPr>
              <a:t>: </a:t>
            </a:r>
            <a:r>
              <a:rPr lang="ru-RU" sz="1200" dirty="0" smtClean="0"/>
              <a:t>Перевод </a:t>
            </a:r>
            <a:r>
              <a:rPr lang="ru-RU" sz="1200" dirty="0"/>
              <a:t>и </a:t>
            </a:r>
            <a:r>
              <a:rPr lang="ru-RU" sz="1200" dirty="0" err="1" smtClean="0"/>
              <a:t>переводоведение</a:t>
            </a:r>
            <a:r>
              <a:rPr lang="ru-RU" sz="1200" dirty="0" smtClean="0"/>
              <a:t>      </a:t>
            </a:r>
            <a:r>
              <a:rPr lang="ru-RU" sz="1200" dirty="0" smtClean="0">
                <a:solidFill>
                  <a:srgbClr val="920000"/>
                </a:solidFill>
              </a:rPr>
              <a:t>Форма обучения: </a:t>
            </a:r>
            <a:r>
              <a:rPr lang="ru-RU" sz="1200" dirty="0" smtClean="0"/>
              <a:t>Очная</a:t>
            </a:r>
            <a:endParaRPr lang="ru-RU" sz="1200" dirty="0"/>
          </a:p>
          <a:p>
            <a:endParaRPr lang="ru-RU" b="1" dirty="0" smtClean="0">
              <a:solidFill>
                <a:srgbClr val="920000"/>
              </a:solidFill>
            </a:endParaRPr>
          </a:p>
          <a:p>
            <a:r>
              <a:rPr lang="ru-RU" b="1" dirty="0" smtClean="0">
                <a:solidFill>
                  <a:srgbClr val="920000"/>
                </a:solidFill>
              </a:rPr>
              <a:t>Направление </a:t>
            </a:r>
            <a:r>
              <a:rPr lang="ru-RU" b="1" dirty="0">
                <a:solidFill>
                  <a:srgbClr val="920000"/>
                </a:solidFill>
              </a:rPr>
              <a:t>42.03.01 Реклама и связи с общественностью (</a:t>
            </a:r>
            <a:r>
              <a:rPr lang="ru-RU" b="1" dirty="0" err="1">
                <a:solidFill>
                  <a:srgbClr val="920000"/>
                </a:solidFill>
              </a:rPr>
              <a:t>бакалавриат</a:t>
            </a:r>
            <a:r>
              <a:rPr lang="ru-RU" b="1" dirty="0">
                <a:solidFill>
                  <a:srgbClr val="920000"/>
                </a:solidFill>
              </a:rPr>
              <a:t>)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26" y="51470"/>
            <a:ext cx="1115616" cy="79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C:\Мероприятия 2018\Выставка в Библиотеке иностранной литературы\Слайд шоу Дизайн сказки\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071" y="1059582"/>
            <a:ext cx="2383263" cy="285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191384"/>
              </p:ext>
            </p:extLst>
          </p:nvPr>
        </p:nvGraphicFramePr>
        <p:xfrm>
          <a:off x="539552" y="2715766"/>
          <a:ext cx="4608512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3385"/>
                <a:gridCol w="2815127"/>
              </a:tblGrid>
              <a:tr h="256318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Форма обучения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Профили</a:t>
                      </a:r>
                      <a:endParaRPr lang="ru-RU" sz="1200" b="0" dirty="0"/>
                    </a:p>
                  </a:txBody>
                  <a:tcPr/>
                </a:tc>
              </a:tr>
              <a:tr h="25631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Очная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Связи с общественностью</a:t>
                      </a:r>
                      <a:endParaRPr lang="ru-RU" sz="1200" dirty="0"/>
                    </a:p>
                  </a:txBody>
                  <a:tcPr/>
                </a:tc>
              </a:tr>
              <a:tr h="42719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Очно-заочная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реклама и связи с общественностью </a:t>
                      </a:r>
                      <a:endParaRPr lang="ru-RU" sz="1200" dirty="0"/>
                    </a:p>
                  </a:txBody>
                  <a:tcPr/>
                </a:tc>
              </a:tr>
              <a:tr h="111071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Заочная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smtClean="0"/>
                        <a:t>реклама и связи с общественностью,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smtClean="0"/>
                        <a:t>дизайн в рекламе,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 smtClean="0"/>
                        <a:t>реклама и управление в гостиничном бизнесе и туризме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4178085"/>
      </p:ext>
    </p:extLst>
  </p:cSld>
  <p:clrMapOvr>
    <a:masterClrMapping/>
  </p:clrMapOvr>
</p:sld>
</file>

<file path=ppt/theme/theme1.xml><?xml version="1.0" encoding="utf-8"?>
<a:theme xmlns:a="http://schemas.openxmlformats.org/drawingml/2006/main" name="Презентация ГПИ">
  <a:themeElements>
    <a:clrScheme name="Другая 1">
      <a:dk1>
        <a:srgbClr val="181818"/>
      </a:dk1>
      <a:lt1>
        <a:sysClr val="window" lastClr="FFFFFF"/>
      </a:lt1>
      <a:dk2>
        <a:srgbClr val="181818"/>
      </a:dk2>
      <a:lt2>
        <a:srgbClr val="F8F8F8"/>
      </a:lt2>
      <a:accent1>
        <a:srgbClr val="A23E43"/>
      </a:accent1>
      <a:accent2>
        <a:srgbClr val="2B3F6A"/>
      </a:accent2>
      <a:accent3>
        <a:srgbClr val="AE585B"/>
      </a:accent3>
      <a:accent4>
        <a:srgbClr val="465A7F"/>
      </a:accent4>
      <a:accent5>
        <a:srgbClr val="BB777A"/>
      </a:accent5>
      <a:accent6>
        <a:srgbClr val="66779A"/>
      </a:accent6>
      <a:hlink>
        <a:srgbClr val="2B3F6A"/>
      </a:hlink>
      <a:folHlink>
        <a:srgbClr val="A23E43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ФС МЭИ шабон.potx" id="{7604E263-28E6-4AF8-8A6B-EC74DFD11816}" vid="{DF03A726-2A6A-441E-8D13-5334CCCA477A}"/>
    </a:ext>
  </a:extLst>
</a:theme>
</file>

<file path=ppt/theme/theme2.xml><?xml version="1.0" encoding="utf-8"?>
<a:theme xmlns:a="http://schemas.openxmlformats.org/drawingml/2006/main" name="1_alena_shablon">
  <a:themeElements>
    <a:clrScheme name="ФС МЭИ Сине-красный темный">
      <a:dk1>
        <a:srgbClr val="FFFFFF"/>
      </a:dk1>
      <a:lt1>
        <a:srgbClr val="000001"/>
      </a:lt1>
      <a:dk2>
        <a:srgbClr val="FFFFFF"/>
      </a:dk2>
      <a:lt2>
        <a:srgbClr val="000001"/>
      </a:lt2>
      <a:accent1>
        <a:srgbClr val="0202D2"/>
      </a:accent1>
      <a:accent2>
        <a:srgbClr val="2828D8"/>
      </a:accent2>
      <a:accent3>
        <a:srgbClr val="4E4EE0"/>
      </a:accent3>
      <a:accent4>
        <a:srgbClr val="FF0000"/>
      </a:accent4>
      <a:accent5>
        <a:srgbClr val="E42626"/>
      </a:accent5>
      <a:accent6>
        <a:srgbClr val="EF4D4E"/>
      </a:accent6>
      <a:hlink>
        <a:srgbClr val="C0C0F4"/>
      </a:hlink>
      <a:folHlink>
        <a:srgbClr val="F7BFC0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ФС МЭИ шабон.potx" id="{7604E263-28E6-4AF8-8A6B-EC74DFD11816}" vid="{53D96DB0-B1E9-4008-B45A-DAF853BEB47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FF4B4FEE459F142AE64B5E7BBC9C7E6" ma:contentTypeVersion="1" ma:contentTypeDescription="Создание документа." ma:contentTypeScope="" ma:versionID="60aac696736087b62f0f0bffda83c429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a10c82831e5d625bbb0173136b0368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6F14C3-D1F8-4A14-90BB-4C9288B53CA0}"/>
</file>

<file path=customXml/itemProps2.xml><?xml version="1.0" encoding="utf-8"?>
<ds:datastoreItem xmlns:ds="http://schemas.openxmlformats.org/officeDocument/2006/customXml" ds:itemID="{45F80925-AA07-4ABE-B0C4-591D6B5CDC04}"/>
</file>

<file path=customXml/itemProps3.xml><?xml version="1.0" encoding="utf-8"?>
<ds:datastoreItem xmlns:ds="http://schemas.openxmlformats.org/officeDocument/2006/customXml" ds:itemID="{7C303C15-9D98-4E2A-B73A-9BA5FC285416}"/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ГПИ</Template>
  <TotalTime>388</TotalTime>
  <Words>567</Words>
  <Application>Microsoft Office PowerPoint</Application>
  <PresentationFormat>Экран (16:9)</PresentationFormat>
  <Paragraphs>171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MV Boli</vt:lpstr>
      <vt:lpstr>Calibri</vt:lpstr>
      <vt:lpstr>Avenir Next Cyr</vt:lpstr>
      <vt:lpstr>Verdana</vt:lpstr>
      <vt:lpstr>Презентация ГПИ</vt:lpstr>
      <vt:lpstr>1_alena_shablon</vt:lpstr>
      <vt:lpstr>Презентация PowerPoint</vt:lpstr>
      <vt:lpstr>Презентация PowerPoint</vt:lpstr>
      <vt:lpstr>История ГПИ</vt:lpstr>
      <vt:lpstr>ГПИ это:</vt:lpstr>
      <vt:lpstr>Кафедра дизайна</vt:lpstr>
      <vt:lpstr>Кафедра дизайна Графический дизайн </vt:lpstr>
      <vt:lpstr>Кафедра дизайна Дизайн предметно-пространственной среды </vt:lpstr>
      <vt:lpstr>Кафедра дизайна Дизайн интерьера</vt:lpstr>
      <vt:lpstr>Кафедра рекламы, связей с общественностью и лингвистики</vt:lpstr>
      <vt:lpstr>Кафедра рекламы, связей с общественностью и лингвистики Реклама и связи с общественностью</vt:lpstr>
      <vt:lpstr>Магистратура Менеджмент</vt:lpstr>
      <vt:lpstr>Кафедра рекламы, связей с общественностью и лингвистики Лингвистика</vt:lpstr>
      <vt:lpstr>Центр дополнительного лингвистического образования </vt:lpstr>
      <vt:lpstr>Научно-исследовательская деятельность ГПИ</vt:lpstr>
      <vt:lpstr>Партнеры и базы практик ГПИ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Семеновва Екатерина Михайловна</dc:creator>
  <cp:lastModifiedBy>Семенова Екатерина Михайловна</cp:lastModifiedBy>
  <cp:revision>63</cp:revision>
  <dcterms:created xsi:type="dcterms:W3CDTF">2018-10-16T11:50:13Z</dcterms:created>
  <dcterms:modified xsi:type="dcterms:W3CDTF">2018-11-09T16:33:10Z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0x0101008FF4B4FEE459F142AE64B5E7BBC9C7E6</vt:lpwstr>
  </property>
</Properties>
</file>