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6"/>
  </p:notesMasterIdLst>
  <p:handoutMasterIdLst>
    <p:handoutMasterId r:id="rId17"/>
  </p:handoutMasterIdLst>
  <p:sldIdLst>
    <p:sldId id="256" r:id="rId6"/>
    <p:sldId id="281" r:id="rId7"/>
    <p:sldId id="258" r:id="rId8"/>
    <p:sldId id="260" r:id="rId9"/>
    <p:sldId id="282" r:id="rId10"/>
    <p:sldId id="284" r:id="rId11"/>
    <p:sldId id="285" r:id="rId12"/>
    <p:sldId id="271" r:id="rId13"/>
    <p:sldId id="288" r:id="rId14"/>
    <p:sldId id="287" r:id="rId15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venir Next Cyr" panose="020B0503020202020204" pitchFamily="34" charset="-52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086" autoAdjust="0"/>
  </p:normalViewPr>
  <p:slideViewPr>
    <p:cSldViewPr showGuides="1">
      <p:cViewPr>
        <p:scale>
          <a:sx n="100" d="100"/>
          <a:sy n="100" d="100"/>
        </p:scale>
        <p:origin x="-1944" y="-978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7" r:id="rId15"/>
    <p:sldLayoutId id="2147483695" r:id="rId16"/>
    <p:sldLayoutId id="2147483699" r:id="rId17"/>
    <p:sldLayoutId id="2147483722" r:id="rId18"/>
    <p:sldLayoutId id="2147483728" r:id="rId19"/>
    <p:sldLayoutId id="2147483732" r:id="rId20"/>
    <p:sldLayoutId id="2147483725" r:id="rId21"/>
    <p:sldLayoutId id="2147483729" r:id="rId22"/>
    <p:sldLayoutId id="2147483727" r:id="rId23"/>
    <p:sldLayoutId id="2147483730" r:id="rId24"/>
    <p:sldLayoutId id="2147483724" r:id="rId25"/>
    <p:sldLayoutId id="2147483726" r:id="rId26"/>
    <p:sldLayoutId id="2147483731" r:id="rId27"/>
    <p:sldLayoutId id="2147483698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547664" y="4731990"/>
            <a:ext cx="4392488" cy="2738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0" dirty="0" smtClean="0"/>
              <a:t>Москва, МЭИ, ноябрь, 2018</a:t>
            </a:r>
            <a:endParaRPr lang="ru-RU" b="1" i="0" dirty="0"/>
          </a:p>
        </p:txBody>
      </p:sp>
      <p:pic>
        <p:nvPicPr>
          <p:cNvPr id="2050" name="Picture 2" descr="C:\Users\semenovayekm\Desktop\LOGO_NEW_STYLE\логотипы НИУ МЭИ\ИГВИЭ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11710"/>
            <a:ext cx="2304256" cy="16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7715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920000"/>
                </a:solidFill>
              </a:rPr>
              <a:t>Для наших выпускников возобновляемые источники энергии становятся не просто профессией, </a:t>
            </a:r>
            <a:endParaRPr lang="ru-RU" b="1" dirty="0" smtClean="0">
              <a:solidFill>
                <a:srgbClr val="920000"/>
              </a:solidFill>
            </a:endParaRPr>
          </a:p>
          <a:p>
            <a:pPr algn="ctr"/>
            <a:r>
              <a:rPr lang="ru-RU" b="1" dirty="0" smtClean="0">
                <a:solidFill>
                  <a:srgbClr val="920000"/>
                </a:solidFill>
              </a:rPr>
              <a:t>а </a:t>
            </a:r>
            <a:r>
              <a:rPr lang="ru-RU" b="1" dirty="0">
                <a:solidFill>
                  <a:srgbClr val="920000"/>
                </a:solidFill>
              </a:rPr>
              <a:t>призванием!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235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026" name="Picture 2" descr="E:\logo_9x16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8"/>
            <a:ext cx="9144000" cy="51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logo_9x16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5" y="789"/>
            <a:ext cx="9160415" cy="51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1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91880" y="277189"/>
            <a:ext cx="4834880" cy="493544"/>
          </a:xfrm>
        </p:spPr>
        <p:txBody>
          <a:bodyPr/>
          <a:lstStyle/>
          <a:p>
            <a:r>
              <a:rPr lang="ru-RU" dirty="0" smtClean="0"/>
              <a:t>История ИГВИЭ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563888" y="1347614"/>
            <a:ext cx="5086757" cy="26613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Основан в 1935 году как ГЭФ – гидроэнергетический факультет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 1994 года открыто направление деятельности </a:t>
            </a:r>
            <a:r>
              <a:rPr lang="ru-RU" sz="1800" dirty="0" smtClean="0"/>
              <a:t>Возобновляемые </a:t>
            </a:r>
            <a:r>
              <a:rPr lang="ru-RU" sz="1800" dirty="0"/>
              <a:t>источники </a:t>
            </a:r>
            <a:r>
              <a:rPr lang="ru-RU" sz="1800" dirty="0" smtClean="0"/>
              <a:t>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2017 году выделяется в отдельный </a:t>
            </a:r>
            <a:r>
              <a:rPr lang="ru-RU" sz="1800" dirty="0" smtClean="0"/>
              <a:t>Институт </a:t>
            </a:r>
            <a:r>
              <a:rPr lang="ru-RU" sz="1800" dirty="0" smtClean="0"/>
              <a:t>Гидроэнергетики и возобновляемых источников энергии</a:t>
            </a:r>
            <a:endParaRPr lang="ru-RU" sz="1800" dirty="0"/>
          </a:p>
        </p:txBody>
      </p:sp>
      <p:pic>
        <p:nvPicPr>
          <p:cNvPr id="8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4844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ИГВИЭ это: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0000"/>
                </a:solidFill>
              </a:rPr>
              <a:t>Кафедра Инновационных технологий и техногенной безопасности (ИТТБ):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Промышленное и гражданское </a:t>
            </a:r>
            <a:r>
              <a:rPr lang="ru-RU" dirty="0" smtClean="0"/>
              <a:t>строительство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персоналом. Корпоративная </a:t>
            </a:r>
            <a:r>
              <a:rPr lang="ru-RU" dirty="0" smtClean="0"/>
              <a:t>безопасность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81238" y="1131888"/>
            <a:ext cx="2647647" cy="3600450"/>
          </a:xfrm>
        </p:spPr>
        <p:txBody>
          <a:bodyPr/>
          <a:lstStyle/>
          <a:p>
            <a:r>
              <a:rPr lang="ru-RU" b="1" dirty="0" smtClean="0">
                <a:solidFill>
                  <a:srgbClr val="920000"/>
                </a:solidFill>
              </a:rPr>
              <a:t>Кафедра Гидроэнергетики и возобновляемых источников энергии (ГВИЭ):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​Нетрадиционные и возобновляемые источники энергии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Гидроэнергетические установки​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308902" y="1131888"/>
            <a:ext cx="2523244" cy="360045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920000"/>
                </a:solidFill>
              </a:rPr>
              <a:t>Кафедра Гидравлики и гидравлических машин (ГГМ):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Автоматизированные гидравлические и пневматические </a:t>
            </a:r>
            <a:r>
              <a:rPr lang="ru-RU" dirty="0" smtClean="0"/>
              <a:t>системы и </a:t>
            </a:r>
            <a:r>
              <a:rPr lang="ru-RU" dirty="0"/>
              <a:t>агрегаты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Исследование и проектирование автоматизированных </a:t>
            </a:r>
            <a:r>
              <a:rPr lang="ru-RU" dirty="0" err="1"/>
              <a:t>гидравличе</a:t>
            </a:r>
            <a:r>
              <a:rPr lang="ru-RU" dirty="0"/>
              <a:t>​</a:t>
            </a:r>
            <a:r>
              <a:rPr lang="ru-RU" dirty="0" err="1"/>
              <a:t>ских</a:t>
            </a:r>
            <a:r>
              <a:rPr lang="ru-RU" dirty="0"/>
              <a:t> и пневматических </a:t>
            </a:r>
            <a:r>
              <a:rPr lang="ru-RU" dirty="0" smtClean="0"/>
              <a:t>систем, машин </a:t>
            </a:r>
            <a:r>
              <a:rPr lang="ru-RU" dirty="0"/>
              <a:t>и агрегатов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851670"/>
            <a:ext cx="2517327" cy="2906758"/>
          </a:xfrm>
          <a:prstGeom prst="rect">
            <a:avLst/>
          </a:prstGeom>
          <a:solidFill>
            <a:schemeClr val="accent1">
              <a:alpha val="23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1" y="1851670"/>
            <a:ext cx="2451100" cy="290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51670"/>
            <a:ext cx="2451100" cy="29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06123" y="175049"/>
            <a:ext cx="5842992" cy="637579"/>
          </a:xfrm>
        </p:spPr>
        <p:txBody>
          <a:bodyPr/>
          <a:lstStyle/>
          <a:p>
            <a:r>
              <a:rPr lang="ru-RU" sz="2000" dirty="0"/>
              <a:t>Кафедра Гидроэнергетики и возобновляемых источников энергии (ГВИЭ)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8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гвиэ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1450504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521" y="1131590"/>
            <a:ext cx="65344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0000"/>
                </a:solidFill>
              </a:rPr>
              <a:t>​</a:t>
            </a:r>
            <a:r>
              <a:rPr lang="ru-RU" sz="1400" b="1" dirty="0">
                <a:solidFill>
                  <a:srgbClr val="920000"/>
                </a:solidFill>
              </a:rPr>
              <a:t>13.03.02 Электроэнергетика и электротехника</a:t>
            </a:r>
            <a:r>
              <a:rPr lang="ru-RU" sz="1400" b="1" dirty="0" smtClean="0">
                <a:solidFill>
                  <a:srgbClr val="920000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920000"/>
                </a:solidFill>
              </a:rPr>
              <a:t> </a:t>
            </a:r>
            <a:r>
              <a:rPr lang="ru-RU" sz="1400" b="1" dirty="0">
                <a:solidFill>
                  <a:srgbClr val="920000"/>
                </a:solidFill>
              </a:rPr>
              <a:t>модуль Электроэнергетика (</a:t>
            </a:r>
            <a:r>
              <a:rPr lang="ru-RU" sz="1400" b="1" dirty="0" err="1">
                <a:solidFill>
                  <a:srgbClr val="920000"/>
                </a:solidFill>
              </a:rPr>
              <a:t>бакалавриат</a:t>
            </a:r>
            <a:r>
              <a:rPr lang="ru-RU" sz="1400" b="1" dirty="0" smtClean="0">
                <a:solidFill>
                  <a:srgbClr val="920000"/>
                </a:solidFill>
              </a:rPr>
              <a:t>)</a:t>
            </a:r>
          </a:p>
          <a:p>
            <a:endParaRPr lang="ru-RU" sz="1400" b="1" dirty="0">
              <a:solidFill>
                <a:srgbClr val="920000"/>
              </a:solidFill>
            </a:endParaRPr>
          </a:p>
          <a:p>
            <a:r>
              <a:rPr lang="ru-RU" sz="1400" b="1" dirty="0">
                <a:solidFill>
                  <a:srgbClr val="920000"/>
                </a:solidFill>
              </a:rPr>
              <a:t>13.04.02 Электроэнергетика и электротехника</a:t>
            </a:r>
            <a:r>
              <a:rPr lang="ru-RU" sz="1400" b="1" dirty="0" smtClean="0">
                <a:solidFill>
                  <a:srgbClr val="920000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920000"/>
                </a:solidFill>
              </a:rPr>
              <a:t> </a:t>
            </a:r>
            <a:r>
              <a:rPr lang="ru-RU" sz="1400" b="1" dirty="0">
                <a:solidFill>
                  <a:srgbClr val="920000"/>
                </a:solidFill>
              </a:rPr>
              <a:t>модуль Электроэнергетика (магистратура)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002060"/>
                </a:solidFill>
              </a:rPr>
              <a:t>Профили: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Нетрадиционные и возобновляемые </a:t>
            </a:r>
            <a:endParaRPr lang="ru-RU" sz="1600" dirty="0" smtClean="0"/>
          </a:p>
          <a:p>
            <a:pPr lvl="0"/>
            <a:r>
              <a:rPr lang="ru-RU" sz="1600" dirty="0" smtClean="0"/>
              <a:t>источники </a:t>
            </a:r>
            <a:r>
              <a:rPr lang="ru-RU" sz="1600" dirty="0"/>
              <a:t>энергии;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Гидроэлектростанции;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Энергоустановки на основе </a:t>
            </a:r>
            <a:r>
              <a:rPr lang="ru-RU" sz="1600" dirty="0" smtClean="0"/>
              <a:t>возобновляемых </a:t>
            </a:r>
          </a:p>
          <a:p>
            <a:pPr lvl="0"/>
            <a:r>
              <a:rPr lang="ru-RU" sz="1600" dirty="0" smtClean="0"/>
              <a:t>видов </a:t>
            </a:r>
            <a:r>
              <a:rPr lang="ru-RU" sz="1600" dirty="0"/>
              <a:t>энергии​;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Гидроэнергетические установки​.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Формы </a:t>
            </a:r>
            <a:r>
              <a:rPr lang="ru-RU" sz="1600" b="1" dirty="0">
                <a:solidFill>
                  <a:srgbClr val="002060"/>
                </a:solidFill>
              </a:rPr>
              <a:t>обучения:</a:t>
            </a:r>
          </a:p>
          <a:p>
            <a:pPr lvl="0"/>
            <a:r>
              <a:rPr lang="ru-RU" sz="1600" dirty="0"/>
              <a:t>Очная</a:t>
            </a:r>
          </a:p>
          <a:p>
            <a:pPr lvl="0"/>
            <a:r>
              <a:rPr lang="ru-RU" sz="1600" dirty="0"/>
              <a:t>Очно-заочная</a:t>
            </a:r>
          </a:p>
          <a:p>
            <a:endParaRPr lang="ru-RU" sz="1600" dirty="0"/>
          </a:p>
        </p:txBody>
      </p:sp>
      <p:pic>
        <p:nvPicPr>
          <p:cNvPr id="11" name="Picture 2" descr="http://www.rushydro.ru/upload/iblock/b80/Rabota-vodosbrosa-SShGES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85" y="1275606"/>
            <a:ext cx="3524871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1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+mj-lt"/>
              </a:rPr>
              <a:t>Кафедра инновационных технологий </a:t>
            </a:r>
            <a:br>
              <a:rPr lang="ru-RU" sz="2000" dirty="0">
                <a:solidFill>
                  <a:srgbClr val="002060"/>
                </a:solidFill>
                <a:latin typeface="+mj-lt"/>
              </a:rPr>
            </a:br>
            <a:r>
              <a:rPr lang="ru-RU" sz="2000" dirty="0">
                <a:solidFill>
                  <a:srgbClr val="002060"/>
                </a:solidFill>
                <a:latin typeface="+mj-lt"/>
              </a:rPr>
              <a:t>и техногенной безопасности</a:t>
            </a:r>
            <a:r>
              <a:rPr lang="ru-RU" altLang="ru-RU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бакалавров по направлению "Строительство", профиль Промышленное, гражданское и энергетическое </a:t>
            </a:r>
            <a:r>
              <a:rPr lang="ru-RU" dirty="0" err="1"/>
              <a:t>cтроительство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Дополнительное образование (профессиональная переподготовка)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</a:t>
            </a:r>
            <a:r>
              <a:rPr lang="ru-RU" dirty="0" smtClean="0"/>
              <a:t>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8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zap-degunino.ru/wp-content/uploads/2017/12/1506511156_stroitel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5607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579862"/>
            <a:ext cx="81993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Целью деятельности кафедры является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качественная организация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процесса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обучения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 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профориентационной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и научно-исследовательской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работы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соответствии с последними достижениям науки и техники, 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использованием инновационных технологий.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339502"/>
            <a:ext cx="6264696" cy="637579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Кафедра Гидравлики и </a:t>
            </a:r>
            <a:r>
              <a:rPr lang="ru-RU" sz="2000" dirty="0" smtClean="0">
                <a:solidFill>
                  <a:srgbClr val="002060"/>
                </a:solidFill>
              </a:rPr>
              <a:t>гидравлических </a:t>
            </a:r>
            <a:r>
              <a:rPr lang="ru-RU" sz="2000" dirty="0">
                <a:solidFill>
                  <a:srgbClr val="002060"/>
                </a:solidFill>
              </a:rPr>
              <a:t>машин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2" y="1131888"/>
            <a:ext cx="6203029" cy="36004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Кафедра "Гидромеханики и гидравлических машин </a:t>
            </a:r>
          </a:p>
          <a:p>
            <a:r>
              <a:rPr lang="ru-RU" dirty="0">
                <a:solidFill>
                  <a:srgbClr val="002060"/>
                </a:solidFill>
              </a:rPr>
              <a:t>им. В.С. Квятковского" (ГГМ) ведёт учебную и </a:t>
            </a:r>
          </a:p>
          <a:p>
            <a:r>
              <a:rPr lang="ru-RU" dirty="0">
                <a:solidFill>
                  <a:srgbClr val="002060"/>
                </a:solidFill>
              </a:rPr>
              <a:t>научную работу в области проектирования и </a:t>
            </a:r>
          </a:p>
          <a:p>
            <a:r>
              <a:rPr lang="ru-RU" dirty="0">
                <a:solidFill>
                  <a:srgbClr val="002060"/>
                </a:solidFill>
              </a:rPr>
              <a:t>эксплуатации энергоустановок на основе источников </a:t>
            </a:r>
          </a:p>
          <a:p>
            <a:r>
              <a:rPr lang="ru-RU" dirty="0">
                <a:solidFill>
                  <a:srgbClr val="002060"/>
                </a:solidFill>
              </a:rPr>
              <a:t>гидравлической и пневматической энергии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002060"/>
                </a:solidFill>
              </a:rPr>
              <a:t>Работа студентов связана с решением задач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проектирования </a:t>
            </a:r>
            <a:r>
              <a:rPr lang="ru-RU" b="1" dirty="0">
                <a:solidFill>
                  <a:srgbClr val="002060"/>
                </a:solidFill>
              </a:rPr>
              <a:t>комбинированных </a:t>
            </a:r>
            <a:r>
              <a:rPr lang="ru-RU" b="1" dirty="0" smtClean="0">
                <a:solidFill>
                  <a:srgbClr val="002060"/>
                </a:solidFill>
              </a:rPr>
              <a:t>установок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гидравлических </a:t>
            </a:r>
            <a:r>
              <a:rPr lang="ru-RU" b="1" dirty="0">
                <a:solidFill>
                  <a:srgbClr val="002060"/>
                </a:solidFill>
              </a:rPr>
              <a:t>турбин и обратимых </a:t>
            </a:r>
            <a:r>
              <a:rPr lang="ru-RU" b="1" dirty="0" err="1">
                <a:solidFill>
                  <a:srgbClr val="002060"/>
                </a:solidFill>
              </a:rPr>
              <a:t>гидромашин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r>
              <a:rPr lang="ru-RU" b="1" dirty="0">
                <a:solidFill>
                  <a:srgbClr val="002060"/>
                </a:solidFill>
              </a:rPr>
              <a:t>энергетических насосов, гидродинамических передач, гидравлических и пневматических </a:t>
            </a:r>
            <a:r>
              <a:rPr lang="ru-RU" b="1" dirty="0" smtClean="0">
                <a:solidFill>
                  <a:srgbClr val="002060"/>
                </a:solidFill>
              </a:rPr>
              <a:t>приводов;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систем </a:t>
            </a:r>
            <a:r>
              <a:rPr lang="ru-RU" b="1" dirty="0">
                <a:solidFill>
                  <a:srgbClr val="002060"/>
                </a:solidFill>
              </a:rPr>
              <a:t>и устройств </a:t>
            </a:r>
            <a:r>
              <a:rPr lang="ru-RU" b="1" dirty="0" smtClean="0">
                <a:solidFill>
                  <a:srgbClr val="002060"/>
                </a:solidFill>
              </a:rPr>
              <a:t>управления </a:t>
            </a:r>
            <a:r>
              <a:rPr lang="ru-RU" b="1" dirty="0">
                <a:solidFill>
                  <a:srgbClr val="002060"/>
                </a:solidFill>
              </a:rPr>
              <a:t>работой энергетических машин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8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гг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9405"/>
            <a:ext cx="1440160" cy="5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pei.ru/Structure/Universe/IHRE/structure/hhm/Documents/7_%d1%81%d1%82%d1%80%20%d0%bd%d0%b0%d1%81%d0%be%d1%81%d0%94%20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4" y="1059582"/>
            <a:ext cx="3415182" cy="22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9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hutterstock_1037596971-728x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26468"/>
            <a:ext cx="3744416" cy="248859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3487"/>
            <a:ext cx="8640960" cy="637579"/>
          </a:xfrm>
        </p:spPr>
        <p:txBody>
          <a:bodyPr/>
          <a:lstStyle/>
          <a:p>
            <a:r>
              <a:rPr lang="ru-RU" sz="2000" dirty="0" smtClean="0"/>
              <a:t>   Научно-исследовательская </a:t>
            </a:r>
            <a:r>
              <a:rPr lang="ru-RU" sz="2000" dirty="0" smtClean="0"/>
              <a:t>деятельность ИГВИЭ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5664" y="1059582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базе кафедры открыт </a:t>
            </a:r>
            <a:r>
              <a:rPr lang="ru-RU" b="1" dirty="0" smtClean="0"/>
              <a:t>Международный Научно-образовательный центр по использованию возобновляемых источников энергии.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 smtClean="0"/>
              <a:t>оказывает образовательные, научно-исследовательские и консалтинговые услуги в сфере энергетики.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работе участвует высококвалифицированный персонал, обучение и исследования производятся на уникальном современном оборудовании.</a:t>
            </a:r>
            <a:endParaRPr lang="ru-RU" dirty="0"/>
          </a:p>
        </p:txBody>
      </p:sp>
      <p:pic>
        <p:nvPicPr>
          <p:cNvPr id="8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Партнеры и базы практик </a:t>
            </a:r>
            <a:r>
              <a:rPr lang="ru-RU" sz="2000" dirty="0" smtClean="0"/>
              <a:t>ИГВИЭ :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9" name="Picture 8" descr="https://ru-bezh.ru/sites/default/files/content/news/rusgidro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1630"/>
            <a:ext cx="1858511" cy="11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metalspace.ru/media/tz_portfolio/article/cache/169-1639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51337"/>
            <a:ext cx="1046932" cy="1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8230" y="2787774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ПАО «</a:t>
            </a:r>
            <a:r>
              <a:rPr lang="ru-RU" dirty="0" err="1">
                <a:solidFill>
                  <a:srgbClr val="002060"/>
                </a:solidFill>
              </a:rPr>
              <a:t>РусГидро</a:t>
            </a:r>
            <a:r>
              <a:rPr lang="ru-RU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787774"/>
            <a:ext cx="2440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ООО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Авелар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Солар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Технолоджи»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784723"/>
            <a:ext cx="246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ПАО «Передвижная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энергетика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catalog.gp-yamal.ru/u/logo/8833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2681"/>
            <a:ext cx="1526307" cy="8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2743" y="3939902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ООО "Ваш Солнечный Дом"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2" descr="https://mpei.ru/Structure/Universe/PublishingImages/ig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15" y="123478"/>
            <a:ext cx="1038398" cy="7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2610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ГПИ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F4B4FEE459F142AE64B5E7BBC9C7E6" ma:contentTypeVersion="1" ma:contentTypeDescription="Создание документа." ma:contentTypeScope="" ma:versionID="60aac696736087b62f0f0bffda83c4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2EDF77-5D07-4A70-B9A2-18B1C85E99B9}"/>
</file>

<file path=customXml/itemProps2.xml><?xml version="1.0" encoding="utf-8"?>
<ds:datastoreItem xmlns:ds="http://schemas.openxmlformats.org/officeDocument/2006/customXml" ds:itemID="{A56F14C3-D1F8-4A14-90BB-4C9288B53CA0}"/>
</file>

<file path=customXml/itemProps3.xml><?xml version="1.0" encoding="utf-8"?>
<ds:datastoreItem xmlns:ds="http://schemas.openxmlformats.org/officeDocument/2006/customXml" ds:itemID="{45F80925-AA07-4ABE-B0C4-591D6B5CDC04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ГПИ</Template>
  <TotalTime>694</TotalTime>
  <Words>361</Words>
  <Application>Microsoft Office PowerPoint</Application>
  <PresentationFormat>Экран (16:9)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MV Boli</vt:lpstr>
      <vt:lpstr>Calibri</vt:lpstr>
      <vt:lpstr>Avenir Next Cyr</vt:lpstr>
      <vt:lpstr>Verdana</vt:lpstr>
      <vt:lpstr>Презентация ГПИ</vt:lpstr>
      <vt:lpstr>1_alena_shablon</vt:lpstr>
      <vt:lpstr>Презентация PowerPoint</vt:lpstr>
      <vt:lpstr>Презентация PowerPoint</vt:lpstr>
      <vt:lpstr>История ИГВИЭ</vt:lpstr>
      <vt:lpstr>ИГВИЭ это:</vt:lpstr>
      <vt:lpstr>Кафедра Гидроэнергетики и возобновляемых источников энергии (ГВИЭ)</vt:lpstr>
      <vt:lpstr>Кафедра инновационных технологий  и техногенной безопасности </vt:lpstr>
      <vt:lpstr>Кафедра Гидравлики и гидравлических машин</vt:lpstr>
      <vt:lpstr>   Научно-исследовательская деятельность ИГВИЭ</vt:lpstr>
      <vt:lpstr>Партнеры и базы практик ИГВИЭ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Екатерина Михайловна</dc:creator>
  <cp:lastModifiedBy>Семенова Екатерина Михайловна</cp:lastModifiedBy>
  <cp:revision>74</cp:revision>
  <dcterms:created xsi:type="dcterms:W3CDTF">2018-10-16T11:50:13Z</dcterms:created>
  <dcterms:modified xsi:type="dcterms:W3CDTF">2018-11-09T18:25:26Z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0x0101008FF4B4FEE459F142AE64B5E7BBC9C7E6</vt:lpwstr>
  </property>
</Properties>
</file>