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87" r:id="rId4"/>
    <p:sldMasterId id="2147483700" r:id="rId5"/>
  </p:sldMasterIdLst>
  <p:notesMasterIdLst>
    <p:notesMasterId r:id="rId23"/>
  </p:notesMasterIdLst>
  <p:handoutMasterIdLst>
    <p:handoutMasterId r:id="rId24"/>
  </p:handoutMasterIdLst>
  <p:sldIdLst>
    <p:sldId id="258" r:id="rId6"/>
    <p:sldId id="456" r:id="rId7"/>
    <p:sldId id="464" r:id="rId8"/>
    <p:sldId id="422" r:id="rId9"/>
    <p:sldId id="428" r:id="rId10"/>
    <p:sldId id="459" r:id="rId11"/>
    <p:sldId id="457" r:id="rId12"/>
    <p:sldId id="458" r:id="rId13"/>
    <p:sldId id="460" r:id="rId14"/>
    <p:sldId id="449" r:id="rId15"/>
    <p:sldId id="437" r:id="rId16"/>
    <p:sldId id="461" r:id="rId17"/>
    <p:sldId id="462" r:id="rId18"/>
    <p:sldId id="463" r:id="rId19"/>
    <p:sldId id="450" r:id="rId20"/>
    <p:sldId id="435" r:id="rId21"/>
    <p:sldId id="453" r:id="rId22"/>
  </p:sldIdLst>
  <p:sldSz cx="9144000" cy="5143500" type="screen16x9"/>
  <p:notesSz cx="6858000" cy="9144000"/>
  <p:embeddedFontLst>
    <p:embeddedFont>
      <p:font typeface="Avenir Next Cyr" panose="020B0503020202020204" charset="-52"/>
      <p:regular r:id="rId25"/>
      <p:bold r:id="rId26"/>
      <p:italic r:id="rId27"/>
      <p:boldItalic r:id="rId28"/>
    </p:embeddedFont>
    <p:embeddedFont>
      <p:font typeface="Open Sans" panose="020B0604020202020204" charset="0"/>
      <p:regular r:id="rId29"/>
      <p:bold r:id="rId30"/>
      <p:italic r:id="rId31"/>
      <p:boldItalic r:id="rId32"/>
    </p:embeddedFont>
    <p:embeddedFont>
      <p:font typeface="MV Boli" panose="02000500030200090000" pitchFamily="2" charset="0"/>
      <p:regular r:id="rId33"/>
    </p:embeddedFont>
    <p:embeddedFont>
      <p:font typeface="Verdana" panose="020B0604030504040204" pitchFamily="34" charset="0"/>
      <p:regular r:id="rId34"/>
      <p:bold r:id="rId35"/>
      <p:italic r:id="rId36"/>
      <p:bold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1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5480"/>
    <a:srgbClr val="10893E"/>
    <a:srgbClr val="920000"/>
    <a:srgbClr val="3F517E"/>
    <a:srgbClr val="B04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88488" autoAdjust="0"/>
  </p:normalViewPr>
  <p:slideViewPr>
    <p:cSldViewPr showGuides="1">
      <p:cViewPr varScale="1">
        <p:scale>
          <a:sx n="144" d="100"/>
          <a:sy n="144" d="100"/>
        </p:scale>
        <p:origin x="804" y="120"/>
      </p:cViewPr>
      <p:guideLst>
        <p:guide orient="horz" pos="171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8" d="100"/>
          <a:sy n="88" d="100"/>
        </p:scale>
        <p:origin x="3822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6.xml"/><Relationship Id="rId34" Type="http://schemas.openxmlformats.org/officeDocument/2006/relationships/font" Target="fonts/font10.fntdata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7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0" Type="http://schemas.openxmlformats.org/officeDocument/2006/relationships/slide" Target="slides/slide15.xml"/><Relationship Id="rId41" Type="http://schemas.openxmlformats.org/officeDocument/2006/relationships/font" Target="fonts/font1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4A596-72E5-4419-88E9-EE3CFB326DBD}" type="datetimeFigureOut">
              <a:rPr lang="ru-RU" smtClean="0"/>
              <a:t>02.03.2026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B172B-CDA0-46C0-A298-0ACFB08CDA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7316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6BE67-D6CA-4878-BC73-6D05902676FE}" type="datetimeFigureOut">
              <a:rPr lang="ru-RU" smtClean="0"/>
              <a:t>02.03.2026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35D96-F751-4184-AD8F-F1BDDB583F4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16534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н">
    <p:bg>
      <p:bgPr>
        <a:blipFill dpi="0" rotWithShape="1">
          <a:blip r:embed="rId2">
            <a:lum/>
          </a:blip>
          <a:srcRect/>
          <a:tile tx="0" ty="0" sx="38000" sy="38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7200" b="1"/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32638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7200" b="1"/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900113" y="3292474"/>
            <a:ext cx="4895850" cy="1439515"/>
          </a:xfrm>
          <a:prstGeom prst="rect">
            <a:avLst/>
          </a:prstGeom>
        </p:spPr>
        <p:txBody>
          <a:bodyPr/>
          <a:lstStyle>
            <a:lvl1pPr marL="0" marR="0" indent="0" algn="l" defTabSz="1219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  <a:lvl2pPr marL="609538" indent="0">
              <a:buFontTx/>
              <a:buNone/>
              <a:defRPr sz="1600"/>
            </a:lvl2pPr>
            <a:lvl3pPr marL="1219076" indent="0">
              <a:buFontTx/>
              <a:buNone/>
              <a:defRPr sz="1600"/>
            </a:lvl3pPr>
            <a:lvl4pPr marL="1828616" indent="0">
              <a:buFontTx/>
              <a:buNone/>
              <a:defRPr sz="1600"/>
            </a:lvl4pPr>
            <a:lvl5pPr marL="2438155" indent="0">
              <a:buFontTx/>
              <a:buNone/>
              <a:defRPr sz="1600"/>
            </a:lvl5pPr>
          </a:lstStyle>
          <a:p>
            <a:pPr marL="0" marR="0" lvl="0" indent="0" algn="l" defTabSz="1219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098086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131888"/>
            <a:ext cx="8229600" cy="36001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04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018"/>
            <a:ext cx="3970784" cy="36009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131017"/>
            <a:ext cx="4042792" cy="3600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59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 слев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3" y="1131888"/>
            <a:ext cx="43307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51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ри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56177" y="1131888"/>
            <a:ext cx="2530624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81239" y="1131888"/>
            <a:ext cx="2506588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3311864" y="1131888"/>
            <a:ext cx="2520281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802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4633664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2545432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457200" y="1130847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RU" sz="1400" baseline="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20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3392790"/>
            <a:ext cx="2592705" cy="907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275856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6084168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084168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275647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997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197971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197971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197971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86003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86003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197971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486003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486003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079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262778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262778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78802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78802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94826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694826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92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6300192" y="4731991"/>
            <a:ext cx="2160240" cy="288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/>
              <a:t> Группа/должность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3" y="4732010"/>
            <a:ext cx="1221916" cy="287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/>
              <a:t>д</a:t>
            </a:r>
            <a:r>
              <a:rPr lang="ru-RU" dirty="0" err="1"/>
              <a:t>д.мм.гггг</a:t>
            </a:r>
            <a:r>
              <a:rPr lang="ru-RU" dirty="0"/>
              <a:t>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132147" y="4732358"/>
            <a:ext cx="2879725" cy="287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3745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>
          <a:xfrm>
            <a:off x="4787900" y="1131888"/>
            <a:ext cx="3887788" cy="158432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9"/>
          </p:nvPr>
        </p:nvSpPr>
        <p:spPr>
          <a:xfrm>
            <a:off x="467544" y="1131589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20"/>
          </p:nvPr>
        </p:nvSpPr>
        <p:spPr>
          <a:xfrm>
            <a:off x="4788024" y="3003351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1"/>
          </p:nvPr>
        </p:nvSpPr>
        <p:spPr>
          <a:xfrm>
            <a:off x="467668" y="3003053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3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491880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491880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3491880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491880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515869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515869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6515869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6515869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20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8"/>
          </p:nvPr>
        </p:nvSpPr>
        <p:spPr>
          <a:xfrm>
            <a:off x="46754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9"/>
          </p:nvPr>
        </p:nvSpPr>
        <p:spPr>
          <a:xfrm>
            <a:off x="46754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0"/>
          </p:nvPr>
        </p:nvSpPr>
        <p:spPr>
          <a:xfrm>
            <a:off x="3348037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31"/>
          </p:nvPr>
        </p:nvSpPr>
        <p:spPr>
          <a:xfrm>
            <a:off x="622818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32"/>
          </p:nvPr>
        </p:nvSpPr>
        <p:spPr>
          <a:xfrm>
            <a:off x="622818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3"/>
          </p:nvPr>
        </p:nvSpPr>
        <p:spPr>
          <a:xfrm>
            <a:off x="3348037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01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5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2555777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2555777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4644009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4644009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6732241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6732241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45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854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467544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2555776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4" hasCustomPrompt="1"/>
          </p:nvPr>
        </p:nvSpPr>
        <p:spPr>
          <a:xfrm>
            <a:off x="4644008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6732240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36" hasCustomPrompt="1"/>
          </p:nvPr>
        </p:nvSpPr>
        <p:spPr>
          <a:xfrm>
            <a:off x="467544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7" hasCustomPrompt="1"/>
          </p:nvPr>
        </p:nvSpPr>
        <p:spPr>
          <a:xfrm>
            <a:off x="2555776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8" hasCustomPrompt="1"/>
          </p:nvPr>
        </p:nvSpPr>
        <p:spPr>
          <a:xfrm>
            <a:off x="4644008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39" hasCustomPrompt="1"/>
          </p:nvPr>
        </p:nvSpPr>
        <p:spPr>
          <a:xfrm>
            <a:off x="6732240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992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лева (доп)">
    <p:bg>
      <p:bgPr>
        <a:blipFill dpi="0" rotWithShape="1">
          <a:blip r:embed="rId2">
            <a:lum/>
          </a:blip>
          <a:srcRect/>
          <a:tile tx="0" ty="0" sx="38000" sy="38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99"/>
            <a:ext cx="5050904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590"/>
            <a:ext cx="41148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 marL="1219076" indent="0">
              <a:buNone/>
              <a:defRPr sz="2400"/>
            </a:lvl3pPr>
            <a:lvl4pPr marL="1828616" indent="0">
              <a:buNone/>
              <a:defRPr sz="2000"/>
            </a:lvl4pPr>
            <a:lvl5pPr marL="2438155" indent="0">
              <a:buNone/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10297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131888"/>
            <a:ext cx="8229600" cy="36001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018"/>
            <a:ext cx="3970784" cy="36009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131017"/>
            <a:ext cx="4042792" cy="3600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64803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лев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3" y="1131888"/>
            <a:ext cx="43307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8718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700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491880" y="4443958"/>
            <a:ext cx="2160240" cy="2872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/>
              <a:t>д</a:t>
            </a:r>
            <a:r>
              <a:rPr lang="ru-RU" dirty="0" err="1"/>
              <a:t>д.мм.гггг</a:t>
            </a:r>
            <a:r>
              <a:rPr lang="ru-RU" dirty="0"/>
              <a:t>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683568" y="4011910"/>
            <a:ext cx="7776863" cy="287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23016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56177" y="1131888"/>
            <a:ext cx="2530624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81239" y="1131888"/>
            <a:ext cx="2506588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3311864" y="1131888"/>
            <a:ext cx="2520281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55569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4633664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2545432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457200" y="1130847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RU" sz="1400" baseline="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14940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3392790"/>
            <a:ext cx="2592705" cy="907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275856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6084168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084168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275647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2370123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197971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197971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197971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86003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86003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197971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486003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486003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36940705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262778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262778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78802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78802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94826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694826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2222026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>
          <a:xfrm>
            <a:off x="4787900" y="1131888"/>
            <a:ext cx="3887788" cy="158432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9"/>
          </p:nvPr>
        </p:nvSpPr>
        <p:spPr>
          <a:xfrm>
            <a:off x="467544" y="1131589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20"/>
          </p:nvPr>
        </p:nvSpPr>
        <p:spPr>
          <a:xfrm>
            <a:off x="4788024" y="3003351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1"/>
          </p:nvPr>
        </p:nvSpPr>
        <p:spPr>
          <a:xfrm>
            <a:off x="467668" y="3003053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885303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491880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491880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3491880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491880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515869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515869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6515869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6515869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36299143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348211" y="1203598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348211" y="3075806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891" y="3075806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228184" y="1203598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228184" y="3075806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3677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8"/>
          </p:nvPr>
        </p:nvSpPr>
        <p:spPr>
          <a:xfrm>
            <a:off x="46754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9"/>
          </p:nvPr>
        </p:nvSpPr>
        <p:spPr>
          <a:xfrm>
            <a:off x="46754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0"/>
          </p:nvPr>
        </p:nvSpPr>
        <p:spPr>
          <a:xfrm>
            <a:off x="3348037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31"/>
          </p:nvPr>
        </p:nvSpPr>
        <p:spPr>
          <a:xfrm>
            <a:off x="622818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32"/>
          </p:nvPr>
        </p:nvSpPr>
        <p:spPr>
          <a:xfrm>
            <a:off x="622818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3"/>
          </p:nvPr>
        </p:nvSpPr>
        <p:spPr>
          <a:xfrm>
            <a:off x="3348037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24693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5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2555777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2555777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4644009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4644009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6732241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6732241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1717086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491880" y="4443958"/>
            <a:ext cx="2160240" cy="2872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/>
              <a:t>д</a:t>
            </a:r>
            <a:r>
              <a:rPr lang="ru-RU" dirty="0" err="1"/>
              <a:t>д.мм.гггг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17452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30443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467544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2555776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4" hasCustomPrompt="1"/>
          </p:nvPr>
        </p:nvSpPr>
        <p:spPr>
          <a:xfrm>
            <a:off x="4644008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6732240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36" hasCustomPrompt="1"/>
          </p:nvPr>
        </p:nvSpPr>
        <p:spPr>
          <a:xfrm>
            <a:off x="467544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7" hasCustomPrompt="1"/>
          </p:nvPr>
        </p:nvSpPr>
        <p:spPr>
          <a:xfrm>
            <a:off x="2555776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8" hasCustomPrompt="1"/>
          </p:nvPr>
        </p:nvSpPr>
        <p:spPr>
          <a:xfrm>
            <a:off x="4644008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39" hasCustomPrompt="1"/>
          </p:nvPr>
        </p:nvSpPr>
        <p:spPr>
          <a:xfrm>
            <a:off x="6732240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</p:spTree>
    <p:extLst>
      <p:ext uri="{BB962C8B-B14F-4D97-AF65-F5344CB8AC3E}">
        <p14:creationId xmlns:p14="http://schemas.microsoft.com/office/powerpoint/2010/main" val="526210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2787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1707674"/>
            <a:ext cx="7772400" cy="1102519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6600" b="1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6300192" y="4731991"/>
            <a:ext cx="215800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/>
              <a:t>Группа</a:t>
            </a:r>
            <a:r>
              <a:rPr lang="en-US" dirty="0"/>
              <a:t>/</a:t>
            </a:r>
            <a:r>
              <a:rPr lang="en-US" dirty="0" err="1"/>
              <a:t>должность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755663" y="4732010"/>
            <a:ext cx="1152055" cy="2872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 err="1"/>
              <a:t>Дд.мм.гггг</a:t>
            </a:r>
            <a:r>
              <a:rPr lang="ru-RU" dirty="0"/>
              <a:t>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132147" y="4732358"/>
            <a:ext cx="2879725" cy="287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4873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1">
          <a:blip r:embed="rId2">
            <a:lum/>
          </a:blip>
          <a:srcRect/>
          <a:tile tx="0" ty="0" sx="100000" sy="100000" flip="none" algn="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51920" y="205998"/>
            <a:ext cx="4834880" cy="70958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Образец содержания: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72400" y="4767264"/>
            <a:ext cx="514400" cy="273844"/>
          </a:xfrm>
        </p:spPr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/>
          </p:nvPr>
        </p:nvSpPr>
        <p:spPr>
          <a:xfrm>
            <a:off x="3851928" y="1131591"/>
            <a:ext cx="4824413" cy="3600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+mj-lt"/>
              <a:buAutoNum type="arabicPeriod"/>
              <a:defRPr sz="2400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573741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971600" y="1707655"/>
            <a:ext cx="4320480" cy="180020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Futura-Normal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ru-RU" sz="5400" b="1" dirty="0">
                <a:latin typeface="Avenir Next Cyr" panose="020B0503020202020204" pitchFamily="34" charset="-52"/>
              </a:rPr>
              <a:t>Заголовок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12391387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доп. верия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971600" y="1707655"/>
            <a:ext cx="4320480" cy="180020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Futura-Normal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ru-RU" sz="5400" b="1" dirty="0">
                <a:latin typeface="Avenir Next Cyr" panose="020B0503020202020204" pitchFamily="34" charset="-52"/>
              </a:rPr>
              <a:t>Заголовок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10784598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131888"/>
            <a:ext cx="8229600" cy="36001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7388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018"/>
            <a:ext cx="3970784" cy="36009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131017"/>
            <a:ext cx="4042792" cy="3600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925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683568" y="4443958"/>
            <a:ext cx="7776863" cy="287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84154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solidFill>
                  <a:schemeClr val="tx1"/>
                </a:solidFill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3" y="1131888"/>
            <a:ext cx="4330700" cy="36004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0174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Два объекта">
    <p:bg>
      <p:bgPr>
        <a:blipFill dpi="0" rotWithShape="1">
          <a:blip r:embed="rId2">
            <a:lum/>
          </a:blip>
          <a:srcRect/>
          <a:tile tx="0" ty="0" sx="51000" sy="51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99"/>
            <a:ext cx="4978896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590"/>
            <a:ext cx="41148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609538" indent="0">
              <a:buNone/>
              <a:defRPr sz="2800"/>
            </a:lvl2pPr>
            <a:lvl3pPr marL="1219076" indent="0">
              <a:buNone/>
              <a:defRPr sz="2000"/>
            </a:lvl3pPr>
            <a:lvl4pPr marL="1828616" indent="0">
              <a:buNone/>
              <a:defRPr sz="1800"/>
            </a:lvl4pPr>
            <a:lvl5pPr marL="2438155" indent="0">
              <a:buNone/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65988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56179" y="1131888"/>
            <a:ext cx="2530623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81242" y="1131888"/>
            <a:ext cx="2506585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3311863" y="1131888"/>
            <a:ext cx="2520279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8378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4633664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2545432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457200" y="1130847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93016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1472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38868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ание">
    <p:bg>
      <p:bgPr>
        <a:blipFill dpi="0" rotWithShape="1">
          <a:blip r:embed="rId2">
            <a:lum/>
          </a:blip>
          <a:srcRect/>
          <a:tile tx="0" ty="0" sx="100000" sy="100000" flip="none" algn="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51920" y="205999"/>
            <a:ext cx="4834880" cy="49354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Образец содержания: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72400" y="4767264"/>
            <a:ext cx="514400" cy="273844"/>
          </a:xfrm>
        </p:spPr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9"/>
          <p:cNvSpPr>
            <a:spLocks noGrp="1" noChangeAspect="1"/>
          </p:cNvSpPr>
          <p:nvPr>
            <p:ph type="body" sz="quarter" idx="13"/>
          </p:nvPr>
        </p:nvSpPr>
        <p:spPr>
          <a:xfrm>
            <a:off x="3851928" y="843559"/>
            <a:ext cx="4824413" cy="38884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600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000" b="1"/>
            </a:lvl1pPr>
          </a:lstStyle>
          <a:p>
            <a:r>
              <a:rPr lang="ru-RU" dirty="0"/>
              <a:t>Заголовок раздела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000" b="1"/>
            </a:lvl1pPr>
          </a:lstStyle>
          <a:p>
            <a:r>
              <a:rPr lang="ru-RU" dirty="0"/>
              <a:t>Заголовок раздела</a:t>
            </a:r>
          </a:p>
        </p:txBody>
      </p:sp>
      <p:sp>
        <p:nvSpPr>
          <p:cNvPr id="13" name="Текст 12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899592" y="3291830"/>
            <a:ext cx="4896544" cy="1440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aseline="0"/>
            </a:lvl1pPr>
            <a:lvl2pPr marL="609538" indent="0">
              <a:buFontTx/>
              <a:buNone/>
              <a:defRPr sz="1200"/>
            </a:lvl2pPr>
            <a:lvl3pPr marL="1219076" indent="0">
              <a:buFontTx/>
              <a:buNone/>
              <a:defRPr sz="1200"/>
            </a:lvl3pPr>
            <a:lvl4pPr marL="1828616" indent="0">
              <a:buFontTx/>
              <a:buNone/>
              <a:defRPr sz="1200"/>
            </a:lvl4pPr>
            <a:lvl5pPr marL="2438155" indent="0">
              <a:buFontTx/>
              <a:buNone/>
              <a:defRPr sz="1200"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747704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400" y="4834956"/>
            <a:ext cx="514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715" r:id="rId3"/>
    <p:sldLayoutId id="2147483717" r:id="rId4"/>
    <p:sldLayoutId id="2147483716" r:id="rId5"/>
    <p:sldLayoutId id="2147483718" r:id="rId6"/>
    <p:sldLayoutId id="2147483690" r:id="rId7"/>
    <p:sldLayoutId id="2147483691" r:id="rId8"/>
    <p:sldLayoutId id="2147483720" r:id="rId9"/>
    <p:sldLayoutId id="2147483719" r:id="rId10"/>
    <p:sldLayoutId id="2147483721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  <p:sldLayoutId id="2147483741" r:id="rId20"/>
    <p:sldLayoutId id="2147483742" r:id="rId21"/>
    <p:sldLayoutId id="2147483743" r:id="rId22"/>
    <p:sldLayoutId id="2147483744" r:id="rId23"/>
    <p:sldLayoutId id="2147483745" r:id="rId24"/>
    <p:sldLayoutId id="2147483746" r:id="rId25"/>
    <p:sldLayoutId id="2147483697" r:id="rId26"/>
    <p:sldLayoutId id="2147483692" r:id="rId27"/>
    <p:sldLayoutId id="2147483693" r:id="rId28"/>
    <p:sldLayoutId id="2147483694" r:id="rId29"/>
    <p:sldLayoutId id="2147483695" r:id="rId30"/>
    <p:sldLayoutId id="2147483699" r:id="rId31"/>
    <p:sldLayoutId id="2147483722" r:id="rId32"/>
    <p:sldLayoutId id="2147483728" r:id="rId33"/>
    <p:sldLayoutId id="2147483732" r:id="rId34"/>
    <p:sldLayoutId id="2147483725" r:id="rId35"/>
    <p:sldLayoutId id="2147483729" r:id="rId36"/>
    <p:sldLayoutId id="2147483727" r:id="rId37"/>
    <p:sldLayoutId id="2147483730" r:id="rId38"/>
    <p:sldLayoutId id="2147483724" r:id="rId39"/>
    <p:sldLayoutId id="2147483726" r:id="rId40"/>
    <p:sldLayoutId id="2147483731" r:id="rId41"/>
    <p:sldLayoutId id="2147483698" r:id="rId42"/>
  </p:sldLayoutIdLst>
  <p:hf hdr="0" ftr="0" dt="0"/>
  <p:txStyles>
    <p:titleStyle>
      <a:lvl1pPr algn="ctr" defTabSz="1219078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4" indent="-457154" algn="l" defTabSz="1219078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01" indent="-380963" algn="l" defTabSz="1219078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7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71" algn="l" defTabSz="1219078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71" algn="l" defTabSz="1219078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3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400" y="4834956"/>
            <a:ext cx="514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9105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14" r:id="rId5"/>
    <p:sldLayoutId id="2147483705" r:id="rId6"/>
    <p:sldLayoutId id="2147483706" r:id="rId7"/>
    <p:sldLayoutId id="2147483707" r:id="rId8"/>
    <p:sldLayoutId id="2147483712" r:id="rId9"/>
    <p:sldLayoutId id="2147483709" r:id="rId10"/>
    <p:sldLayoutId id="2147483710" r:id="rId11"/>
    <p:sldLayoutId id="2147483711" r:id="rId12"/>
  </p:sldLayoutIdLst>
  <p:hf hdr="0" ftr="0" dt="0"/>
  <p:txStyles>
    <p:titleStyle>
      <a:lvl1pPr algn="ctr" defTabSz="1219078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4" indent="-457154" algn="l" defTabSz="1219078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01" indent="-380963" algn="l" defTabSz="1219078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7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71" algn="l" defTabSz="1219078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71" algn="l" defTabSz="1219078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3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rtmtech.ru/wp-content/uploads/2021/06/GOST-R-58048-2017.pdf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6.sv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F328BD-DE54-433A-754C-E15C8B8856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3936" y="1238886"/>
            <a:ext cx="7756127" cy="2308324"/>
          </a:xfrm>
        </p:spPr>
        <p:txBody>
          <a:bodyPr/>
          <a:lstStyle/>
          <a:p>
            <a:r>
              <a:rPr lang="ru-RU" dirty="0"/>
              <a:t>Шаблон альбома о </a:t>
            </a:r>
            <a:r>
              <a:rPr lang="ru-RU" dirty="0" smtClean="0"/>
              <a:t>созданных ПО или ПАК </a:t>
            </a:r>
            <a:r>
              <a:rPr lang="ru-RU" dirty="0"/>
              <a:t>кафедрами, лабораториями, научными центрами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62FDF07-B659-5951-ABF0-D0EE7F4389D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67745" y="4731936"/>
            <a:ext cx="4608530" cy="287337"/>
          </a:xfrm>
        </p:spPr>
        <p:txBody>
          <a:bodyPr/>
          <a:lstStyle/>
          <a:p>
            <a:r>
              <a:rPr lang="ru-RU" dirty="0"/>
              <a:t>ФГБОУ ВО «НИУ «МЭИ»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03647" y="3354742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b="1" i="1" dirty="0" smtClean="0">
                <a:solidFill>
                  <a:srgbClr val="FF0000"/>
                </a:solidFill>
              </a:rPr>
              <a:t>Все надписи красного цвета удаляются или заменяются текстом по смыслу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12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48" y="1275608"/>
            <a:ext cx="3970784" cy="2874340"/>
          </a:xfrm>
          <a:prstGeom prst="rect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en-US" i="1" dirty="0" smtClean="0">
              <a:solidFill>
                <a:srgbClr val="FF0000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D40E18-239C-EAF3-8189-1C208E92F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982"/>
            <a:ext cx="5915000" cy="795772"/>
          </a:xfrm>
        </p:spPr>
        <p:txBody>
          <a:bodyPr/>
          <a:lstStyle/>
          <a:p>
            <a:r>
              <a:rPr lang="ru-RU" sz="1600" dirty="0"/>
              <a:t>Название ПО или </a:t>
            </a:r>
            <a:r>
              <a:rPr lang="ru-RU" sz="1600" dirty="0" smtClean="0"/>
              <a:t>ПАК</a:t>
            </a:r>
            <a:br>
              <a:rPr lang="ru-RU" sz="1600" dirty="0" smtClean="0"/>
            </a:br>
            <a:r>
              <a:rPr lang="ru-RU" sz="1600" dirty="0">
                <a:solidFill>
                  <a:srgbClr val="FF0000"/>
                </a:solidFill>
              </a:rPr>
              <a:t>Вариант расстановки рисунков 1. Качество рисунков </a:t>
            </a:r>
            <a:r>
              <a:rPr lang="ru-RU" sz="1600" i="1" dirty="0">
                <a:solidFill>
                  <a:srgbClr val="FF0000"/>
                </a:solidFill>
              </a:rPr>
              <a:t>минимум 150</a:t>
            </a:r>
            <a:r>
              <a:rPr lang="en-US" sz="1600" i="1" dirty="0" err="1">
                <a:solidFill>
                  <a:srgbClr val="FF0000"/>
                </a:solidFill>
              </a:rPr>
              <a:t>ppi</a:t>
            </a:r>
            <a:r>
              <a:rPr lang="ru-RU" sz="1600" i="1" dirty="0">
                <a:solidFill>
                  <a:srgbClr val="FF0000"/>
                </a:solidFill>
              </a:rPr>
              <a:t>.</a:t>
            </a:r>
            <a:endParaRPr lang="ru-RU" sz="16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E0EE0BCD-560B-54F8-D3F0-FCB6FE4BF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10</a:t>
            </a:fld>
            <a:endParaRPr lang="ru-RU" dirty="0"/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xmlns="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298" y="4143966"/>
            <a:ext cx="3982034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Функция 4. Описание функции 4</a:t>
            </a: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b="1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Подпись рисунка обязательна</a:t>
            </a:r>
          </a:p>
          <a:p>
            <a:pPr algn="ctr" fontAlgn="base">
              <a:spcBef>
                <a:spcPct val="0"/>
              </a:spcBef>
              <a:spcAft>
                <a:spcPts val="300"/>
              </a:spcAft>
              <a:tabLst>
                <a:tab pos="450850" algn="l"/>
              </a:tabLst>
            </a:pPr>
            <a:r>
              <a:rPr lang="ru-RU" sz="1000" b="1" i="1" dirty="0">
                <a:solidFill>
                  <a:srgbClr val="FF0000"/>
                </a:solidFill>
              </a:rPr>
              <a:t>Если </a:t>
            </a:r>
            <a:r>
              <a:rPr lang="ru-RU" sz="1000" b="1" i="1" dirty="0" smtClean="0">
                <a:solidFill>
                  <a:srgbClr val="FF0000"/>
                </a:solidFill>
              </a:rPr>
              <a:t>ПАК, </a:t>
            </a:r>
            <a:r>
              <a:rPr lang="ru-RU" sz="1000" b="1" i="1" dirty="0">
                <a:solidFill>
                  <a:srgbClr val="FF0000"/>
                </a:solidFill>
              </a:rPr>
              <a:t>то допускается вставка технологической схемы и принципа </a:t>
            </a:r>
            <a:r>
              <a:rPr lang="ru-RU" sz="1000" b="1" i="1" dirty="0" smtClean="0">
                <a:solidFill>
                  <a:srgbClr val="FF0000"/>
                </a:solidFill>
              </a:rPr>
              <a:t>работы</a:t>
            </a:r>
            <a:endParaRPr lang="ru-RU" sz="1000" b="1" i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2412" y="4143966"/>
            <a:ext cx="3982028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Функция 5. Описание функции 5</a:t>
            </a: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b="1" i="1" dirty="0">
                <a:solidFill>
                  <a:srgbClr val="FF0000"/>
                </a:solidFill>
              </a:rPr>
              <a:t>Подпись рисунка </a:t>
            </a:r>
            <a:r>
              <a:rPr lang="ru-RU" sz="1000" b="1" i="1" dirty="0" smtClean="0">
                <a:solidFill>
                  <a:srgbClr val="FF0000"/>
                </a:solidFill>
              </a:rPr>
              <a:t>обязательна</a:t>
            </a:r>
          </a:p>
          <a:p>
            <a:pPr algn="ctr" fontAlgn="base">
              <a:spcBef>
                <a:spcPct val="0"/>
              </a:spcBef>
              <a:spcAft>
                <a:spcPts val="300"/>
              </a:spcAft>
              <a:tabLst>
                <a:tab pos="450850" algn="l"/>
              </a:tabLst>
            </a:pPr>
            <a:r>
              <a:rPr lang="ru-RU" sz="1000" b="1" i="1" dirty="0">
                <a:solidFill>
                  <a:srgbClr val="FF0000"/>
                </a:solidFill>
              </a:rPr>
              <a:t>Если </a:t>
            </a:r>
            <a:r>
              <a:rPr lang="ru-RU" sz="1000" b="1" i="1" dirty="0" smtClean="0">
                <a:solidFill>
                  <a:srgbClr val="FF0000"/>
                </a:solidFill>
              </a:rPr>
              <a:t>ПАК, </a:t>
            </a:r>
            <a:r>
              <a:rPr lang="ru-RU" sz="1000" b="1" i="1" dirty="0">
                <a:solidFill>
                  <a:srgbClr val="FF0000"/>
                </a:solidFill>
              </a:rPr>
              <a:t>то допускается вставка технологической схемы и принципа </a:t>
            </a:r>
            <a:r>
              <a:rPr lang="ru-RU" sz="1000" b="1" i="1" dirty="0" smtClean="0">
                <a:solidFill>
                  <a:srgbClr val="FF0000"/>
                </a:solidFill>
              </a:rPr>
              <a:t>работы</a:t>
            </a:r>
            <a:endParaRPr lang="ru-RU" sz="1000" b="1" i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22411" y="1275608"/>
            <a:ext cx="3993289" cy="2874340"/>
          </a:xfrm>
          <a:prstGeom prst="rect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ts val="300"/>
              </a:spcAft>
              <a:tabLst>
                <a:tab pos="450850" algn="l"/>
              </a:tabLst>
            </a:pPr>
            <a:r>
              <a:rPr lang="ru-RU" i="1" dirty="0" smtClean="0">
                <a:solidFill>
                  <a:srgbClr val="FF0000"/>
                </a:solidFill>
              </a:rPr>
              <a:t>Рисунок должен быть в хорошем качестве (</a:t>
            </a:r>
            <a:r>
              <a:rPr lang="ru-RU" b="1" i="1" dirty="0">
                <a:solidFill>
                  <a:srgbClr val="FF0000"/>
                </a:solidFill>
              </a:rPr>
              <a:t>минимум 150</a:t>
            </a:r>
            <a:r>
              <a:rPr lang="en-US" b="1" i="1" dirty="0" err="1">
                <a:solidFill>
                  <a:srgbClr val="FF0000"/>
                </a:solidFill>
              </a:rPr>
              <a:t>ppi</a:t>
            </a:r>
            <a:r>
              <a:rPr lang="ru-RU" i="1" dirty="0" smtClean="0">
                <a:solidFill>
                  <a:srgbClr val="FF0000"/>
                </a:solidFill>
              </a:rPr>
              <a:t>). Рисунков может быть несколько, но они не должны выходить за ПРАВУЮ, верхнюю и нижнюю границы рамки. Рамку </a:t>
            </a:r>
            <a:r>
              <a:rPr lang="ru-RU" i="1" dirty="0">
                <a:solidFill>
                  <a:srgbClr val="FF0000"/>
                </a:solidFill>
              </a:rPr>
              <a:t>можно удалить. Желательно заполнить рисунком всю доступную область</a:t>
            </a:r>
            <a:endParaRPr lang="en-US" i="1" dirty="0">
              <a:solidFill>
                <a:srgbClr val="FF0000"/>
              </a:solidFill>
            </a:endParaRP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8298" y="1400880"/>
            <a:ext cx="3970784" cy="2623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300"/>
              </a:spcAft>
              <a:tabLst>
                <a:tab pos="450850" algn="l"/>
              </a:tabLst>
            </a:pPr>
            <a:r>
              <a:rPr lang="ru-RU" i="1" dirty="0">
                <a:solidFill>
                  <a:srgbClr val="FF0000"/>
                </a:solidFill>
              </a:rPr>
              <a:t>Рисунок должен быть в хорошем </a:t>
            </a:r>
            <a:r>
              <a:rPr lang="ru-RU" i="1" dirty="0" smtClean="0">
                <a:solidFill>
                  <a:srgbClr val="FF0000"/>
                </a:solidFill>
              </a:rPr>
              <a:t>качестве (</a:t>
            </a:r>
            <a:r>
              <a:rPr lang="ru-RU" b="1" i="1" dirty="0">
                <a:solidFill>
                  <a:srgbClr val="FF0000"/>
                </a:solidFill>
              </a:rPr>
              <a:t>минимум 150</a:t>
            </a:r>
            <a:r>
              <a:rPr lang="en-US" b="1" i="1" dirty="0" err="1">
                <a:solidFill>
                  <a:srgbClr val="FF0000"/>
                </a:solidFill>
              </a:rPr>
              <a:t>ppi</a:t>
            </a:r>
            <a:r>
              <a:rPr lang="ru-RU" i="1" dirty="0" smtClean="0">
                <a:solidFill>
                  <a:srgbClr val="FF0000"/>
                </a:solidFill>
              </a:rPr>
              <a:t>). </a:t>
            </a:r>
            <a:r>
              <a:rPr lang="ru-RU" i="1" dirty="0">
                <a:solidFill>
                  <a:srgbClr val="FF0000"/>
                </a:solidFill>
              </a:rPr>
              <a:t>Рисунков может быть несколько, но они не должны выходить за </a:t>
            </a:r>
            <a:r>
              <a:rPr lang="ru-RU" i="1" dirty="0" smtClean="0">
                <a:solidFill>
                  <a:srgbClr val="FF0000"/>
                </a:solidFill>
              </a:rPr>
              <a:t>ЛЕВУЮ, </a:t>
            </a:r>
            <a:r>
              <a:rPr lang="ru-RU" i="1" dirty="0">
                <a:solidFill>
                  <a:srgbClr val="FF0000"/>
                </a:solidFill>
              </a:rPr>
              <a:t>верхнюю и нижнюю границы рамки. Рамку можно удалить. Желательно заполнить рисунком всю доступную область</a:t>
            </a:r>
            <a:endParaRPr lang="en-US" i="1" dirty="0">
              <a:solidFill>
                <a:srgbClr val="FF0000"/>
              </a:solidFill>
            </a:endParaRP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312487" y="157537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Лого</a:t>
            </a:r>
          </a:p>
          <a:p>
            <a:pPr algn="ctr"/>
            <a:r>
              <a:rPr lang="ru-RU" sz="600" dirty="0">
                <a:solidFill>
                  <a:srgbClr val="FF0000"/>
                </a:solidFill>
              </a:rPr>
              <a:t>кафедры</a:t>
            </a:r>
          </a:p>
        </p:txBody>
      </p:sp>
      <p:sp>
        <p:nvSpPr>
          <p:cNvPr id="13" name="Овал 12"/>
          <p:cNvSpPr/>
          <p:nvPr/>
        </p:nvSpPr>
        <p:spPr>
          <a:xfrm>
            <a:off x="6518124" y="164906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Иконка НПТЛ </a:t>
            </a:r>
          </a:p>
        </p:txBody>
      </p:sp>
    </p:spTree>
    <p:extLst>
      <p:ext uri="{BB962C8B-B14F-4D97-AF65-F5344CB8AC3E}">
        <p14:creationId xmlns:p14="http://schemas.microsoft.com/office/powerpoint/2010/main" val="255607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39548" y="1275956"/>
            <a:ext cx="2479711" cy="2868010"/>
          </a:xfrm>
          <a:prstGeom prst="rect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en-US" i="1" dirty="0" smtClean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9548" y="1254720"/>
            <a:ext cx="24797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i="1" dirty="0">
                <a:solidFill>
                  <a:srgbClr val="FF0000"/>
                </a:solidFill>
              </a:rPr>
              <a:t>Рисунок должен быть в хорошем </a:t>
            </a:r>
            <a:r>
              <a:rPr lang="ru-RU" i="1" dirty="0" smtClean="0">
                <a:solidFill>
                  <a:srgbClr val="FF0000"/>
                </a:solidFill>
              </a:rPr>
              <a:t>качестве. </a:t>
            </a:r>
            <a:r>
              <a:rPr lang="ru-RU" i="1" dirty="0">
                <a:solidFill>
                  <a:srgbClr val="FF0000"/>
                </a:solidFill>
              </a:rPr>
              <a:t>Рисунков может быть несколько, но они не должны выходить за </a:t>
            </a:r>
            <a:r>
              <a:rPr lang="ru-RU" i="1" dirty="0" smtClean="0">
                <a:solidFill>
                  <a:srgbClr val="FF0000"/>
                </a:solidFill>
              </a:rPr>
              <a:t>ЛЕВУЮ, </a:t>
            </a:r>
            <a:r>
              <a:rPr lang="ru-RU" i="1" dirty="0">
                <a:solidFill>
                  <a:srgbClr val="FF0000"/>
                </a:solidFill>
              </a:rPr>
              <a:t>верхнюю и нижнюю границы рамки. Рамку можно удалить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D40E18-239C-EAF3-8189-1C208E92F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982"/>
            <a:ext cx="5915000" cy="637579"/>
          </a:xfrm>
        </p:spPr>
        <p:txBody>
          <a:bodyPr/>
          <a:lstStyle/>
          <a:p>
            <a:r>
              <a:rPr lang="ru-RU" sz="1600" dirty="0"/>
              <a:t>Название </a:t>
            </a:r>
            <a:r>
              <a:rPr lang="ru-RU" sz="1600" dirty="0" smtClean="0"/>
              <a:t>ПО или ПАК</a:t>
            </a:r>
            <a:br>
              <a:rPr lang="ru-RU" sz="1600" dirty="0" smtClean="0"/>
            </a:br>
            <a:r>
              <a:rPr lang="ru-RU" sz="1600" dirty="0" smtClean="0">
                <a:solidFill>
                  <a:srgbClr val="FF0000"/>
                </a:solidFill>
              </a:rPr>
              <a:t>Вариант расстановки рисунков 2.</a:t>
            </a:r>
            <a:r>
              <a:rPr lang="ru-RU" sz="1600" i="1" dirty="0">
                <a:solidFill>
                  <a:srgbClr val="FF0000"/>
                </a:solidFill>
              </a:rPr>
              <a:t> </a:t>
            </a:r>
            <a:r>
              <a:rPr lang="ru-RU" sz="1600" dirty="0">
                <a:solidFill>
                  <a:srgbClr val="FF0000"/>
                </a:solidFill>
              </a:rPr>
              <a:t>Качество рисунков </a:t>
            </a:r>
            <a:r>
              <a:rPr lang="ru-RU" sz="1600" i="1" dirty="0">
                <a:solidFill>
                  <a:srgbClr val="FF0000"/>
                </a:solidFill>
              </a:rPr>
              <a:t>минимум 150</a:t>
            </a:r>
            <a:r>
              <a:rPr lang="en-US" sz="1600" i="1" dirty="0" err="1">
                <a:solidFill>
                  <a:srgbClr val="FF0000"/>
                </a:solidFill>
              </a:rPr>
              <a:t>ppi</a:t>
            </a:r>
            <a:r>
              <a:rPr lang="ru-RU" sz="1600" i="1" dirty="0">
                <a:solidFill>
                  <a:srgbClr val="FF0000"/>
                </a:solidFill>
              </a:rPr>
              <a:t>.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E0EE0BCD-560B-54F8-D3F0-FCB6FE4BF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11</a:t>
            </a:fld>
            <a:endParaRPr lang="ru-RU" dirty="0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48" y="4143966"/>
            <a:ext cx="2479711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Функция 6. Описание функции 6</a:t>
            </a: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b="1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Подпись рисунка обязательна</a:t>
            </a:r>
          </a:p>
          <a:p>
            <a:pPr algn="ctr" fontAlgn="base">
              <a:spcBef>
                <a:spcPct val="0"/>
              </a:spcBef>
              <a:spcAft>
                <a:spcPts val="300"/>
              </a:spcAft>
              <a:tabLst>
                <a:tab pos="450850" algn="l"/>
              </a:tabLst>
            </a:pPr>
            <a:r>
              <a:rPr lang="ru-RU" sz="1000" b="1" i="1" dirty="0">
                <a:solidFill>
                  <a:srgbClr val="FF0000"/>
                </a:solidFill>
              </a:rPr>
              <a:t>Если </a:t>
            </a:r>
            <a:r>
              <a:rPr lang="ru-RU" sz="1000" b="1" i="1" dirty="0" smtClean="0">
                <a:solidFill>
                  <a:srgbClr val="FF0000"/>
                </a:solidFill>
              </a:rPr>
              <a:t>ПАК, </a:t>
            </a:r>
            <a:r>
              <a:rPr lang="ru-RU" sz="1000" b="1" i="1" dirty="0">
                <a:solidFill>
                  <a:srgbClr val="FF0000"/>
                </a:solidFill>
              </a:rPr>
              <a:t>то допускается вставка технологической схемы и принципа </a:t>
            </a:r>
            <a:r>
              <a:rPr lang="ru-RU" sz="1000" b="1" i="1" dirty="0" smtClean="0">
                <a:solidFill>
                  <a:srgbClr val="FF0000"/>
                </a:solidFill>
              </a:rPr>
              <a:t>работы</a:t>
            </a:r>
            <a:endParaRPr lang="ru-RU" sz="1000" b="1" i="1" dirty="0">
              <a:solidFill>
                <a:srgbClr val="FF0000"/>
              </a:solidFill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xmlns="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2732" y="4143966"/>
            <a:ext cx="5482952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Функция 6. Описание функции 6</a:t>
            </a: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b="1" i="1" dirty="0">
                <a:solidFill>
                  <a:srgbClr val="FF0000"/>
                </a:solidFill>
              </a:rPr>
              <a:t>Подпись рисунка </a:t>
            </a:r>
            <a:r>
              <a:rPr lang="ru-RU" sz="1000" b="1" i="1" dirty="0" smtClean="0">
                <a:solidFill>
                  <a:srgbClr val="FF0000"/>
                </a:solidFill>
              </a:rPr>
              <a:t>обязательна</a:t>
            </a:r>
          </a:p>
          <a:p>
            <a:pPr algn="ctr" fontAlgn="base">
              <a:spcBef>
                <a:spcPct val="0"/>
              </a:spcBef>
              <a:spcAft>
                <a:spcPts val="300"/>
              </a:spcAft>
              <a:tabLst>
                <a:tab pos="450850" algn="l"/>
              </a:tabLst>
            </a:pPr>
            <a:r>
              <a:rPr lang="ru-RU" sz="1000" b="1" i="1" dirty="0">
                <a:solidFill>
                  <a:srgbClr val="FF0000"/>
                </a:solidFill>
              </a:rPr>
              <a:t>Если </a:t>
            </a:r>
            <a:r>
              <a:rPr lang="ru-RU" sz="1000" b="1" i="1" dirty="0" smtClean="0">
                <a:solidFill>
                  <a:srgbClr val="FF0000"/>
                </a:solidFill>
              </a:rPr>
              <a:t>ПАК, </a:t>
            </a:r>
            <a:r>
              <a:rPr lang="ru-RU" sz="1000" b="1" i="1" dirty="0">
                <a:solidFill>
                  <a:srgbClr val="FF0000"/>
                </a:solidFill>
              </a:rPr>
              <a:t>то допускается вставка технологической схемы и принципа </a:t>
            </a:r>
            <a:r>
              <a:rPr lang="ru-RU" sz="1000" b="1" i="1" dirty="0" smtClean="0">
                <a:solidFill>
                  <a:srgbClr val="FF0000"/>
                </a:solidFill>
              </a:rPr>
              <a:t>работы</a:t>
            </a:r>
            <a:endParaRPr lang="ru-RU" sz="1000" b="1" i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122731" y="1275956"/>
            <a:ext cx="5482952" cy="2868010"/>
          </a:xfrm>
          <a:prstGeom prst="rect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ts val="300"/>
              </a:spcAft>
              <a:tabLst>
                <a:tab pos="450850" algn="l"/>
              </a:tabLst>
            </a:pPr>
            <a:r>
              <a:rPr lang="ru-RU" i="1" dirty="0">
                <a:solidFill>
                  <a:srgbClr val="FF0000"/>
                </a:solidFill>
              </a:rPr>
              <a:t>Рисунок должен быть в хорошем качестве! Рисунков может быть несколько, но они не должны выходить за </a:t>
            </a:r>
            <a:r>
              <a:rPr lang="ru-RU" i="1" dirty="0" smtClean="0">
                <a:solidFill>
                  <a:srgbClr val="FF0000"/>
                </a:solidFill>
              </a:rPr>
              <a:t>ПРАВУЮ, </a:t>
            </a:r>
            <a:r>
              <a:rPr lang="ru-RU" i="1" dirty="0">
                <a:solidFill>
                  <a:srgbClr val="FF0000"/>
                </a:solidFill>
              </a:rPr>
              <a:t>верхнюю и нижнюю границы рамки. Рамку можно удалить. Желательно заполнить рисунком всю доступную область</a:t>
            </a:r>
            <a:endParaRPr lang="en-US" i="1" dirty="0">
              <a:solidFill>
                <a:srgbClr val="FF0000"/>
              </a:solidFill>
            </a:endParaRP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312487" y="157537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Лого</a:t>
            </a:r>
          </a:p>
          <a:p>
            <a:pPr algn="ctr"/>
            <a:r>
              <a:rPr lang="ru-RU" sz="600" dirty="0">
                <a:solidFill>
                  <a:srgbClr val="FF0000"/>
                </a:solidFill>
              </a:rPr>
              <a:t>кафедры</a:t>
            </a:r>
          </a:p>
        </p:txBody>
      </p:sp>
      <p:sp>
        <p:nvSpPr>
          <p:cNvPr id="17" name="Овал 16"/>
          <p:cNvSpPr/>
          <p:nvPr/>
        </p:nvSpPr>
        <p:spPr>
          <a:xfrm>
            <a:off x="6518124" y="164906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Иконка НПТЛ </a:t>
            </a:r>
          </a:p>
        </p:txBody>
      </p:sp>
    </p:spTree>
    <p:extLst>
      <p:ext uri="{BB962C8B-B14F-4D97-AF65-F5344CB8AC3E}">
        <p14:creationId xmlns:p14="http://schemas.microsoft.com/office/powerpoint/2010/main" val="362108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D40E18-239C-EAF3-8189-1C208E92F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982"/>
            <a:ext cx="5915000" cy="637579"/>
          </a:xfrm>
        </p:spPr>
        <p:txBody>
          <a:bodyPr/>
          <a:lstStyle/>
          <a:p>
            <a:r>
              <a:rPr lang="ru-RU" sz="1600" dirty="0"/>
              <a:t>Название ПО или </a:t>
            </a:r>
            <a:r>
              <a:rPr lang="ru-RU" sz="1600" dirty="0" smtClean="0"/>
              <a:t>ПАК </a:t>
            </a:r>
            <a:br>
              <a:rPr lang="ru-RU" sz="1600" dirty="0" smtClean="0"/>
            </a:br>
            <a:r>
              <a:rPr lang="ru-RU" sz="1600" dirty="0" smtClean="0">
                <a:solidFill>
                  <a:srgbClr val="FF0000"/>
                </a:solidFill>
              </a:rPr>
              <a:t>Вариант расстановки рисунков 3.</a:t>
            </a:r>
            <a:r>
              <a:rPr lang="ru-RU" sz="1600" i="1" dirty="0" smtClean="0">
                <a:solidFill>
                  <a:srgbClr val="FF0000"/>
                </a:solidFill>
              </a:rPr>
              <a:t> </a:t>
            </a:r>
            <a:r>
              <a:rPr lang="ru-RU" sz="1600" dirty="0">
                <a:solidFill>
                  <a:srgbClr val="FF0000"/>
                </a:solidFill>
              </a:rPr>
              <a:t>Качество рисунков </a:t>
            </a:r>
            <a:r>
              <a:rPr lang="ru-RU" sz="1600" i="1" dirty="0">
                <a:solidFill>
                  <a:srgbClr val="FF0000"/>
                </a:solidFill>
              </a:rPr>
              <a:t>минимум 150</a:t>
            </a:r>
            <a:r>
              <a:rPr lang="en-US" sz="1600" i="1" dirty="0" err="1">
                <a:solidFill>
                  <a:srgbClr val="FF0000"/>
                </a:solidFill>
              </a:rPr>
              <a:t>ppi</a:t>
            </a:r>
            <a:r>
              <a:rPr lang="ru-RU" sz="1600" i="1" dirty="0">
                <a:solidFill>
                  <a:srgbClr val="FF0000"/>
                </a:solidFill>
              </a:rPr>
              <a:t>.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E0EE0BCD-560B-54F8-D3F0-FCB6FE4BF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12</a:t>
            </a:fld>
            <a:endParaRPr lang="ru-RU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xmlns="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48" y="4143966"/>
            <a:ext cx="39707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i="1" dirty="0">
                <a:solidFill>
                  <a:srgbClr val="FF0000"/>
                </a:solidFill>
              </a:rPr>
              <a:t>Функция </a:t>
            </a:r>
            <a:r>
              <a:rPr lang="ru-RU" sz="1000" i="1" dirty="0" smtClean="0">
                <a:solidFill>
                  <a:srgbClr val="FF0000"/>
                </a:solidFill>
              </a:rPr>
              <a:t>8. </a:t>
            </a:r>
            <a:r>
              <a:rPr lang="ru-RU" sz="1000" i="1" dirty="0">
                <a:solidFill>
                  <a:srgbClr val="FF0000"/>
                </a:solidFill>
              </a:rPr>
              <a:t>Описание функции </a:t>
            </a:r>
            <a:r>
              <a:rPr lang="ru-RU" sz="1000" i="1" dirty="0" smtClean="0">
                <a:solidFill>
                  <a:srgbClr val="FF0000"/>
                </a:solidFill>
              </a:rPr>
              <a:t>8 </a:t>
            </a: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b="1" i="1" dirty="0" smtClean="0">
                <a:solidFill>
                  <a:srgbClr val="FF0000"/>
                </a:solidFill>
              </a:rPr>
              <a:t>Подпись </a:t>
            </a:r>
            <a:r>
              <a:rPr lang="ru-RU" sz="1000" b="1" i="1" dirty="0">
                <a:solidFill>
                  <a:srgbClr val="FF0000"/>
                </a:solidFill>
              </a:rPr>
              <a:t>рисунка обязательна</a:t>
            </a:r>
            <a:r>
              <a:rPr lang="ru-RU" sz="1000" b="1" i="1" dirty="0" smtClean="0">
                <a:solidFill>
                  <a:srgbClr val="FF0000"/>
                </a:solidFill>
              </a:rPr>
              <a:t>.</a:t>
            </a:r>
            <a:endParaRPr lang="ru-RU" sz="1000" b="1" i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9548" y="2995157"/>
            <a:ext cx="3970784" cy="1152126"/>
          </a:xfrm>
          <a:prstGeom prst="rect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en-US" i="1" dirty="0" smtClean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9548" y="1275608"/>
            <a:ext cx="3970784" cy="1152126"/>
          </a:xfrm>
          <a:prstGeom prst="rect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en-US" i="1" dirty="0" smtClean="0">
              <a:solidFill>
                <a:srgbClr val="FF0000"/>
              </a:solidFill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xmlns="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48" y="2444475"/>
            <a:ext cx="39707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i="1" dirty="0">
                <a:solidFill>
                  <a:srgbClr val="FF0000"/>
                </a:solidFill>
              </a:rPr>
              <a:t>Функция 6. Описание функции 6 </a:t>
            </a:r>
            <a:endParaRPr lang="ru-RU" sz="1000" i="1" dirty="0" smtClean="0">
              <a:solidFill>
                <a:srgbClr val="FF0000"/>
              </a:solidFill>
            </a:endParaRP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b="1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Подпись рисунка обязательна.</a:t>
            </a:r>
            <a:endParaRPr lang="ru-RU" sz="1000" b="1" i="1" dirty="0">
              <a:solidFill>
                <a:srgbClr val="FF0000"/>
              </a:solidFill>
            </a:endParaRP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xmlns="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4008" y="4143966"/>
            <a:ext cx="39707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i="1" dirty="0">
                <a:solidFill>
                  <a:srgbClr val="FF0000"/>
                </a:solidFill>
              </a:rPr>
              <a:t>Функция </a:t>
            </a:r>
            <a:r>
              <a:rPr lang="ru-RU" sz="1000" i="1" dirty="0" smtClean="0">
                <a:solidFill>
                  <a:srgbClr val="FF0000"/>
                </a:solidFill>
              </a:rPr>
              <a:t>9. </a:t>
            </a:r>
            <a:r>
              <a:rPr lang="ru-RU" sz="1000" i="1" dirty="0">
                <a:solidFill>
                  <a:srgbClr val="FF0000"/>
                </a:solidFill>
              </a:rPr>
              <a:t>Описание функции </a:t>
            </a:r>
            <a:r>
              <a:rPr lang="ru-RU" sz="1000" i="1" dirty="0" smtClean="0">
                <a:solidFill>
                  <a:srgbClr val="FF0000"/>
                </a:solidFill>
              </a:rPr>
              <a:t>9</a:t>
            </a: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b="1" i="1" dirty="0" smtClean="0">
                <a:solidFill>
                  <a:srgbClr val="FF0000"/>
                </a:solidFill>
              </a:rPr>
              <a:t>Подпись </a:t>
            </a:r>
            <a:r>
              <a:rPr lang="ru-RU" sz="1000" b="1" i="1" dirty="0">
                <a:solidFill>
                  <a:srgbClr val="FF0000"/>
                </a:solidFill>
              </a:rPr>
              <a:t>рисунка обязательна</a:t>
            </a:r>
            <a:r>
              <a:rPr lang="ru-RU" sz="1000" b="1" i="1" dirty="0" smtClean="0">
                <a:solidFill>
                  <a:srgbClr val="FF0000"/>
                </a:solidFill>
              </a:rPr>
              <a:t>.</a:t>
            </a:r>
            <a:endParaRPr lang="ru-RU" sz="1000" b="1" i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44008" y="2995157"/>
            <a:ext cx="3961675" cy="1154791"/>
          </a:xfrm>
          <a:prstGeom prst="rect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en-US" i="1" dirty="0" smtClean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44008" y="1275608"/>
            <a:ext cx="3961675" cy="1152126"/>
          </a:xfrm>
          <a:prstGeom prst="rect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en-US" i="1" dirty="0" smtClean="0">
              <a:solidFill>
                <a:srgbClr val="FF0000"/>
              </a:solidFill>
            </a:endParaRP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xmlns="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4630" y="2444475"/>
            <a:ext cx="39707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i="1" dirty="0">
                <a:solidFill>
                  <a:srgbClr val="FF0000"/>
                </a:solidFill>
              </a:rPr>
              <a:t>Функция </a:t>
            </a:r>
            <a:r>
              <a:rPr lang="ru-RU" sz="1000" i="1" dirty="0" smtClean="0">
                <a:solidFill>
                  <a:srgbClr val="FF0000"/>
                </a:solidFill>
              </a:rPr>
              <a:t>7. </a:t>
            </a:r>
            <a:r>
              <a:rPr lang="ru-RU" sz="1000" i="1" dirty="0">
                <a:solidFill>
                  <a:srgbClr val="FF0000"/>
                </a:solidFill>
              </a:rPr>
              <a:t>Описание функции </a:t>
            </a:r>
            <a:r>
              <a:rPr lang="ru-RU" sz="1000" i="1" dirty="0" smtClean="0">
                <a:solidFill>
                  <a:srgbClr val="FF0000"/>
                </a:solidFill>
              </a:rPr>
              <a:t>7 </a:t>
            </a: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b="1" i="1" dirty="0" smtClean="0">
                <a:solidFill>
                  <a:srgbClr val="FF0000"/>
                </a:solidFill>
              </a:rPr>
              <a:t>Подпись </a:t>
            </a:r>
            <a:r>
              <a:rPr lang="ru-RU" sz="1000" b="1" i="1" dirty="0">
                <a:solidFill>
                  <a:srgbClr val="FF0000"/>
                </a:solidFill>
              </a:rPr>
              <a:t>рисунка обязательна</a:t>
            </a:r>
            <a:r>
              <a:rPr lang="ru-RU" sz="1000" b="1" i="1" dirty="0" smtClean="0">
                <a:solidFill>
                  <a:srgbClr val="FF0000"/>
                </a:solidFill>
              </a:rPr>
              <a:t>.</a:t>
            </a:r>
            <a:endParaRPr lang="ru-RU" sz="1000" b="1" i="1" dirty="0">
              <a:solidFill>
                <a:srgbClr val="FF00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312487" y="157537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Лого</a:t>
            </a:r>
          </a:p>
          <a:p>
            <a:pPr algn="ctr"/>
            <a:r>
              <a:rPr lang="ru-RU" sz="600" dirty="0">
                <a:solidFill>
                  <a:srgbClr val="FF0000"/>
                </a:solidFill>
              </a:rPr>
              <a:t>кафедры</a:t>
            </a:r>
          </a:p>
        </p:txBody>
      </p:sp>
      <p:sp>
        <p:nvSpPr>
          <p:cNvPr id="23" name="Овал 22"/>
          <p:cNvSpPr/>
          <p:nvPr/>
        </p:nvSpPr>
        <p:spPr>
          <a:xfrm>
            <a:off x="6518124" y="164906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Иконка НПТЛ </a:t>
            </a:r>
          </a:p>
        </p:txBody>
      </p:sp>
    </p:spTree>
    <p:extLst>
      <p:ext uri="{BB962C8B-B14F-4D97-AF65-F5344CB8AC3E}">
        <p14:creationId xmlns:p14="http://schemas.microsoft.com/office/powerpoint/2010/main" val="428463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D40E18-239C-EAF3-8189-1C208E92F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982"/>
            <a:ext cx="5915000" cy="637579"/>
          </a:xfrm>
        </p:spPr>
        <p:txBody>
          <a:bodyPr/>
          <a:lstStyle/>
          <a:p>
            <a:r>
              <a:rPr lang="ru-RU" sz="1600" dirty="0"/>
              <a:t>Название ПО или </a:t>
            </a:r>
            <a:r>
              <a:rPr lang="ru-RU" sz="1600" dirty="0" smtClean="0"/>
              <a:t>ПАК </a:t>
            </a:r>
            <a:br>
              <a:rPr lang="ru-RU" sz="1600" dirty="0" smtClean="0"/>
            </a:br>
            <a:r>
              <a:rPr lang="ru-RU" sz="1600" dirty="0" smtClean="0">
                <a:solidFill>
                  <a:srgbClr val="FF0000"/>
                </a:solidFill>
              </a:rPr>
              <a:t>Вариант расстановки рисунков 4.</a:t>
            </a:r>
            <a:r>
              <a:rPr lang="ru-RU" sz="1600" i="1" dirty="0" smtClean="0">
                <a:solidFill>
                  <a:srgbClr val="FF0000"/>
                </a:solidFill>
              </a:rPr>
              <a:t> </a:t>
            </a:r>
            <a:r>
              <a:rPr lang="ru-RU" sz="1600" dirty="0">
                <a:solidFill>
                  <a:srgbClr val="FF0000"/>
                </a:solidFill>
              </a:rPr>
              <a:t>Качество рисунков </a:t>
            </a:r>
            <a:r>
              <a:rPr lang="ru-RU" sz="1600" i="1" dirty="0">
                <a:solidFill>
                  <a:srgbClr val="FF0000"/>
                </a:solidFill>
              </a:rPr>
              <a:t>минимум 150</a:t>
            </a:r>
            <a:r>
              <a:rPr lang="en-US" sz="1600" i="1" dirty="0" err="1">
                <a:solidFill>
                  <a:srgbClr val="FF0000"/>
                </a:solidFill>
              </a:rPr>
              <a:t>ppi</a:t>
            </a:r>
            <a:r>
              <a:rPr lang="ru-RU" sz="1600" i="1" dirty="0">
                <a:solidFill>
                  <a:srgbClr val="FF0000"/>
                </a:solidFill>
              </a:rPr>
              <a:t>.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E0EE0BCD-560B-54F8-D3F0-FCB6FE4BF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13</a:t>
            </a:fld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39548" y="1275608"/>
            <a:ext cx="3970784" cy="2868358"/>
          </a:xfrm>
          <a:prstGeom prst="rect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en-US" i="1" dirty="0" smtClean="0">
              <a:solidFill>
                <a:srgbClr val="FF0000"/>
              </a:solidFill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xmlns="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48" y="4143966"/>
            <a:ext cx="39707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i="1" dirty="0">
                <a:solidFill>
                  <a:srgbClr val="FF0000"/>
                </a:solidFill>
              </a:rPr>
              <a:t>Функция 6. Описание функции 6 </a:t>
            </a: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b="1" i="1" dirty="0">
                <a:solidFill>
                  <a:srgbClr val="FF0000"/>
                </a:solidFill>
              </a:rPr>
              <a:t>Подпись рисунка обязательна.</a:t>
            </a: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xmlns="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4008" y="4143966"/>
            <a:ext cx="39707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i="1" dirty="0">
                <a:solidFill>
                  <a:srgbClr val="FF0000"/>
                </a:solidFill>
              </a:rPr>
              <a:t>Функция </a:t>
            </a:r>
            <a:r>
              <a:rPr lang="ru-RU" sz="1000" i="1" dirty="0" smtClean="0">
                <a:solidFill>
                  <a:srgbClr val="FF0000"/>
                </a:solidFill>
              </a:rPr>
              <a:t>8. </a:t>
            </a:r>
            <a:r>
              <a:rPr lang="ru-RU" sz="1000" i="1" dirty="0">
                <a:solidFill>
                  <a:srgbClr val="FF0000"/>
                </a:solidFill>
              </a:rPr>
              <a:t>Описание функции </a:t>
            </a:r>
            <a:r>
              <a:rPr lang="ru-RU" sz="1000" i="1" dirty="0" smtClean="0">
                <a:solidFill>
                  <a:srgbClr val="FF0000"/>
                </a:solidFill>
              </a:rPr>
              <a:t>8 </a:t>
            </a:r>
            <a:endParaRPr lang="ru-RU" sz="1000" i="1" dirty="0">
              <a:solidFill>
                <a:srgbClr val="FF0000"/>
              </a:solidFill>
            </a:endParaRP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b="1" i="1" dirty="0">
                <a:solidFill>
                  <a:srgbClr val="FF0000"/>
                </a:solidFill>
              </a:rPr>
              <a:t>Подпись рисунка обязательна.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644008" y="2995157"/>
            <a:ext cx="3961675" cy="1154791"/>
          </a:xfrm>
          <a:prstGeom prst="rect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en-US" i="1" dirty="0" smtClean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644008" y="1275608"/>
            <a:ext cx="3961675" cy="1152126"/>
          </a:xfrm>
          <a:prstGeom prst="rect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en-US" i="1" dirty="0" smtClean="0">
              <a:solidFill>
                <a:srgbClr val="FF0000"/>
              </a:solidFill>
            </a:endParaRP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xmlns="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4630" y="2444475"/>
            <a:ext cx="39707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i="1" dirty="0">
                <a:solidFill>
                  <a:srgbClr val="FF0000"/>
                </a:solidFill>
              </a:rPr>
              <a:t>Функция </a:t>
            </a:r>
            <a:r>
              <a:rPr lang="ru-RU" sz="1000" i="1" dirty="0" smtClean="0">
                <a:solidFill>
                  <a:srgbClr val="FF0000"/>
                </a:solidFill>
              </a:rPr>
              <a:t>7. </a:t>
            </a:r>
            <a:r>
              <a:rPr lang="ru-RU" sz="1000" i="1" dirty="0">
                <a:solidFill>
                  <a:srgbClr val="FF0000"/>
                </a:solidFill>
              </a:rPr>
              <a:t>Описание функции </a:t>
            </a:r>
            <a:r>
              <a:rPr lang="ru-RU" sz="1000" i="1" dirty="0" smtClean="0">
                <a:solidFill>
                  <a:srgbClr val="FF0000"/>
                </a:solidFill>
              </a:rPr>
              <a:t>7 </a:t>
            </a:r>
            <a:endParaRPr lang="ru-RU" sz="1000" i="1" dirty="0">
              <a:solidFill>
                <a:srgbClr val="FF0000"/>
              </a:solidFill>
            </a:endParaRP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b="1" i="1" dirty="0">
                <a:solidFill>
                  <a:srgbClr val="FF0000"/>
                </a:solidFill>
              </a:rPr>
              <a:t>Подпись рисунка обязательна.</a:t>
            </a:r>
          </a:p>
        </p:txBody>
      </p:sp>
      <p:sp>
        <p:nvSpPr>
          <p:cNvPr id="12" name="Овал 11"/>
          <p:cNvSpPr/>
          <p:nvPr/>
        </p:nvSpPr>
        <p:spPr>
          <a:xfrm>
            <a:off x="7312487" y="157537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Лого</a:t>
            </a:r>
          </a:p>
          <a:p>
            <a:pPr algn="ctr"/>
            <a:r>
              <a:rPr lang="ru-RU" sz="600" dirty="0">
                <a:solidFill>
                  <a:srgbClr val="FF0000"/>
                </a:solidFill>
              </a:rPr>
              <a:t>кафедры</a:t>
            </a:r>
          </a:p>
        </p:txBody>
      </p:sp>
      <p:sp>
        <p:nvSpPr>
          <p:cNvPr id="13" name="Овал 12"/>
          <p:cNvSpPr/>
          <p:nvPr/>
        </p:nvSpPr>
        <p:spPr>
          <a:xfrm>
            <a:off x="6518124" y="164906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Иконка НПТЛ </a:t>
            </a:r>
          </a:p>
        </p:txBody>
      </p:sp>
    </p:spTree>
    <p:extLst>
      <p:ext uri="{BB962C8B-B14F-4D97-AF65-F5344CB8AC3E}">
        <p14:creationId xmlns:p14="http://schemas.microsoft.com/office/powerpoint/2010/main" val="185218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D40E18-239C-EAF3-8189-1C208E92F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982"/>
            <a:ext cx="5915000" cy="637579"/>
          </a:xfrm>
        </p:spPr>
        <p:txBody>
          <a:bodyPr/>
          <a:lstStyle/>
          <a:p>
            <a:r>
              <a:rPr lang="ru-RU" sz="1600" dirty="0"/>
              <a:t>Название ПО или </a:t>
            </a:r>
            <a:r>
              <a:rPr lang="ru-RU" sz="1600" dirty="0" smtClean="0"/>
              <a:t>ПАК </a:t>
            </a:r>
            <a:br>
              <a:rPr lang="ru-RU" sz="1600" dirty="0" smtClean="0"/>
            </a:br>
            <a:r>
              <a:rPr lang="ru-RU" sz="1600" dirty="0" smtClean="0">
                <a:solidFill>
                  <a:srgbClr val="FF0000"/>
                </a:solidFill>
              </a:rPr>
              <a:t>Вариант расстановки рисунков 4.</a:t>
            </a:r>
            <a:r>
              <a:rPr lang="ru-RU" sz="1600" i="1" dirty="0" smtClean="0">
                <a:solidFill>
                  <a:srgbClr val="FF0000"/>
                </a:solidFill>
              </a:rPr>
              <a:t> </a:t>
            </a:r>
            <a:r>
              <a:rPr lang="ru-RU" sz="1600" dirty="0">
                <a:solidFill>
                  <a:srgbClr val="FF0000"/>
                </a:solidFill>
              </a:rPr>
              <a:t>Качество рисунков </a:t>
            </a:r>
            <a:r>
              <a:rPr lang="ru-RU" sz="1600" i="1" dirty="0">
                <a:solidFill>
                  <a:srgbClr val="FF0000"/>
                </a:solidFill>
              </a:rPr>
              <a:t>минимум 150</a:t>
            </a:r>
            <a:r>
              <a:rPr lang="en-US" sz="1600" i="1" dirty="0" err="1">
                <a:solidFill>
                  <a:srgbClr val="FF0000"/>
                </a:solidFill>
              </a:rPr>
              <a:t>ppi</a:t>
            </a:r>
            <a:r>
              <a:rPr lang="ru-RU" sz="1600" i="1" dirty="0">
                <a:solidFill>
                  <a:srgbClr val="FF0000"/>
                </a:solidFill>
              </a:rPr>
              <a:t>.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E0EE0BCD-560B-54F8-D3F0-FCB6FE4BF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14</a:t>
            </a:fld>
            <a:endParaRPr lang="ru-RU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48" y="4143966"/>
            <a:ext cx="39707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i="1" dirty="0">
                <a:solidFill>
                  <a:srgbClr val="FF0000"/>
                </a:solidFill>
              </a:rPr>
              <a:t>Функция </a:t>
            </a:r>
            <a:r>
              <a:rPr lang="ru-RU" sz="1000" i="1" dirty="0" smtClean="0">
                <a:solidFill>
                  <a:srgbClr val="FF0000"/>
                </a:solidFill>
              </a:rPr>
              <a:t>7. </a:t>
            </a:r>
            <a:r>
              <a:rPr lang="ru-RU" sz="1000" i="1" dirty="0">
                <a:solidFill>
                  <a:srgbClr val="FF0000"/>
                </a:solidFill>
              </a:rPr>
              <a:t>Описание функции </a:t>
            </a:r>
            <a:r>
              <a:rPr lang="ru-RU" sz="1000" i="1" dirty="0" smtClean="0">
                <a:solidFill>
                  <a:srgbClr val="FF0000"/>
                </a:solidFill>
              </a:rPr>
              <a:t>7</a:t>
            </a:r>
            <a:endParaRPr lang="ru-RU" sz="1000" i="1" dirty="0">
              <a:solidFill>
                <a:srgbClr val="FF0000"/>
              </a:solidFill>
            </a:endParaRP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b="1" i="1" dirty="0">
                <a:solidFill>
                  <a:srgbClr val="FF0000"/>
                </a:solidFill>
              </a:rPr>
              <a:t>Подпись рисунка обязательна.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69968" y="2995157"/>
            <a:ext cx="2509944" cy="1152126"/>
          </a:xfrm>
          <a:prstGeom prst="rect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en-US" i="1" dirty="0" smtClean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69968" y="1275608"/>
            <a:ext cx="2509944" cy="1152126"/>
          </a:xfrm>
          <a:prstGeom prst="rect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en-US" i="1" dirty="0" smtClean="0">
              <a:solidFill>
                <a:srgbClr val="FF0000"/>
              </a:solidFill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xmlns="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48" y="2444475"/>
            <a:ext cx="39707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i="1" dirty="0">
                <a:solidFill>
                  <a:srgbClr val="FF0000"/>
                </a:solidFill>
              </a:rPr>
              <a:t>Функция 6. Описание функции 6 </a:t>
            </a: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b="1" i="1" dirty="0">
                <a:solidFill>
                  <a:srgbClr val="FF0000"/>
                </a:solidFill>
              </a:rPr>
              <a:t>Подпись рисунка обязательна.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xmlns="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4008" y="4143966"/>
            <a:ext cx="39707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i="1" dirty="0">
                <a:solidFill>
                  <a:srgbClr val="FF0000"/>
                </a:solidFill>
              </a:rPr>
              <a:t>Функция </a:t>
            </a:r>
            <a:r>
              <a:rPr lang="ru-RU" sz="1000" i="1" dirty="0" smtClean="0">
                <a:solidFill>
                  <a:srgbClr val="FF0000"/>
                </a:solidFill>
              </a:rPr>
              <a:t>9. </a:t>
            </a:r>
            <a:r>
              <a:rPr lang="ru-RU" sz="1000" i="1" dirty="0">
                <a:solidFill>
                  <a:srgbClr val="FF0000"/>
                </a:solidFill>
              </a:rPr>
              <a:t>Описание </a:t>
            </a:r>
            <a:r>
              <a:rPr lang="ru-RU" sz="1000" i="1" dirty="0" smtClean="0">
                <a:solidFill>
                  <a:srgbClr val="FF0000"/>
                </a:solidFill>
              </a:rPr>
              <a:t>функции 9</a:t>
            </a:r>
            <a:endParaRPr lang="ru-RU" sz="1000" i="1" dirty="0">
              <a:solidFill>
                <a:srgbClr val="FF0000"/>
              </a:solidFill>
            </a:endParaRP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b="1" i="1" dirty="0">
                <a:solidFill>
                  <a:srgbClr val="FF0000"/>
                </a:solidFill>
              </a:rPr>
              <a:t>Подпись рисунка обязательна.</a:t>
            </a: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xmlns="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4630" y="2444475"/>
            <a:ext cx="39707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i="1" dirty="0">
                <a:solidFill>
                  <a:srgbClr val="FF0000"/>
                </a:solidFill>
              </a:rPr>
              <a:t>Функция </a:t>
            </a:r>
            <a:r>
              <a:rPr lang="ru-RU" sz="1000" i="1" dirty="0" smtClean="0">
                <a:solidFill>
                  <a:srgbClr val="FF0000"/>
                </a:solidFill>
              </a:rPr>
              <a:t>8. </a:t>
            </a:r>
            <a:r>
              <a:rPr lang="ru-RU" sz="1000" i="1" dirty="0">
                <a:solidFill>
                  <a:srgbClr val="FF0000"/>
                </a:solidFill>
              </a:rPr>
              <a:t>Описание функции </a:t>
            </a:r>
            <a:r>
              <a:rPr lang="ru-RU" sz="1000" i="1" dirty="0" smtClean="0">
                <a:solidFill>
                  <a:srgbClr val="FF0000"/>
                </a:solidFill>
              </a:rPr>
              <a:t>8 </a:t>
            </a:r>
            <a:endParaRPr lang="ru-RU" sz="1000" i="1" dirty="0">
              <a:solidFill>
                <a:srgbClr val="FF0000"/>
              </a:solidFill>
            </a:endParaRP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b="1" i="1" dirty="0">
                <a:solidFill>
                  <a:srgbClr val="FF0000"/>
                </a:solidFill>
              </a:rPr>
              <a:t>Подпись рисунка обязательна.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378171" y="2995157"/>
            <a:ext cx="2509944" cy="1152126"/>
          </a:xfrm>
          <a:prstGeom prst="rect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en-US" i="1" dirty="0" smtClean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351929" y="1275608"/>
            <a:ext cx="2536186" cy="1152126"/>
          </a:xfrm>
          <a:prstGeom prst="rect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en-US" i="1" dirty="0" smtClean="0">
              <a:solidFill>
                <a:srgbClr val="FF00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312487" y="157537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Лого</a:t>
            </a:r>
          </a:p>
          <a:p>
            <a:pPr algn="ctr"/>
            <a:r>
              <a:rPr lang="ru-RU" sz="600" dirty="0">
                <a:solidFill>
                  <a:srgbClr val="FF0000"/>
                </a:solidFill>
              </a:rPr>
              <a:t>кафедры</a:t>
            </a:r>
          </a:p>
        </p:txBody>
      </p:sp>
      <p:sp>
        <p:nvSpPr>
          <p:cNvPr id="21" name="Овал 20"/>
          <p:cNvSpPr/>
          <p:nvPr/>
        </p:nvSpPr>
        <p:spPr>
          <a:xfrm>
            <a:off x="6518124" y="164906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Иконка НПТЛ </a:t>
            </a:r>
          </a:p>
        </p:txBody>
      </p:sp>
    </p:spTree>
    <p:extLst>
      <p:ext uri="{BB962C8B-B14F-4D97-AF65-F5344CB8AC3E}">
        <p14:creationId xmlns:p14="http://schemas.microsoft.com/office/powerpoint/2010/main" val="137224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39548" y="1275608"/>
            <a:ext cx="8076152" cy="2868358"/>
          </a:xfrm>
          <a:prstGeom prst="rect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en-US" i="1" dirty="0" smtClean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9547" y="1635646"/>
            <a:ext cx="8076153" cy="2423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i="1" dirty="0">
                <a:solidFill>
                  <a:srgbClr val="FF0000"/>
                </a:solidFill>
              </a:rPr>
              <a:t>Рисунок должен быть в хорошем качестве (</a:t>
            </a:r>
            <a:r>
              <a:rPr lang="ru-RU" b="1" i="1" dirty="0">
                <a:solidFill>
                  <a:srgbClr val="FF0000"/>
                </a:solidFill>
              </a:rPr>
              <a:t>минимум 150</a:t>
            </a:r>
            <a:r>
              <a:rPr lang="en-US" b="1" i="1" dirty="0" err="1">
                <a:solidFill>
                  <a:srgbClr val="FF0000"/>
                </a:solidFill>
              </a:rPr>
              <a:t>ppi</a:t>
            </a:r>
            <a:r>
              <a:rPr lang="ru-RU" i="1" dirty="0" smtClean="0">
                <a:solidFill>
                  <a:srgbClr val="FF0000"/>
                </a:solidFill>
              </a:rPr>
              <a:t>). </a:t>
            </a:r>
            <a:r>
              <a:rPr lang="ru-RU" i="1" dirty="0">
                <a:solidFill>
                  <a:srgbClr val="FF0000"/>
                </a:solidFill>
              </a:rPr>
              <a:t>Рисунков может быть несколько, но они не должны выходить за </a:t>
            </a:r>
            <a:r>
              <a:rPr lang="ru-RU" i="1" dirty="0" smtClean="0">
                <a:solidFill>
                  <a:srgbClr val="FF0000"/>
                </a:solidFill>
              </a:rPr>
              <a:t>границы </a:t>
            </a:r>
            <a:r>
              <a:rPr lang="ru-RU" i="1" dirty="0">
                <a:solidFill>
                  <a:srgbClr val="FF0000"/>
                </a:solidFill>
              </a:rPr>
              <a:t>рамки. Рамку можно </a:t>
            </a:r>
            <a:r>
              <a:rPr lang="ru-RU" i="1" dirty="0" smtClean="0">
                <a:solidFill>
                  <a:srgbClr val="FF0000"/>
                </a:solidFill>
              </a:rPr>
              <a:t>удалить. </a:t>
            </a: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ru-RU" i="1" dirty="0">
              <a:solidFill>
                <a:srgbClr val="FF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ts val="300"/>
              </a:spcAft>
              <a:tabLst>
                <a:tab pos="450850" algn="l"/>
              </a:tabLst>
            </a:pPr>
            <a:r>
              <a:rPr lang="ru-RU" i="1" dirty="0" smtClean="0">
                <a:solidFill>
                  <a:srgbClr val="FF0000"/>
                </a:solidFill>
              </a:rPr>
              <a:t>Вариантов может много</a:t>
            </a:r>
            <a:r>
              <a:rPr lang="ru-RU" i="1" dirty="0">
                <a:solidFill>
                  <a:srgbClr val="FF0000"/>
                </a:solidFill>
              </a:rPr>
              <a:t> но они не должны выходить за </a:t>
            </a:r>
            <a:r>
              <a:rPr lang="ru-RU" i="1" dirty="0" smtClean="0">
                <a:solidFill>
                  <a:srgbClr val="FF0000"/>
                </a:solidFill>
              </a:rPr>
              <a:t>границе данной рамки. </a:t>
            </a:r>
            <a:r>
              <a:rPr lang="ru-RU" i="1" dirty="0">
                <a:solidFill>
                  <a:srgbClr val="FF0000"/>
                </a:solidFill>
              </a:rPr>
              <a:t>Рамку можно удалить. Желательно заполнить рисунком всю доступную область</a:t>
            </a:r>
            <a:endParaRPr lang="en-US" i="1" dirty="0">
              <a:solidFill>
                <a:srgbClr val="FF0000"/>
              </a:solidFill>
            </a:endParaRP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D40E18-239C-EAF3-8189-1C208E92F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982"/>
            <a:ext cx="5915000" cy="637579"/>
          </a:xfrm>
        </p:spPr>
        <p:txBody>
          <a:bodyPr/>
          <a:lstStyle/>
          <a:p>
            <a:r>
              <a:rPr lang="ru-RU" sz="1600" dirty="0"/>
              <a:t>Название ПО или </a:t>
            </a:r>
            <a:r>
              <a:rPr lang="ru-RU" sz="1600" dirty="0" smtClean="0"/>
              <a:t>ПАК </a:t>
            </a:r>
            <a:br>
              <a:rPr lang="ru-RU" sz="1600" dirty="0" smtClean="0"/>
            </a:br>
            <a:r>
              <a:rPr lang="ru-RU" sz="1600" dirty="0" smtClean="0">
                <a:solidFill>
                  <a:srgbClr val="FF0000"/>
                </a:solidFill>
              </a:rPr>
              <a:t>Вариант расстановки рисунков </a:t>
            </a:r>
            <a:r>
              <a:rPr lang="ru-RU" sz="1600" dirty="0">
                <a:solidFill>
                  <a:srgbClr val="FF0000"/>
                </a:solidFill>
              </a:rPr>
              <a:t>4. Качество рисунков </a:t>
            </a:r>
            <a:r>
              <a:rPr lang="ru-RU" sz="1600" i="1" dirty="0">
                <a:solidFill>
                  <a:srgbClr val="FF0000"/>
                </a:solidFill>
              </a:rPr>
              <a:t>минимум 150</a:t>
            </a:r>
            <a:r>
              <a:rPr lang="en-US" sz="1600" i="1" dirty="0" err="1">
                <a:solidFill>
                  <a:srgbClr val="FF0000"/>
                </a:solidFill>
              </a:rPr>
              <a:t>ppi</a:t>
            </a:r>
            <a:r>
              <a:rPr lang="ru-RU" sz="1600" i="1" dirty="0">
                <a:solidFill>
                  <a:srgbClr val="FF0000"/>
                </a:solidFill>
              </a:rPr>
              <a:t>.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E0EE0BCD-560B-54F8-D3F0-FCB6FE4BF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15</a:t>
            </a:fld>
            <a:endParaRPr lang="ru-RU" dirty="0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48" y="4143966"/>
            <a:ext cx="8076152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Функция 7. Описание функции 7</a:t>
            </a: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b="1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Подпись рисунка обязательна</a:t>
            </a: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ru-RU" sz="1000" b="1" i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312487" y="157537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Лого</a:t>
            </a:r>
          </a:p>
          <a:p>
            <a:pPr algn="ctr"/>
            <a:r>
              <a:rPr lang="ru-RU" sz="600" dirty="0">
                <a:solidFill>
                  <a:srgbClr val="FF0000"/>
                </a:solidFill>
              </a:rPr>
              <a:t>кафедры</a:t>
            </a:r>
          </a:p>
        </p:txBody>
      </p:sp>
      <p:sp>
        <p:nvSpPr>
          <p:cNvPr id="13" name="Овал 12"/>
          <p:cNvSpPr/>
          <p:nvPr/>
        </p:nvSpPr>
        <p:spPr>
          <a:xfrm>
            <a:off x="6518124" y="164906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Иконка НПТЛ </a:t>
            </a:r>
          </a:p>
        </p:txBody>
      </p:sp>
    </p:spTree>
    <p:extLst>
      <p:ext uri="{BB962C8B-B14F-4D97-AF65-F5344CB8AC3E}">
        <p14:creationId xmlns:p14="http://schemas.microsoft.com/office/powerpoint/2010/main" val="403265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755576" y="1913774"/>
            <a:ext cx="1584176" cy="1584176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лого кафедры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98F95E1-DF97-3366-BA09-154E2F72B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16</a:t>
            </a:fld>
            <a:endParaRPr lang="ru-RU" dirty="0"/>
          </a:p>
        </p:txBody>
      </p:sp>
      <p:sp>
        <p:nvSpPr>
          <p:cNvPr id="11" name="Заголовок 5">
            <a:extLst>
              <a:ext uri="{FF2B5EF4-FFF2-40B4-BE49-F238E27FC236}">
                <a16:creationId xmlns:a16="http://schemas.microsoft.com/office/drawing/2014/main" xmlns="" id="{A671289C-5C71-D85D-E3B9-5C5877F82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5486"/>
            <a:ext cx="6762166" cy="637579"/>
          </a:xfrm>
        </p:spPr>
        <p:txBody>
          <a:bodyPr/>
          <a:lstStyle/>
          <a:p>
            <a:pPr marL="0" marR="0">
              <a:lnSpc>
                <a:spcPct val="100000"/>
              </a:lnSpc>
              <a:defRPr/>
            </a:pPr>
            <a:r>
              <a:rPr lang="ru-RU" dirty="0">
                <a:latin typeface="+mj-lt"/>
                <a:ea typeface="+mj-ea"/>
                <a:cs typeface="+mj-cs"/>
              </a:rPr>
              <a:t>Контакты</a:t>
            </a:r>
            <a:endParaRPr lang="ru-RU" dirty="0"/>
          </a:p>
        </p:txBody>
      </p:sp>
      <p:sp>
        <p:nvSpPr>
          <p:cNvPr id="9" name="Shape 559">
            <a:extLst>
              <a:ext uri="{FF2B5EF4-FFF2-40B4-BE49-F238E27FC236}">
                <a16:creationId xmlns:a16="http://schemas.microsoft.com/office/drawing/2014/main" xmlns="" id="{6D68DD41-AE9D-2310-B098-D426CF4FF11D}"/>
              </a:ext>
            </a:extLst>
          </p:cNvPr>
          <p:cNvSpPr txBox="1"/>
          <p:nvPr/>
        </p:nvSpPr>
        <p:spPr bwMode="auto">
          <a:xfrm>
            <a:off x="2771800" y="1890254"/>
            <a:ext cx="50405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000" b="1" dirty="0"/>
              <a:t>Кафедра </a:t>
            </a:r>
            <a:r>
              <a:rPr lang="ru-RU" sz="2000" b="1" dirty="0" smtClean="0">
                <a:solidFill>
                  <a:srgbClr val="FF0000"/>
                </a:solidFill>
              </a:rPr>
              <a:t>Полное название кафедры</a:t>
            </a:r>
            <a:endParaRPr lang="ru-RU" sz="2000" b="1" dirty="0">
              <a:solidFill>
                <a:srgbClr val="FF0000"/>
              </a:solidFill>
            </a:endParaRPr>
          </a:p>
          <a:p>
            <a:endParaRPr lang="ru-RU" sz="2000" dirty="0"/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000" dirty="0"/>
              <a:t>Заведующий кафедрой</a:t>
            </a: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000" b="1" dirty="0" smtClean="0">
                <a:solidFill>
                  <a:srgbClr val="FF0000"/>
                </a:solidFill>
              </a:rPr>
              <a:t>ФИО заведующего кафедры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312487" y="157537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Лого</a:t>
            </a:r>
          </a:p>
          <a:p>
            <a:pPr algn="ctr"/>
            <a:r>
              <a:rPr lang="ru-RU" sz="600" dirty="0">
                <a:solidFill>
                  <a:srgbClr val="FF0000"/>
                </a:solidFill>
              </a:rPr>
              <a:t>кафедры</a:t>
            </a:r>
          </a:p>
        </p:txBody>
      </p:sp>
    </p:spTree>
    <p:extLst>
      <p:ext uri="{BB962C8B-B14F-4D97-AF65-F5344CB8AC3E}">
        <p14:creationId xmlns:p14="http://schemas.microsoft.com/office/powerpoint/2010/main" val="1946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98F95E1-DF97-3366-BA09-154E2F72B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17</a:t>
            </a:fld>
            <a:endParaRPr lang="ru-RU" dirty="0"/>
          </a:p>
        </p:txBody>
      </p:sp>
      <p:sp>
        <p:nvSpPr>
          <p:cNvPr id="11" name="Заголовок 5">
            <a:extLst>
              <a:ext uri="{FF2B5EF4-FFF2-40B4-BE49-F238E27FC236}">
                <a16:creationId xmlns:a16="http://schemas.microsoft.com/office/drawing/2014/main" xmlns="" id="{A671289C-5C71-D85D-E3B9-5C5877F82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5486"/>
            <a:ext cx="6762166" cy="637579"/>
          </a:xfrm>
        </p:spPr>
        <p:txBody>
          <a:bodyPr/>
          <a:lstStyle/>
          <a:p>
            <a:pPr marL="0" marR="0">
              <a:lnSpc>
                <a:spcPct val="100000"/>
              </a:lnSpc>
              <a:defRPr/>
            </a:pPr>
            <a:r>
              <a:rPr lang="ru-RU" sz="2000" dirty="0" smtClean="0">
                <a:latin typeface="+mj-lt"/>
                <a:cs typeface="+mj-cs"/>
              </a:rPr>
              <a:t>Приложение. Уровни готовности технологии по </a:t>
            </a:r>
            <a:r>
              <a:rPr lang="en-US" sz="2000" dirty="0" smtClean="0">
                <a:latin typeface="+mj-lt"/>
                <a:cs typeface="+mj-cs"/>
              </a:rPr>
              <a:t>TRL</a:t>
            </a:r>
            <a:r>
              <a:rPr lang="ru-RU" sz="2000" dirty="0" smtClean="0">
                <a:latin typeface="+mj-lt"/>
                <a:cs typeface="+mj-cs"/>
              </a:rPr>
              <a:t>.</a:t>
            </a:r>
            <a:br>
              <a:rPr lang="ru-RU" sz="2000" dirty="0" smtClean="0">
                <a:latin typeface="+mj-lt"/>
                <a:cs typeface="+mj-cs"/>
              </a:rPr>
            </a:br>
            <a:r>
              <a:rPr lang="ru-RU" sz="2000" dirty="0"/>
              <a:t>(</a:t>
            </a:r>
            <a:r>
              <a:rPr lang="ru-RU" sz="2000" dirty="0">
                <a:hlinkClick r:id="rId2"/>
              </a:rPr>
              <a:t>ГОСТ Р 58048—2017</a:t>
            </a:r>
            <a:r>
              <a:rPr lang="ru-RU" sz="2000" dirty="0"/>
              <a:t>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131590"/>
            <a:ext cx="8229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solidFill>
                  <a:srgbClr val="00485C"/>
                </a:solidFill>
                <a:latin typeface="Open Sans"/>
              </a:rPr>
              <a:t>TRL 1.</a:t>
            </a:r>
            <a:r>
              <a:rPr lang="ru-RU" sz="1000" dirty="0">
                <a:solidFill>
                  <a:srgbClr val="3C342A"/>
                </a:solidFill>
                <a:latin typeface="Open Sans"/>
              </a:rPr>
              <a:t> </a:t>
            </a:r>
            <a:r>
              <a:rPr lang="en-US" sz="1000" dirty="0" smtClean="0">
                <a:solidFill>
                  <a:srgbClr val="3C342A"/>
                </a:solidFill>
                <a:latin typeface="Open Sans"/>
              </a:rPr>
              <a:t>   </a:t>
            </a:r>
            <a:r>
              <a:rPr lang="ru-RU" sz="1000" dirty="0" smtClean="0">
                <a:solidFill>
                  <a:srgbClr val="3C342A"/>
                </a:solidFill>
                <a:latin typeface="Open Sans"/>
              </a:rPr>
              <a:t>Идея</a:t>
            </a:r>
            <a:r>
              <a:rPr lang="ru-RU" sz="1000" dirty="0">
                <a:solidFill>
                  <a:srgbClr val="3C342A"/>
                </a:solidFill>
                <a:latin typeface="Open Sans"/>
              </a:rPr>
              <a:t>, описание технологии: принципы, потребности, требования, свойства, поведение (НИР</a:t>
            </a:r>
            <a:r>
              <a:rPr lang="ru-RU" sz="1000" dirty="0" smtClean="0">
                <a:solidFill>
                  <a:srgbClr val="3C342A"/>
                </a:solidFill>
                <a:latin typeface="Open Sans"/>
              </a:rPr>
              <a:t>).</a:t>
            </a:r>
            <a:endParaRPr lang="en-US" sz="1000" dirty="0" smtClean="0">
              <a:solidFill>
                <a:srgbClr val="3C342A"/>
              </a:solidFill>
              <a:latin typeface="Open Sans"/>
            </a:endParaRPr>
          </a:p>
          <a:p>
            <a:pPr algn="just"/>
            <a:endParaRPr lang="ru-RU" sz="1000" dirty="0">
              <a:solidFill>
                <a:srgbClr val="3C342A"/>
              </a:solidFill>
              <a:latin typeface="Open Sans"/>
            </a:endParaRPr>
          </a:p>
          <a:p>
            <a:pPr algn="just"/>
            <a:r>
              <a:rPr lang="ru-RU" sz="1000" dirty="0" smtClean="0">
                <a:solidFill>
                  <a:srgbClr val="00485C"/>
                </a:solidFill>
                <a:latin typeface="Open Sans"/>
              </a:rPr>
              <a:t>TRL</a:t>
            </a:r>
            <a:r>
              <a:rPr lang="en-US" sz="1000" dirty="0" smtClean="0">
                <a:solidFill>
                  <a:srgbClr val="00485C"/>
                </a:solidFill>
                <a:latin typeface="Open Sans"/>
              </a:rPr>
              <a:t> </a:t>
            </a:r>
            <a:r>
              <a:rPr lang="ru-RU" sz="1000" dirty="0" smtClean="0">
                <a:solidFill>
                  <a:srgbClr val="00485C"/>
                </a:solidFill>
                <a:latin typeface="Open Sans"/>
              </a:rPr>
              <a:t>2</a:t>
            </a:r>
            <a:r>
              <a:rPr lang="ru-RU" sz="1000" dirty="0">
                <a:solidFill>
                  <a:srgbClr val="00485C"/>
                </a:solidFill>
                <a:latin typeface="Open Sans"/>
              </a:rPr>
              <a:t>.</a:t>
            </a:r>
            <a:r>
              <a:rPr lang="ru-RU" sz="1000" dirty="0">
                <a:solidFill>
                  <a:srgbClr val="3C342A"/>
                </a:solidFill>
                <a:latin typeface="Open Sans"/>
              </a:rPr>
              <a:t> Сравнение альтернатив, выбор технологической концепции, принципиальное решение: периметр технологии, интерфейс, критические элементы (НИР</a:t>
            </a:r>
            <a:r>
              <a:rPr lang="ru-RU" sz="1000" dirty="0" smtClean="0">
                <a:solidFill>
                  <a:srgbClr val="3C342A"/>
                </a:solidFill>
                <a:latin typeface="Open Sans"/>
              </a:rPr>
              <a:t>).</a:t>
            </a:r>
            <a:endParaRPr lang="en-US" sz="1000" dirty="0" smtClean="0">
              <a:solidFill>
                <a:srgbClr val="3C342A"/>
              </a:solidFill>
              <a:latin typeface="Open Sans"/>
            </a:endParaRPr>
          </a:p>
          <a:p>
            <a:pPr algn="just"/>
            <a:endParaRPr lang="ru-RU" sz="1000" dirty="0">
              <a:solidFill>
                <a:srgbClr val="3C342A"/>
              </a:solidFill>
              <a:latin typeface="Open Sans"/>
            </a:endParaRPr>
          </a:p>
          <a:p>
            <a:pPr algn="just"/>
            <a:r>
              <a:rPr lang="ru-RU" sz="1000" dirty="0">
                <a:solidFill>
                  <a:srgbClr val="00485C"/>
                </a:solidFill>
                <a:latin typeface="Open Sans"/>
              </a:rPr>
              <a:t>TRL 3.</a:t>
            </a:r>
            <a:r>
              <a:rPr lang="ru-RU" sz="1000" dirty="0">
                <a:solidFill>
                  <a:srgbClr val="3C342A"/>
                </a:solidFill>
                <a:latin typeface="Open Sans"/>
              </a:rPr>
              <a:t> Определение концепции. Проверка осуществимости и преимуществ, расчетное обоснование эффективности технологии, оценка рисков (НИР</a:t>
            </a:r>
            <a:r>
              <a:rPr lang="ru-RU" sz="1000" dirty="0" smtClean="0">
                <a:solidFill>
                  <a:srgbClr val="3C342A"/>
                </a:solidFill>
                <a:latin typeface="Open Sans"/>
              </a:rPr>
              <a:t>).</a:t>
            </a:r>
            <a:endParaRPr lang="en-US" sz="1000" dirty="0" smtClean="0">
              <a:solidFill>
                <a:srgbClr val="3C342A"/>
              </a:solidFill>
              <a:latin typeface="Open Sans"/>
            </a:endParaRPr>
          </a:p>
          <a:p>
            <a:pPr algn="just"/>
            <a:endParaRPr lang="ru-RU" sz="1000" dirty="0">
              <a:solidFill>
                <a:srgbClr val="3C342A"/>
              </a:solidFill>
              <a:latin typeface="Open Sans"/>
            </a:endParaRPr>
          </a:p>
          <a:p>
            <a:pPr algn="just"/>
            <a:r>
              <a:rPr lang="ru-RU" sz="1000" dirty="0">
                <a:solidFill>
                  <a:srgbClr val="00485C"/>
                </a:solidFill>
                <a:latin typeface="Open Sans"/>
              </a:rPr>
              <a:t>TRL 4.</a:t>
            </a:r>
            <a:r>
              <a:rPr lang="ru-RU" sz="1000" dirty="0">
                <a:solidFill>
                  <a:srgbClr val="3C342A"/>
                </a:solidFill>
                <a:latin typeface="Open Sans"/>
              </a:rPr>
              <a:t> Техническая реализуемость, экспериментальная проверка индивидуальных компонентов в лабораторных условиях, предварительная интеграция общей модели (НИР</a:t>
            </a:r>
            <a:r>
              <a:rPr lang="ru-RU" sz="1000" dirty="0" smtClean="0">
                <a:solidFill>
                  <a:srgbClr val="3C342A"/>
                </a:solidFill>
                <a:latin typeface="Open Sans"/>
              </a:rPr>
              <a:t>).</a:t>
            </a:r>
            <a:endParaRPr lang="en-US" sz="1000" dirty="0" smtClean="0">
              <a:solidFill>
                <a:srgbClr val="3C342A"/>
              </a:solidFill>
              <a:latin typeface="Open Sans"/>
            </a:endParaRPr>
          </a:p>
          <a:p>
            <a:pPr algn="just"/>
            <a:endParaRPr lang="ru-RU" sz="1000" dirty="0">
              <a:solidFill>
                <a:srgbClr val="3C342A"/>
              </a:solidFill>
              <a:latin typeface="Open Sans"/>
            </a:endParaRPr>
          </a:p>
          <a:p>
            <a:pPr algn="just"/>
            <a:r>
              <a:rPr lang="ru-RU" sz="1000" dirty="0">
                <a:solidFill>
                  <a:srgbClr val="00485C"/>
                </a:solidFill>
                <a:latin typeface="Open Sans"/>
              </a:rPr>
              <a:t>TRL 5.</a:t>
            </a:r>
            <a:r>
              <a:rPr lang="ru-RU" sz="1000" dirty="0">
                <a:solidFill>
                  <a:srgbClr val="3C342A"/>
                </a:solidFill>
                <a:latin typeface="Open Sans"/>
              </a:rPr>
              <a:t> Лабораторный прототип, имитационные испытания в условиях, близких к реальным (НИОКР</a:t>
            </a:r>
            <a:r>
              <a:rPr lang="ru-RU" sz="1000" dirty="0" smtClean="0">
                <a:solidFill>
                  <a:srgbClr val="3C342A"/>
                </a:solidFill>
                <a:latin typeface="Open Sans"/>
              </a:rPr>
              <a:t>).</a:t>
            </a:r>
            <a:endParaRPr lang="en-US" sz="1000" dirty="0" smtClean="0">
              <a:solidFill>
                <a:srgbClr val="3C342A"/>
              </a:solidFill>
              <a:latin typeface="Open Sans"/>
            </a:endParaRPr>
          </a:p>
          <a:p>
            <a:pPr algn="just"/>
            <a:endParaRPr lang="ru-RU" sz="1000" dirty="0">
              <a:solidFill>
                <a:srgbClr val="3C342A"/>
              </a:solidFill>
              <a:latin typeface="Open Sans"/>
            </a:endParaRPr>
          </a:p>
          <a:p>
            <a:pPr algn="just"/>
            <a:r>
              <a:rPr lang="ru-RU" sz="1000" dirty="0">
                <a:solidFill>
                  <a:srgbClr val="00485C"/>
                </a:solidFill>
                <a:latin typeface="Open Sans"/>
              </a:rPr>
              <a:t>TRL 6.</a:t>
            </a:r>
            <a:r>
              <a:rPr lang="ru-RU" sz="1000" dirty="0">
                <a:solidFill>
                  <a:srgbClr val="3C342A"/>
                </a:solidFill>
                <a:latin typeface="Open Sans"/>
              </a:rPr>
              <a:t> Демонстрационная версия (первый прототип, похожий на итоговые ожидания). Испытание в моделируемых условиях эксплуатации, отработка возможных эффектов масштабирования при производстве (НИОКР</a:t>
            </a:r>
            <a:r>
              <a:rPr lang="ru-RU" sz="1000" dirty="0" smtClean="0">
                <a:solidFill>
                  <a:srgbClr val="3C342A"/>
                </a:solidFill>
                <a:latin typeface="Open Sans"/>
              </a:rPr>
              <a:t>).</a:t>
            </a:r>
            <a:endParaRPr lang="en-US" sz="1000" dirty="0" smtClean="0">
              <a:solidFill>
                <a:srgbClr val="3C342A"/>
              </a:solidFill>
              <a:latin typeface="Open Sans"/>
            </a:endParaRPr>
          </a:p>
          <a:p>
            <a:pPr algn="just"/>
            <a:endParaRPr lang="ru-RU" sz="1000" dirty="0">
              <a:solidFill>
                <a:srgbClr val="3C342A"/>
              </a:solidFill>
              <a:latin typeface="Open Sans"/>
            </a:endParaRPr>
          </a:p>
          <a:p>
            <a:pPr algn="just"/>
            <a:r>
              <a:rPr lang="ru-RU" sz="1000" dirty="0">
                <a:solidFill>
                  <a:srgbClr val="00485C"/>
                </a:solidFill>
                <a:latin typeface="Open Sans"/>
              </a:rPr>
              <a:t>TRL 7.</a:t>
            </a:r>
            <a:r>
              <a:rPr lang="ru-RU" sz="1000" dirty="0">
                <a:solidFill>
                  <a:srgbClr val="3C342A"/>
                </a:solidFill>
                <a:latin typeface="Open Sans"/>
              </a:rPr>
              <a:t> Разработка и опытные испытания реального действующего прототипа (ОКР</a:t>
            </a:r>
            <a:r>
              <a:rPr lang="ru-RU" sz="1000" dirty="0" smtClean="0">
                <a:solidFill>
                  <a:srgbClr val="3C342A"/>
                </a:solidFill>
                <a:latin typeface="Open Sans"/>
              </a:rPr>
              <a:t>).</a:t>
            </a:r>
            <a:endParaRPr lang="en-US" sz="1000" dirty="0" smtClean="0">
              <a:solidFill>
                <a:srgbClr val="3C342A"/>
              </a:solidFill>
              <a:latin typeface="Open Sans"/>
            </a:endParaRPr>
          </a:p>
          <a:p>
            <a:pPr algn="just"/>
            <a:endParaRPr lang="ru-RU" sz="1000" dirty="0">
              <a:solidFill>
                <a:srgbClr val="3C342A"/>
              </a:solidFill>
              <a:latin typeface="Open Sans"/>
            </a:endParaRPr>
          </a:p>
          <a:p>
            <a:pPr algn="just"/>
            <a:r>
              <a:rPr lang="ru-RU" sz="1000" dirty="0">
                <a:solidFill>
                  <a:srgbClr val="00485C"/>
                </a:solidFill>
                <a:latin typeface="Open Sans"/>
              </a:rPr>
              <a:t>TRL 8.</a:t>
            </a:r>
            <a:r>
              <a:rPr lang="ru-RU" sz="1000" dirty="0">
                <a:solidFill>
                  <a:srgbClr val="3C342A"/>
                </a:solidFill>
                <a:latin typeface="Open Sans"/>
              </a:rPr>
              <a:t> Разработка финального доработанного прототипа. Заводские испытания натурального образца (ОКР</a:t>
            </a:r>
            <a:r>
              <a:rPr lang="ru-RU" sz="1000" dirty="0" smtClean="0">
                <a:solidFill>
                  <a:srgbClr val="3C342A"/>
                </a:solidFill>
                <a:latin typeface="Open Sans"/>
              </a:rPr>
              <a:t>).</a:t>
            </a:r>
            <a:endParaRPr lang="en-US" sz="1000" dirty="0" smtClean="0">
              <a:solidFill>
                <a:srgbClr val="3C342A"/>
              </a:solidFill>
              <a:latin typeface="Open Sans"/>
            </a:endParaRPr>
          </a:p>
          <a:p>
            <a:pPr algn="just"/>
            <a:endParaRPr lang="ru-RU" sz="1000" dirty="0">
              <a:solidFill>
                <a:srgbClr val="3C342A"/>
              </a:solidFill>
              <a:latin typeface="Open Sans"/>
            </a:endParaRPr>
          </a:p>
          <a:p>
            <a:pPr algn="just"/>
            <a:r>
              <a:rPr lang="ru-RU" sz="1000" dirty="0">
                <a:solidFill>
                  <a:srgbClr val="00485C"/>
                </a:solidFill>
                <a:latin typeface="Open Sans"/>
              </a:rPr>
              <a:t>TRL 9.</a:t>
            </a:r>
            <a:r>
              <a:rPr lang="ru-RU" sz="1000" dirty="0">
                <a:solidFill>
                  <a:srgbClr val="3C342A"/>
                </a:solidFill>
                <a:latin typeface="Open Sans"/>
              </a:rPr>
              <a:t> Эксплуатационные испытания натурального образца, работа в реальных условиях, всесторонняя проверка готовности к постановке на производство (ОКР).</a:t>
            </a:r>
            <a:endParaRPr lang="ru-RU" sz="1000" b="0" i="0" dirty="0">
              <a:solidFill>
                <a:srgbClr val="3C342A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91872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60D40E18-239C-EAF3-8189-1C208E92F05E}"/>
              </a:ext>
            </a:extLst>
          </p:cNvPr>
          <p:cNvSpPr txBox="1">
            <a:spLocks/>
          </p:cNvSpPr>
          <p:nvPr/>
        </p:nvSpPr>
        <p:spPr>
          <a:xfrm>
            <a:off x="457200" y="283494"/>
            <a:ext cx="6850738" cy="338554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 defTabSz="1219078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Avenir Next Cyr" panose="020B0503020202020204" pitchFamily="34" charset="-52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 smtClean="0"/>
              <a:t>Приложение. Описание категории</a:t>
            </a:r>
            <a:endParaRPr lang="ru-RU" sz="1600" dirty="0"/>
          </a:p>
        </p:txBody>
      </p: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E1F328BD-DE54-433A-754C-E15C8B885667}"/>
              </a:ext>
            </a:extLst>
          </p:cNvPr>
          <p:cNvSpPr txBox="1">
            <a:spLocks/>
          </p:cNvSpPr>
          <p:nvPr/>
        </p:nvSpPr>
        <p:spPr>
          <a:xfrm>
            <a:off x="457200" y="1203598"/>
            <a:ext cx="8219256" cy="352839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1219078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venir Next Cyr" panose="020B0503020202020204" pitchFamily="34" charset="-52"/>
                <a:ea typeface="+mj-ea"/>
                <a:cs typeface="MV Boli" panose="02000500030200090000" pitchFamily="2" charset="0"/>
              </a:defRPr>
            </a:lvl1pPr>
          </a:lstStyle>
          <a:p>
            <a:pPr>
              <a:spcBef>
                <a:spcPts val="0"/>
              </a:spcBef>
            </a:pPr>
            <a:r>
              <a:rPr lang="ru-RU" sz="1600" dirty="0"/>
              <a:t>Определение</a:t>
            </a:r>
            <a:r>
              <a:rPr lang="ru-RU" sz="1600" b="0" dirty="0"/>
              <a:t/>
            </a:r>
            <a:br>
              <a:rPr lang="ru-RU" sz="1600" b="0" dirty="0"/>
            </a:br>
            <a:r>
              <a:rPr lang="ru-RU" sz="1600" i="1" dirty="0" smtClean="0"/>
              <a:t>Программное обеспечение (ПО) </a:t>
            </a:r>
            <a:r>
              <a:rPr lang="ru-RU" sz="1600" b="0" dirty="0" smtClean="0"/>
              <a:t>– </a:t>
            </a:r>
            <a:r>
              <a:rPr lang="ru-RU" sz="1600" b="0" dirty="0"/>
              <a:t>набор </a:t>
            </a:r>
            <a:r>
              <a:rPr lang="ru-RU" sz="1600" b="0" dirty="0" smtClean="0"/>
              <a:t>программ,</a:t>
            </a:r>
            <a:r>
              <a:rPr lang="ru-RU" sz="1600" b="0" dirty="0"/>
              <a:t> </a:t>
            </a:r>
            <a:r>
              <a:rPr lang="ru-RU" sz="1600" b="0" dirty="0" smtClean="0"/>
              <a:t>баз данных,</a:t>
            </a:r>
            <a:r>
              <a:rPr lang="ru-RU" sz="1600" b="0" dirty="0"/>
              <a:t> </a:t>
            </a:r>
            <a:r>
              <a:rPr lang="ru-RU" sz="1600" b="0" dirty="0" smtClean="0"/>
              <a:t>файлов, </a:t>
            </a:r>
            <a:r>
              <a:rPr lang="ru-RU" sz="1600" b="0" dirty="0"/>
              <a:t>а также описывающих их документов, составляющих систему, для решения группы связанных задач на одном или нескольких взаимодействующих </a:t>
            </a:r>
            <a:r>
              <a:rPr lang="ru-RU" sz="1600" b="0" dirty="0" smtClean="0"/>
              <a:t>компьютерах.</a:t>
            </a:r>
          </a:p>
          <a:p>
            <a:pPr>
              <a:spcBef>
                <a:spcPts val="0"/>
              </a:spcBef>
            </a:pPr>
            <a:r>
              <a:rPr lang="ru-RU" sz="1600" i="1" dirty="0"/>
              <a:t>Примеры</a:t>
            </a:r>
            <a:r>
              <a:rPr lang="en-US" sz="1600" dirty="0"/>
              <a:t>:</a:t>
            </a:r>
            <a:r>
              <a:rPr lang="ru-RU" sz="1600" b="0" dirty="0"/>
              <a:t/>
            </a:r>
            <a:br>
              <a:rPr lang="ru-RU" sz="1600" b="0" dirty="0"/>
            </a:br>
            <a:r>
              <a:rPr lang="ru-RU" sz="1600" b="0" dirty="0"/>
              <a:t>– Приложение для расчёта теплового баланса здания </a:t>
            </a:r>
            <a:br>
              <a:rPr lang="ru-RU" sz="1600" b="0" dirty="0"/>
            </a:br>
            <a:r>
              <a:rPr lang="ru-RU" sz="1600" b="0" dirty="0"/>
              <a:t>– Программный комплекс «расчет выработки солнечного фотоэлектрического </a:t>
            </a:r>
            <a:r>
              <a:rPr lang="ru-RU" sz="1600" b="0" dirty="0" smtClean="0"/>
              <a:t>модуля</a:t>
            </a:r>
          </a:p>
          <a:p>
            <a:pPr>
              <a:spcBef>
                <a:spcPts val="0"/>
              </a:spcBef>
            </a:pPr>
            <a:r>
              <a:rPr lang="ru-RU" sz="1600" i="1" dirty="0"/>
              <a:t>Аппаратно-программный </a:t>
            </a:r>
            <a:r>
              <a:rPr lang="ru-RU" sz="1600" i="1" dirty="0" smtClean="0"/>
              <a:t>комплекс (ПАК) </a:t>
            </a:r>
            <a:r>
              <a:rPr lang="ru-RU" sz="1600" i="1" dirty="0"/>
              <a:t>– </a:t>
            </a:r>
            <a:r>
              <a:rPr lang="ru-RU" sz="1600" b="0" dirty="0"/>
              <a:t>комплекс, состоящий из аппаратного и программного обеспечения системы, позволяющий осуществлять сбор, обработку, хранение и отображение информации о состоянии объектов в реальном масштабе времени</a:t>
            </a:r>
            <a:r>
              <a:rPr lang="ru-RU" sz="1600" b="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ru-RU" sz="1600" i="1" dirty="0"/>
              <a:t>Пример</a:t>
            </a:r>
            <a:r>
              <a:rPr lang="en-US" sz="1600" dirty="0"/>
              <a:t>:</a:t>
            </a:r>
            <a:r>
              <a:rPr lang="ru-RU" sz="1600" b="0" dirty="0"/>
              <a:t/>
            </a:r>
            <a:br>
              <a:rPr lang="ru-RU" sz="1600" b="0" dirty="0"/>
            </a:br>
            <a:r>
              <a:rPr lang="ru-RU" sz="1600" b="0" dirty="0" smtClean="0"/>
              <a:t>– </a:t>
            </a:r>
            <a:r>
              <a:rPr lang="ru-RU" sz="1600" b="0" dirty="0"/>
              <a:t>Программно-аппаратный комплекс для картирования электрической активности сердца</a:t>
            </a:r>
          </a:p>
          <a:p>
            <a:pPr>
              <a:spcBef>
                <a:spcPts val="0"/>
              </a:spcBef>
            </a:pPr>
            <a:endParaRPr lang="ru-RU" sz="1600" b="0" dirty="0"/>
          </a:p>
        </p:txBody>
      </p:sp>
    </p:spTree>
    <p:extLst>
      <p:ext uri="{BB962C8B-B14F-4D97-AF65-F5344CB8AC3E}">
        <p14:creationId xmlns:p14="http://schemas.microsoft.com/office/powerpoint/2010/main" val="408715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60D40E18-239C-EAF3-8189-1C208E92F05E}"/>
              </a:ext>
            </a:extLst>
          </p:cNvPr>
          <p:cNvSpPr txBox="1">
            <a:spLocks/>
          </p:cNvSpPr>
          <p:nvPr/>
        </p:nvSpPr>
        <p:spPr>
          <a:xfrm>
            <a:off x="457200" y="160384"/>
            <a:ext cx="6850738" cy="584775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 defTabSz="1219078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Avenir Next Cyr" panose="020B0503020202020204" pitchFamily="34" charset="-52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/>
              <a:t>Приложение. Национальные проекты технологического лидерства (НПТЛ) 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E1F328BD-DE54-433A-754C-E15C8B885667}"/>
              </a:ext>
            </a:extLst>
          </p:cNvPr>
          <p:cNvSpPr txBox="1">
            <a:spLocks/>
          </p:cNvSpPr>
          <p:nvPr/>
        </p:nvSpPr>
        <p:spPr>
          <a:xfrm>
            <a:off x="1043608" y="1203598"/>
            <a:ext cx="7722347" cy="377951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1219078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venir Next Cyr" panose="020B0503020202020204" pitchFamily="34" charset="-52"/>
                <a:ea typeface="+mj-ea"/>
                <a:cs typeface="MV Boli" panose="02000500030200090000" pitchFamily="2" charset="0"/>
              </a:defRPr>
            </a:lvl1pPr>
          </a:lstStyle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1200" dirty="0"/>
              <a:t>«Новые атомные и энергетические технологии»</a:t>
            </a:r>
            <a:r>
              <a:rPr lang="ru-RU" sz="1200" b="0" dirty="0"/>
              <a:t> — энергетика. Направлен на расширение присутствия России на международном рынке атомных и смежных разработок, поставки отечественного оборудования предприятиям ТЭК. </a:t>
            </a:r>
          </a:p>
          <a:p>
            <a:pPr algn="just">
              <a:spcAft>
                <a:spcPts val="600"/>
              </a:spcAft>
            </a:pPr>
            <a:r>
              <a:rPr lang="ru-RU" sz="1200" dirty="0"/>
              <a:t>«Беспилотные авиационные системы»</a:t>
            </a:r>
            <a:r>
              <a:rPr lang="ru-RU" sz="1200" b="0" dirty="0"/>
              <a:t> — роботы и </a:t>
            </a:r>
            <a:r>
              <a:rPr lang="ru-RU" sz="1200" b="0" dirty="0" err="1"/>
              <a:t>беспилотники</a:t>
            </a:r>
            <a:r>
              <a:rPr lang="ru-RU" sz="1200" b="0" dirty="0"/>
              <a:t>. Включает разработку и серийное производство БАС и комплектующих, развитие необходимой инфраструктуры. </a:t>
            </a:r>
          </a:p>
          <a:p>
            <a:pPr algn="just">
              <a:spcAft>
                <a:spcPts val="600"/>
              </a:spcAft>
            </a:pPr>
            <a:r>
              <a:rPr lang="ru-RU" sz="1200" dirty="0"/>
              <a:t>«Промышленное обеспечение транспортной мобильности»</a:t>
            </a:r>
            <a:r>
              <a:rPr lang="ru-RU" sz="1200" b="0" dirty="0"/>
              <a:t> — транспорт. Нацелен на поддержку производства самолётов и вертолётов, судов и судового оборудования, инновационного транспорта, а также кадровое обеспечение развития транспорта. </a:t>
            </a:r>
          </a:p>
          <a:p>
            <a:pPr algn="just">
              <a:spcAft>
                <a:spcPts val="600"/>
              </a:spcAft>
            </a:pPr>
            <a:r>
              <a:rPr lang="ru-RU" sz="1200" dirty="0"/>
              <a:t>«Средства производства и автоматизации»</a:t>
            </a:r>
            <a:r>
              <a:rPr lang="ru-RU" sz="1200" b="0" dirty="0"/>
              <a:t> — промышленность. Включает в себя федеральные проекты по развитию </a:t>
            </a:r>
            <a:r>
              <a:rPr lang="ru-RU" sz="1200" b="0" dirty="0" err="1"/>
              <a:t>станкоинструментальной</a:t>
            </a:r>
            <a:r>
              <a:rPr lang="ru-RU" sz="1200" b="0" dirty="0"/>
              <a:t> промышленности, промышленной робототехники и автоматизации производства, литейного и термического оборудования. </a:t>
            </a:r>
          </a:p>
          <a:p>
            <a:pPr algn="just">
              <a:spcAft>
                <a:spcPts val="600"/>
              </a:spcAft>
            </a:pPr>
            <a:r>
              <a:rPr lang="ru-RU" sz="1200" dirty="0"/>
              <a:t>«Новые материалы и химия»</a:t>
            </a:r>
            <a:r>
              <a:rPr lang="ru-RU" sz="1200" b="0" dirty="0"/>
              <a:t> — материалы. Запланировано создание новых производств и центров компетенций, увеличение добычи дефицитного сырья, развитие технологий.</a:t>
            </a:r>
          </a:p>
          <a:p>
            <a:pPr algn="just">
              <a:spcAft>
                <a:spcPts val="600"/>
              </a:spcAft>
            </a:pPr>
            <a:r>
              <a:rPr lang="ru-RU" sz="1200" dirty="0"/>
              <a:t>«Развитие </a:t>
            </a:r>
            <a:r>
              <a:rPr lang="ru-RU" sz="1200" dirty="0" err="1"/>
              <a:t>многоспутниковой</a:t>
            </a:r>
            <a:r>
              <a:rPr lang="ru-RU" sz="1200" dirty="0"/>
              <a:t> орбитальной группировки»</a:t>
            </a:r>
            <a:r>
              <a:rPr lang="ru-RU" sz="1200" b="0" dirty="0"/>
              <a:t> — космос. Предусмотрено увеличение числа космических аппаратов, достижение независимости в космических сервисах и услугах.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="" xmlns:a16="http://schemas.microsoft.com/office/drawing/2014/main" id="{E4DA91CB-EF87-4506-A5BD-4F286E2628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1689" y="1851670"/>
            <a:ext cx="402045" cy="43204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="" xmlns:a16="http://schemas.microsoft.com/office/drawing/2014/main" id="{3249C3AA-A0E0-4BE2-BF99-07F2AB444B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9180" y="1280592"/>
            <a:ext cx="427062" cy="42706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="" xmlns:a16="http://schemas.microsoft.com/office/drawing/2014/main" id="{166C3C23-5E6A-4247-A4CB-1D98B1CEF7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4194" y="3963255"/>
            <a:ext cx="437034" cy="437034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4D2C323A-D266-4A68-B230-0D894FCBC74A}"/>
              </a:ext>
            </a:extLst>
          </p:cNvPr>
          <p:cNvSpPr txBox="1">
            <a:spLocks/>
          </p:cNvSpPr>
          <p:nvPr/>
        </p:nvSpPr>
        <p:spPr>
          <a:xfrm>
            <a:off x="457200" y="4470349"/>
            <a:ext cx="8308755" cy="58477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1219078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venir Next Cyr" panose="020B0503020202020204" pitchFamily="34" charset="-52"/>
                <a:ea typeface="+mj-ea"/>
                <a:cs typeface="MV Boli" panose="02000500030200090000" pitchFamily="2" charset="0"/>
              </a:defRPr>
            </a:lvl1pPr>
          </a:lstStyle>
          <a:p>
            <a:pPr algn="just">
              <a:spcAft>
                <a:spcPts val="600"/>
              </a:spcAft>
            </a:pPr>
            <a:r>
              <a:rPr lang="ru-RU" sz="1200" b="0" dirty="0"/>
              <a:t>Необходимо скопировать подходящий для исследования </a:t>
            </a:r>
            <a:r>
              <a:rPr lang="ru-RU" sz="1200" b="0" dirty="0" err="1"/>
              <a:t>стикер</a:t>
            </a:r>
            <a:r>
              <a:rPr lang="ru-RU" sz="1200" b="0" dirty="0"/>
              <a:t> и вставить его на слайд, рядом с логотипом кафедры. </a:t>
            </a:r>
            <a:r>
              <a:rPr lang="ru-RU" sz="1200"/>
              <a:t>Значков может быть несколько</a:t>
            </a:r>
            <a:r>
              <a:rPr lang="ru-RU" sz="1200" b="0"/>
              <a:t>.</a:t>
            </a:r>
            <a:endParaRPr lang="ru-RU" sz="1200" b="0" dirty="0"/>
          </a:p>
        </p:txBody>
      </p:sp>
      <p:pic>
        <p:nvPicPr>
          <p:cNvPr id="9" name="Graphic 8">
            <a:extLst>
              <a:ext uri="{FF2B5EF4-FFF2-40B4-BE49-F238E27FC236}">
                <a16:creationId xmlns="" xmlns:a16="http://schemas.microsoft.com/office/drawing/2014/main" id="{8DE788ED-D405-4A4A-9BE5-15A4561DBC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9181" y="2400852"/>
            <a:ext cx="427061" cy="427061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="" xmlns:a16="http://schemas.microsoft.com/office/drawing/2014/main" id="{1C4C7A96-0C4F-4B6A-A029-DD416A4B6B4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52933" y="2978715"/>
            <a:ext cx="399557" cy="47794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="" xmlns:a16="http://schemas.microsoft.com/office/drawing/2014/main" id="{EF99550C-742C-470C-BC51-4B004814E89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52933" y="3540345"/>
            <a:ext cx="399557" cy="39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094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CBB6A5B-5CD4-9255-7F37-9848086DBC6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67185" y="4732358"/>
            <a:ext cx="5409650" cy="287337"/>
          </a:xfrm>
        </p:spPr>
        <p:txBody>
          <a:bodyPr/>
          <a:lstStyle/>
          <a:p>
            <a:r>
              <a:rPr lang="ru-RU" dirty="0"/>
              <a:t>Кафедра </a:t>
            </a:r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ru-RU" dirty="0" smtClean="0">
                <a:solidFill>
                  <a:srgbClr val="FF0000"/>
                </a:solidFill>
              </a:rPr>
              <a:t>Сокращенное название</a:t>
            </a:r>
            <a:r>
              <a:rPr lang="en-US" dirty="0" smtClean="0">
                <a:solidFill>
                  <a:srgbClr val="FF0000"/>
                </a:solidFill>
              </a:rPr>
              <a:t>”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4">
            <a:hlinkClick r:id="rId2" action="ppaction://hlinksldjump"/>
            <a:extLst>
              <a:ext uri="{FF2B5EF4-FFF2-40B4-BE49-F238E27FC236}">
                <a16:creationId xmlns:a16="http://schemas.microsoft.com/office/drawing/2014/main" xmlns="" id="{A0B231E1-2F0B-4B67-9483-18E2B61A9138}"/>
              </a:ext>
            </a:extLst>
          </p:cNvPr>
          <p:cNvSpPr txBox="1">
            <a:spLocks/>
          </p:cNvSpPr>
          <p:nvPr/>
        </p:nvSpPr>
        <p:spPr>
          <a:xfrm>
            <a:off x="386486" y="4732358"/>
            <a:ext cx="1953266" cy="287337"/>
          </a:xfrm>
          <a:prstGeom prst="rect">
            <a:avLst/>
          </a:prstGeom>
        </p:spPr>
        <p:txBody>
          <a:bodyPr/>
          <a:lstStyle>
            <a:lvl1pPr marL="0" indent="0" algn="ctr" defTabSz="1219078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Avenir Next Cyr" panose="020B0503020202020204" pitchFamily="34" charset="-52"/>
                <a:ea typeface="+mn-ea"/>
                <a:cs typeface="+mn-cs"/>
              </a:defRPr>
            </a:lvl1pPr>
            <a:lvl2pPr marL="609540" indent="0" algn="l" defTabSz="1219078" rtl="0" eaLnBrk="1" latinLnBrk="0" hangingPunct="1">
              <a:spcBef>
                <a:spcPct val="20000"/>
              </a:spcBef>
              <a:buFont typeface="Arial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78" indent="0" algn="l" defTabSz="1219078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619" indent="0" algn="l" defTabSz="1219078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57" indent="0" algn="l" defTabSz="1219078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464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005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44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083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solidFill>
                  <a:schemeClr val="accent1"/>
                </a:solidFill>
              </a:rPr>
              <a:t>Вернуться к содержанию</a:t>
            </a:r>
          </a:p>
        </p:txBody>
      </p:sp>
      <p:pic>
        <p:nvPicPr>
          <p:cNvPr id="6" name="Graphic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D6A737B0-48C3-43A4-AD3A-41E393ED66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38479" y="4768198"/>
            <a:ext cx="129065" cy="179816"/>
          </a:xfrm>
          <a:prstGeom prst="rect">
            <a:avLst/>
          </a:prstGeom>
        </p:spPr>
      </p:pic>
      <p:sp>
        <p:nvSpPr>
          <p:cNvPr id="20" name="Заголовок 19"/>
          <p:cNvSpPr>
            <a:spLocks noGrp="1"/>
          </p:cNvSpPr>
          <p:nvPr>
            <p:ph type="ctrTitle"/>
          </p:nvPr>
        </p:nvSpPr>
        <p:spPr>
          <a:xfrm>
            <a:off x="693936" y="2069882"/>
            <a:ext cx="7756127" cy="646331"/>
          </a:xfrm>
        </p:spPr>
        <p:txBody>
          <a:bodyPr/>
          <a:lstStyle/>
          <a:p>
            <a:r>
              <a:rPr lang="ru-RU" b="0" dirty="0" smtClean="0">
                <a:solidFill>
                  <a:srgbClr val="FF0000"/>
                </a:solidFill>
                <a:latin typeface="+mj-lt"/>
              </a:rPr>
              <a:t>Название ПО или ПАК</a:t>
            </a:r>
            <a:endParaRPr lang="ru-RU" b="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516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539553" y="1281840"/>
            <a:ext cx="3960439" cy="3456380"/>
          </a:xfrm>
          <a:prstGeom prst="roundRect">
            <a:avLst>
              <a:gd name="adj" fmla="val 6492"/>
            </a:avLst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D40E18-239C-EAF3-8189-1C208E92F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982"/>
            <a:ext cx="5915000" cy="1043106"/>
          </a:xfrm>
        </p:spPr>
        <p:txBody>
          <a:bodyPr/>
          <a:lstStyle/>
          <a:p>
            <a:r>
              <a:rPr lang="ru-RU" sz="1600" dirty="0"/>
              <a:t>Название ПО </a:t>
            </a:r>
            <a:r>
              <a:rPr lang="ru-RU" sz="1600" dirty="0" smtClean="0"/>
              <a:t>или ПАК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FF0000"/>
                </a:solidFill>
              </a:rPr>
              <a:t>В раздел общие </a:t>
            </a:r>
            <a:r>
              <a:rPr lang="ru-RU" sz="1600" dirty="0" smtClean="0">
                <a:solidFill>
                  <a:srgbClr val="FF0000"/>
                </a:solidFill>
              </a:rPr>
              <a:t>сведения </a:t>
            </a:r>
            <a:r>
              <a:rPr lang="ru-RU" sz="1600" dirty="0">
                <a:solidFill>
                  <a:srgbClr val="FF0000"/>
                </a:solidFill>
              </a:rPr>
              <a:t>необходимо уместить всю </a:t>
            </a:r>
            <a:r>
              <a:rPr lang="ru-RU" sz="1600" dirty="0" smtClean="0">
                <a:solidFill>
                  <a:srgbClr val="FF0000"/>
                </a:solidFill>
              </a:rPr>
              <a:t>информацию. Стили шрифта в </a:t>
            </a:r>
            <a:r>
              <a:rPr lang="ru-RU" sz="1600" dirty="0">
                <a:solidFill>
                  <a:srgbClr val="FF0000"/>
                </a:solidFill>
              </a:rPr>
              <a:t>шаблоне не изменять.</a:t>
            </a:r>
            <a:endParaRPr lang="ru-RU" sz="16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E0EE0BCD-560B-54F8-D3F0-FCB6FE4BF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5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11358" y="1411905"/>
            <a:ext cx="381682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0000"/>
                </a:solidFill>
                <a:cs typeface="Times New Roman" pitchFamily="18" charset="0"/>
              </a:rPr>
              <a:t>Назначение</a:t>
            </a:r>
            <a:r>
              <a:rPr lang="en-US" sz="1200" b="1" dirty="0" smtClean="0">
                <a:solidFill>
                  <a:srgbClr val="000000"/>
                </a:solidFill>
                <a:cs typeface="Times New Roman" pitchFamily="18" charset="0"/>
              </a:rPr>
              <a:t>:</a:t>
            </a:r>
            <a:r>
              <a:rPr lang="ru-RU" sz="1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  <a:cs typeface="Times New Roman" pitchFamily="18" charset="0"/>
              </a:rPr>
              <a:t>текст</a:t>
            </a:r>
            <a:endParaRPr lang="ru-RU" sz="12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just"/>
            <a:endParaRPr lang="ru-RU" sz="12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endParaRPr lang="ru-RU" sz="12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0000"/>
                </a:solidFill>
                <a:cs typeface="Times New Roman" pitchFamily="18" charset="0"/>
              </a:rPr>
              <a:t>Функции (</a:t>
            </a:r>
            <a:r>
              <a:rPr lang="ru-RU" sz="1200" b="1" dirty="0" smtClean="0">
                <a:solidFill>
                  <a:srgbClr val="FF0000"/>
                </a:solidFill>
                <a:cs typeface="Times New Roman" pitchFamily="18" charset="0"/>
              </a:rPr>
              <a:t>Каждая функция должна быть подтверждена </a:t>
            </a:r>
            <a:r>
              <a:rPr lang="ru-RU" sz="1200" b="1" dirty="0" err="1" smtClean="0">
                <a:solidFill>
                  <a:srgbClr val="FF0000"/>
                </a:solidFill>
                <a:cs typeface="Times New Roman" pitchFamily="18" charset="0"/>
              </a:rPr>
              <a:t>скрином</a:t>
            </a:r>
            <a:r>
              <a:rPr lang="ru-RU" sz="1200" b="1" dirty="0" smtClean="0">
                <a:solidFill>
                  <a:srgbClr val="FF0000"/>
                </a:solidFill>
                <a:cs typeface="Times New Roman" pitchFamily="18" charset="0"/>
              </a:rPr>
              <a:t> из интерфейса ПО или ПАК. Допускается вставка технологической схемы ПАК, если шаблон используется для ПАК</a:t>
            </a:r>
            <a:r>
              <a:rPr lang="ru-RU" sz="1200" b="1" dirty="0" smtClean="0">
                <a:solidFill>
                  <a:srgbClr val="000000"/>
                </a:solidFill>
                <a:cs typeface="Times New Roman" pitchFamily="18" charset="0"/>
              </a:rPr>
              <a:t>): 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>
                <a:solidFill>
                  <a:srgbClr val="000000"/>
                </a:solidFill>
                <a:cs typeface="Times New Roman" pitchFamily="18" charset="0"/>
              </a:rPr>
              <a:t>Описание функции </a:t>
            </a:r>
            <a:r>
              <a:rPr lang="en-US" sz="1200" dirty="0" smtClean="0">
                <a:solidFill>
                  <a:srgbClr val="000000"/>
                </a:solidFill>
                <a:cs typeface="Times New Roman" pitchFamily="18" charset="0"/>
              </a:rPr>
              <a:t>1</a:t>
            </a:r>
            <a:endParaRPr lang="ru-RU" sz="1200" dirty="0">
              <a:solidFill>
                <a:srgbClr val="000000"/>
              </a:solidFill>
              <a:cs typeface="Times New Roman" pitchFamily="18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 smtClean="0">
                <a:solidFill>
                  <a:srgbClr val="000000"/>
                </a:solidFill>
                <a:cs typeface="Times New Roman" pitchFamily="18" charset="0"/>
              </a:rPr>
              <a:t>Описание функции 2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>
                <a:solidFill>
                  <a:srgbClr val="000000"/>
                </a:solidFill>
                <a:cs typeface="Times New Roman" pitchFamily="18" charset="0"/>
              </a:rPr>
              <a:t>Описание функции </a:t>
            </a:r>
            <a:r>
              <a:rPr lang="ru-RU" sz="1200" dirty="0" smtClean="0">
                <a:solidFill>
                  <a:srgbClr val="000000"/>
                </a:solidFill>
                <a:cs typeface="Times New Roman" pitchFamily="18" charset="0"/>
              </a:rPr>
              <a:t>3</a:t>
            </a:r>
            <a:endParaRPr lang="ru-RU" sz="1200" dirty="0">
              <a:solidFill>
                <a:srgbClr val="000000"/>
              </a:solidFill>
              <a:cs typeface="Times New Roman" pitchFamily="18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>
                <a:solidFill>
                  <a:srgbClr val="000000"/>
                </a:solidFill>
                <a:cs typeface="Times New Roman" pitchFamily="18" charset="0"/>
              </a:rPr>
              <a:t>Описание функции </a:t>
            </a:r>
            <a:r>
              <a:rPr lang="ru-RU" sz="1200" dirty="0" smtClean="0">
                <a:solidFill>
                  <a:srgbClr val="000000"/>
                </a:solidFill>
                <a:cs typeface="Times New Roman" pitchFamily="18" charset="0"/>
              </a:rPr>
              <a:t>4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 smtClean="0">
                <a:solidFill>
                  <a:srgbClr val="000000"/>
                </a:solidFill>
                <a:cs typeface="Times New Roman" pitchFamily="18" charset="0"/>
              </a:rPr>
              <a:t>Описание функции 5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>
                <a:solidFill>
                  <a:srgbClr val="FF0000"/>
                </a:solidFill>
                <a:cs typeface="Times New Roman" pitchFamily="18" charset="0"/>
              </a:rPr>
              <a:t>Если требуется больше места для описания назначения и функций, то используете </a:t>
            </a:r>
            <a:r>
              <a:rPr lang="ru-RU" sz="1200" dirty="0" smtClean="0">
                <a:solidFill>
                  <a:srgbClr val="FF0000"/>
                </a:solidFill>
                <a:cs typeface="Times New Roman" pitchFamily="18" charset="0"/>
              </a:rPr>
              <a:t>слайд 8. </a:t>
            </a:r>
            <a:r>
              <a:rPr lang="ru-RU" sz="1200" dirty="0">
                <a:solidFill>
                  <a:srgbClr val="FF0000"/>
                </a:solidFill>
                <a:cs typeface="Times New Roman" pitchFamily="18" charset="0"/>
              </a:rPr>
              <a:t>Не заполняйте слайд </a:t>
            </a:r>
            <a:r>
              <a:rPr lang="ru-RU" sz="1200" dirty="0" smtClean="0">
                <a:solidFill>
                  <a:srgbClr val="FF0000"/>
                </a:solidFill>
                <a:cs typeface="Times New Roman" pitchFamily="18" charset="0"/>
              </a:rPr>
              <a:t>6.</a:t>
            </a:r>
            <a:endParaRPr lang="ru-RU" sz="1200" dirty="0">
              <a:solidFill>
                <a:srgbClr val="FF0000"/>
              </a:solidFill>
              <a:cs typeface="Times New Roman" pitchFamily="18" charset="0"/>
            </a:endParaRPr>
          </a:p>
          <a:p>
            <a:pPr marL="228600" indent="-228600" algn="just">
              <a:buFont typeface="+mj-lt"/>
              <a:buAutoNum type="arabicPeriod"/>
            </a:pPr>
            <a:endParaRPr lang="ru-RU" sz="12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xmlns="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2412" y="4143966"/>
            <a:ext cx="3982028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Функция 1. Описание функции 1</a:t>
            </a: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b="1" i="1" dirty="0">
                <a:solidFill>
                  <a:srgbClr val="FF0000"/>
                </a:solidFill>
              </a:rPr>
              <a:t>Подпись рисунка обязательна. Рисунок должен напрямую связан с разработанным устройством</a:t>
            </a:r>
            <a:r>
              <a:rPr lang="ru-RU" sz="1000" b="1" i="1" dirty="0" smtClean="0">
                <a:solidFill>
                  <a:srgbClr val="FF0000"/>
                </a:solidFill>
              </a:rPr>
              <a:t>.</a:t>
            </a: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b="1" i="1" dirty="0">
                <a:solidFill>
                  <a:srgbClr val="FF0000"/>
                </a:solidFill>
              </a:rPr>
              <a:t>Если </a:t>
            </a:r>
            <a:r>
              <a:rPr lang="ru-RU" sz="1000" b="1" i="1" dirty="0" smtClean="0">
                <a:solidFill>
                  <a:srgbClr val="FF0000"/>
                </a:solidFill>
              </a:rPr>
              <a:t>ПАК, </a:t>
            </a:r>
            <a:r>
              <a:rPr lang="ru-RU" sz="1000" b="1" i="1" dirty="0">
                <a:solidFill>
                  <a:srgbClr val="FF0000"/>
                </a:solidFill>
              </a:rPr>
              <a:t>то допускается вставка технологической </a:t>
            </a:r>
            <a:r>
              <a:rPr lang="ru-RU" sz="1000" b="1" i="1" dirty="0" smtClean="0">
                <a:solidFill>
                  <a:srgbClr val="FF0000"/>
                </a:solidFill>
              </a:rPr>
              <a:t>схемы и принципа работы</a:t>
            </a:r>
            <a:endParaRPr lang="ru-RU" sz="1000" b="1" i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22411" y="1275608"/>
            <a:ext cx="3993289" cy="2874340"/>
          </a:xfrm>
          <a:prstGeom prst="rect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i="1" dirty="0">
                <a:solidFill>
                  <a:srgbClr val="FF0000"/>
                </a:solidFill>
              </a:rPr>
              <a:t>Рисунок должен быть в хорошем качестве (минимум 150</a:t>
            </a:r>
            <a:r>
              <a:rPr lang="en-US" i="1" dirty="0" err="1">
                <a:solidFill>
                  <a:srgbClr val="FF0000"/>
                </a:solidFill>
              </a:rPr>
              <a:t>ppi</a:t>
            </a:r>
            <a:r>
              <a:rPr lang="ru-RU" i="1" dirty="0" smtClean="0">
                <a:solidFill>
                  <a:srgbClr val="FF0000"/>
                </a:solidFill>
              </a:rPr>
              <a:t>). Рисунки не </a:t>
            </a:r>
            <a:r>
              <a:rPr lang="ru-RU" i="1" dirty="0">
                <a:solidFill>
                  <a:srgbClr val="FF0000"/>
                </a:solidFill>
              </a:rPr>
              <a:t>должны выходить за </a:t>
            </a:r>
            <a:r>
              <a:rPr lang="ru-RU" i="1" dirty="0" smtClean="0">
                <a:solidFill>
                  <a:srgbClr val="FF0000"/>
                </a:solidFill>
              </a:rPr>
              <a:t>границы </a:t>
            </a:r>
            <a:r>
              <a:rPr lang="ru-RU" i="1" dirty="0">
                <a:solidFill>
                  <a:srgbClr val="FF0000"/>
                </a:solidFill>
              </a:rPr>
              <a:t>рамки. Рамку можно </a:t>
            </a:r>
            <a:r>
              <a:rPr lang="ru-RU" i="1" dirty="0" smtClean="0">
                <a:solidFill>
                  <a:srgbClr val="FF0000"/>
                </a:solidFill>
              </a:rPr>
              <a:t>удалить. Желательно заполнить рисунком всю доступную область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2969" y="4830532"/>
            <a:ext cx="292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*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57200" y="4848767"/>
            <a:ext cx="23310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</a:rPr>
              <a:t>Реализованный или планируемый</a:t>
            </a:r>
            <a:endParaRPr lang="ru-RU" sz="1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71600" y="1134906"/>
            <a:ext cx="309634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Сведения о проекте</a:t>
            </a:r>
            <a:endParaRPr lang="ru-RU" sz="1200" dirty="0"/>
          </a:p>
        </p:txBody>
      </p:sp>
      <p:sp>
        <p:nvSpPr>
          <p:cNvPr id="20" name="Овал 19"/>
          <p:cNvSpPr/>
          <p:nvPr/>
        </p:nvSpPr>
        <p:spPr>
          <a:xfrm>
            <a:off x="7312487" y="157537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Лого</a:t>
            </a:r>
          </a:p>
          <a:p>
            <a:pPr algn="ctr"/>
            <a:r>
              <a:rPr lang="ru-RU" sz="600" dirty="0">
                <a:solidFill>
                  <a:srgbClr val="FF0000"/>
                </a:solidFill>
              </a:rPr>
              <a:t>кафедры</a:t>
            </a:r>
          </a:p>
        </p:txBody>
      </p:sp>
      <p:sp>
        <p:nvSpPr>
          <p:cNvPr id="21" name="Овал 20"/>
          <p:cNvSpPr/>
          <p:nvPr/>
        </p:nvSpPr>
        <p:spPr>
          <a:xfrm>
            <a:off x="6518124" y="164906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Иконка НПТЛ </a:t>
            </a:r>
          </a:p>
        </p:txBody>
      </p:sp>
    </p:spTree>
    <p:extLst>
      <p:ext uri="{BB962C8B-B14F-4D97-AF65-F5344CB8AC3E}">
        <p14:creationId xmlns:p14="http://schemas.microsoft.com/office/powerpoint/2010/main" val="91501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539553" y="1281840"/>
            <a:ext cx="3960439" cy="3456380"/>
          </a:xfrm>
          <a:prstGeom prst="roundRect">
            <a:avLst>
              <a:gd name="adj" fmla="val 6492"/>
            </a:avLst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D40E18-239C-EAF3-8189-1C208E92F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982"/>
            <a:ext cx="5915000" cy="637579"/>
          </a:xfrm>
        </p:spPr>
        <p:txBody>
          <a:bodyPr/>
          <a:lstStyle/>
          <a:p>
            <a:r>
              <a:rPr lang="ru-RU" sz="1600" dirty="0"/>
              <a:t>Название ПО или </a:t>
            </a:r>
            <a:r>
              <a:rPr lang="ru-RU" sz="1600" dirty="0" smtClean="0"/>
              <a:t>ПАК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>
                <a:solidFill>
                  <a:srgbClr val="FF0000"/>
                </a:solidFill>
              </a:rPr>
              <a:t>Вариант расстановки рисунков 2. </a:t>
            </a:r>
            <a:r>
              <a:rPr lang="ru-RU" sz="1600" dirty="0">
                <a:solidFill>
                  <a:srgbClr val="FF0000"/>
                </a:solidFill>
              </a:rPr>
              <a:t>Качество рисунков </a:t>
            </a:r>
            <a:r>
              <a:rPr lang="ru-RU" sz="1600" i="1" dirty="0">
                <a:solidFill>
                  <a:srgbClr val="FF0000"/>
                </a:solidFill>
              </a:rPr>
              <a:t>минимум 150</a:t>
            </a:r>
            <a:r>
              <a:rPr lang="en-US" sz="1600" i="1" dirty="0" err="1">
                <a:solidFill>
                  <a:srgbClr val="FF0000"/>
                </a:solidFill>
              </a:rPr>
              <a:t>ppi</a:t>
            </a:r>
            <a:r>
              <a:rPr lang="ru-RU" sz="1600" i="1" dirty="0">
                <a:solidFill>
                  <a:srgbClr val="FF0000"/>
                </a:solidFill>
              </a:rPr>
              <a:t>.</a:t>
            </a:r>
            <a:endParaRPr lang="ru-RU" sz="16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E0EE0BCD-560B-54F8-D3F0-FCB6FE4BF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6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11358" y="1411905"/>
            <a:ext cx="38168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0000"/>
                </a:solidFill>
                <a:cs typeface="Times New Roman" pitchFamily="18" charset="0"/>
              </a:rPr>
              <a:t>Назначение</a:t>
            </a:r>
            <a:r>
              <a:rPr lang="en-US" sz="1200" b="1" dirty="0" smtClean="0">
                <a:solidFill>
                  <a:srgbClr val="000000"/>
                </a:solidFill>
                <a:cs typeface="Times New Roman" pitchFamily="18" charset="0"/>
              </a:rPr>
              <a:t>:</a:t>
            </a:r>
            <a:r>
              <a:rPr lang="ru-RU" sz="1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  <a:cs typeface="Times New Roman" pitchFamily="18" charset="0"/>
              </a:rPr>
              <a:t>текст</a:t>
            </a:r>
            <a:endParaRPr lang="ru-RU" sz="12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just"/>
            <a:endParaRPr lang="ru-RU" sz="12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endParaRPr lang="ru-RU" sz="12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0000"/>
                </a:solidFill>
                <a:cs typeface="Times New Roman" pitchFamily="18" charset="0"/>
              </a:rPr>
              <a:t>Функции (</a:t>
            </a:r>
            <a:r>
              <a:rPr lang="ru-RU" sz="1200" b="1" dirty="0" smtClean="0">
                <a:solidFill>
                  <a:srgbClr val="FF0000"/>
                </a:solidFill>
                <a:cs typeface="Times New Roman" pitchFamily="18" charset="0"/>
              </a:rPr>
              <a:t>Каждая функция должна быть подтверждена </a:t>
            </a:r>
            <a:r>
              <a:rPr lang="ru-RU" sz="1200" b="1" dirty="0" err="1" smtClean="0">
                <a:solidFill>
                  <a:srgbClr val="FF0000"/>
                </a:solidFill>
                <a:cs typeface="Times New Roman" pitchFamily="18" charset="0"/>
              </a:rPr>
              <a:t>скрином</a:t>
            </a:r>
            <a:r>
              <a:rPr lang="ru-RU" sz="1200" b="1" dirty="0" smtClean="0">
                <a:solidFill>
                  <a:srgbClr val="FF0000"/>
                </a:solidFill>
                <a:cs typeface="Times New Roman" pitchFamily="18" charset="0"/>
              </a:rPr>
              <a:t> из интерфейса ПО или ПАК</a:t>
            </a:r>
            <a:r>
              <a:rPr lang="ru-RU" sz="1200" b="1" dirty="0" smtClean="0">
                <a:solidFill>
                  <a:srgbClr val="000000"/>
                </a:solidFill>
                <a:cs typeface="Times New Roman" pitchFamily="18" charset="0"/>
              </a:rPr>
              <a:t>): 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>
                <a:solidFill>
                  <a:srgbClr val="000000"/>
                </a:solidFill>
                <a:cs typeface="Times New Roman" pitchFamily="18" charset="0"/>
              </a:rPr>
              <a:t>Описание функции </a:t>
            </a:r>
            <a:r>
              <a:rPr lang="en-US" sz="1200" dirty="0" smtClean="0">
                <a:solidFill>
                  <a:srgbClr val="000000"/>
                </a:solidFill>
                <a:cs typeface="Times New Roman" pitchFamily="18" charset="0"/>
              </a:rPr>
              <a:t>1</a:t>
            </a:r>
            <a:endParaRPr lang="ru-RU" sz="1200" dirty="0">
              <a:solidFill>
                <a:srgbClr val="000000"/>
              </a:solidFill>
              <a:cs typeface="Times New Roman" pitchFamily="18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 smtClean="0">
                <a:solidFill>
                  <a:srgbClr val="000000"/>
                </a:solidFill>
                <a:cs typeface="Times New Roman" pitchFamily="18" charset="0"/>
              </a:rPr>
              <a:t>Описание функции 2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>
                <a:solidFill>
                  <a:srgbClr val="000000"/>
                </a:solidFill>
                <a:cs typeface="Times New Roman" pitchFamily="18" charset="0"/>
              </a:rPr>
              <a:t>Описание функции </a:t>
            </a:r>
            <a:r>
              <a:rPr lang="ru-RU" sz="1200" dirty="0" smtClean="0">
                <a:solidFill>
                  <a:srgbClr val="000000"/>
                </a:solidFill>
                <a:cs typeface="Times New Roman" pitchFamily="18" charset="0"/>
              </a:rPr>
              <a:t>3</a:t>
            </a:r>
            <a:endParaRPr lang="ru-RU" sz="1200" dirty="0">
              <a:solidFill>
                <a:srgbClr val="000000"/>
              </a:solidFill>
              <a:cs typeface="Times New Roman" pitchFamily="18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>
                <a:solidFill>
                  <a:srgbClr val="000000"/>
                </a:solidFill>
                <a:cs typeface="Times New Roman" pitchFamily="18" charset="0"/>
              </a:rPr>
              <a:t>Описание функции </a:t>
            </a:r>
            <a:r>
              <a:rPr lang="ru-RU" sz="1200" dirty="0" smtClean="0">
                <a:solidFill>
                  <a:srgbClr val="000000"/>
                </a:solidFill>
                <a:cs typeface="Times New Roman" pitchFamily="18" charset="0"/>
              </a:rPr>
              <a:t>4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 smtClean="0">
                <a:solidFill>
                  <a:srgbClr val="000000"/>
                </a:solidFill>
                <a:cs typeface="Times New Roman" pitchFamily="18" charset="0"/>
              </a:rPr>
              <a:t>Описание функции 5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>
                <a:solidFill>
                  <a:srgbClr val="FF0000"/>
                </a:solidFill>
                <a:cs typeface="Times New Roman" pitchFamily="18" charset="0"/>
              </a:rPr>
              <a:t>Если требуется больше места для описания назначения и функций, то используете только слайд </a:t>
            </a:r>
            <a:r>
              <a:rPr lang="ru-RU" sz="1200" dirty="0" smtClean="0">
                <a:solidFill>
                  <a:srgbClr val="FF0000"/>
                </a:solidFill>
                <a:cs typeface="Times New Roman" pitchFamily="18" charset="0"/>
              </a:rPr>
              <a:t>8.</a:t>
            </a:r>
            <a:endParaRPr lang="ru-RU" sz="12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87038" y="1134906"/>
            <a:ext cx="1465465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ru-RU" sz="1200" b="1" dirty="0"/>
              <a:t>Общие сведения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16781" y="1281839"/>
            <a:ext cx="3993289" cy="1080038"/>
          </a:xfrm>
          <a:prstGeom prst="rect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ts val="300"/>
              </a:spcAft>
              <a:tabLst>
                <a:tab pos="450850" algn="l"/>
              </a:tabLst>
            </a:pPr>
            <a:r>
              <a:rPr lang="ru-RU" sz="1400" i="1" dirty="0">
                <a:solidFill>
                  <a:srgbClr val="FF0000"/>
                </a:solidFill>
              </a:rPr>
              <a:t>Рисунки не должны выходить за границы рамки</a:t>
            </a:r>
            <a:r>
              <a:rPr lang="ru-RU" sz="1400" i="1" dirty="0" smtClean="0">
                <a:solidFill>
                  <a:srgbClr val="FF0000"/>
                </a:solidFill>
              </a:rPr>
              <a:t>. </a:t>
            </a:r>
            <a:r>
              <a:rPr lang="ru-RU" sz="1400" i="1" dirty="0">
                <a:solidFill>
                  <a:srgbClr val="FF0000"/>
                </a:solidFill>
              </a:rPr>
              <a:t>Рамку можно удалить. Желательно заполнить рисунком всю доступную область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2412" y="4143966"/>
            <a:ext cx="3982028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i="1" dirty="0">
                <a:solidFill>
                  <a:srgbClr val="FF0000"/>
                </a:solidFill>
              </a:rPr>
              <a:t>Функция </a:t>
            </a:r>
            <a:r>
              <a:rPr lang="ru-RU" sz="1000" i="1" dirty="0" smtClean="0">
                <a:solidFill>
                  <a:srgbClr val="FF0000"/>
                </a:solidFill>
              </a:rPr>
              <a:t>3. Описание функции 3</a:t>
            </a:r>
            <a:endParaRPr lang="ru-RU" sz="1000" i="1" dirty="0">
              <a:solidFill>
                <a:srgbClr val="FF0000"/>
              </a:solidFill>
            </a:endParaRP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b="1" i="1" dirty="0" smtClean="0">
                <a:solidFill>
                  <a:srgbClr val="FF0000"/>
                </a:solidFill>
              </a:rPr>
              <a:t>Подпись </a:t>
            </a:r>
            <a:r>
              <a:rPr lang="ru-RU" sz="1000" b="1" i="1" dirty="0">
                <a:solidFill>
                  <a:srgbClr val="FF0000"/>
                </a:solidFill>
              </a:rPr>
              <a:t>рисунка обязательна. Рисунок должен напрямую </a:t>
            </a:r>
            <a:r>
              <a:rPr lang="ru-RU" sz="1000" b="1" i="1" dirty="0" smtClean="0">
                <a:solidFill>
                  <a:srgbClr val="FF0000"/>
                </a:solidFill>
              </a:rPr>
              <a:t>связан </a:t>
            </a:r>
            <a:r>
              <a:rPr lang="ru-RU" sz="1000" b="1" i="1" dirty="0">
                <a:solidFill>
                  <a:srgbClr val="FF0000"/>
                </a:solidFill>
              </a:rPr>
              <a:t>с разработанным устройством</a:t>
            </a:r>
            <a:r>
              <a:rPr lang="ru-RU" sz="1000" b="1" i="1" dirty="0" smtClean="0">
                <a:solidFill>
                  <a:srgbClr val="FF0000"/>
                </a:solidFill>
              </a:rPr>
              <a:t>.</a:t>
            </a:r>
          </a:p>
          <a:p>
            <a:pPr algn="ctr" fontAlgn="base">
              <a:spcBef>
                <a:spcPct val="0"/>
              </a:spcBef>
              <a:tabLst>
                <a:tab pos="450850" algn="l"/>
              </a:tabLst>
            </a:pPr>
            <a:r>
              <a:rPr lang="ru-RU" sz="1000" b="1" i="1" dirty="0">
                <a:solidFill>
                  <a:srgbClr val="FF0000"/>
                </a:solidFill>
              </a:rPr>
              <a:t>Если </a:t>
            </a:r>
            <a:r>
              <a:rPr lang="ru-RU" sz="1000" b="1" i="1" dirty="0" smtClean="0">
                <a:solidFill>
                  <a:srgbClr val="FF0000"/>
                </a:solidFill>
              </a:rPr>
              <a:t>ПАК, </a:t>
            </a:r>
            <a:r>
              <a:rPr lang="ru-RU" sz="1000" b="1" i="1" dirty="0">
                <a:solidFill>
                  <a:srgbClr val="FF0000"/>
                </a:solidFill>
              </a:rPr>
              <a:t>то допускается вставка технологической схемы и принципа </a:t>
            </a:r>
            <a:r>
              <a:rPr lang="ru-RU" sz="1000" b="1" i="1" dirty="0" smtClean="0">
                <a:solidFill>
                  <a:srgbClr val="FF0000"/>
                </a:solidFill>
              </a:rPr>
              <a:t>работы</a:t>
            </a:r>
            <a:endParaRPr lang="ru-RU" sz="1000" b="1" i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22411" y="3052867"/>
            <a:ext cx="3993289" cy="1097081"/>
          </a:xfrm>
          <a:prstGeom prst="rect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ts val="300"/>
              </a:spcAft>
              <a:tabLst>
                <a:tab pos="450850" algn="l"/>
              </a:tabLst>
            </a:pPr>
            <a:r>
              <a:rPr lang="ru-RU" sz="1400" i="1" dirty="0">
                <a:solidFill>
                  <a:srgbClr val="FF0000"/>
                </a:solidFill>
              </a:rPr>
              <a:t>Рисунки не должны выходить за границы рамки</a:t>
            </a:r>
            <a:r>
              <a:rPr lang="ru-RU" sz="1400" i="1" dirty="0" smtClean="0">
                <a:solidFill>
                  <a:srgbClr val="FF0000"/>
                </a:solidFill>
              </a:rPr>
              <a:t>. </a:t>
            </a:r>
            <a:r>
              <a:rPr lang="ru-RU" sz="1400" i="1" dirty="0">
                <a:solidFill>
                  <a:srgbClr val="FF0000"/>
                </a:solidFill>
              </a:rPr>
              <a:t>Рамку можно удалить. Желательно заполнить рисунком всю доступную область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6781" y="2361877"/>
            <a:ext cx="3982028" cy="59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i="1" dirty="0">
                <a:solidFill>
                  <a:srgbClr val="FF0000"/>
                </a:solidFill>
              </a:rPr>
              <a:t>Функция 2. Описание функции 2</a:t>
            </a: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b="1" i="1" dirty="0" smtClean="0">
                <a:solidFill>
                  <a:srgbClr val="FF0000"/>
                </a:solidFill>
              </a:rPr>
              <a:t>Подпись </a:t>
            </a:r>
            <a:r>
              <a:rPr lang="ru-RU" sz="1000" b="1" i="1" dirty="0">
                <a:solidFill>
                  <a:srgbClr val="FF0000"/>
                </a:solidFill>
              </a:rPr>
              <a:t>рисунка обязательна. Рисунок должен напрямую </a:t>
            </a:r>
            <a:r>
              <a:rPr lang="ru-RU" sz="1000" b="1" i="1" dirty="0" smtClean="0">
                <a:solidFill>
                  <a:srgbClr val="FF0000"/>
                </a:solidFill>
              </a:rPr>
              <a:t>связан </a:t>
            </a:r>
            <a:r>
              <a:rPr lang="ru-RU" sz="1000" b="1" i="1" dirty="0">
                <a:solidFill>
                  <a:srgbClr val="FF0000"/>
                </a:solidFill>
              </a:rPr>
              <a:t>с разработанным устройством.</a:t>
            </a:r>
          </a:p>
        </p:txBody>
      </p:sp>
      <p:sp>
        <p:nvSpPr>
          <p:cNvPr id="19" name="Овал 18"/>
          <p:cNvSpPr/>
          <p:nvPr/>
        </p:nvSpPr>
        <p:spPr>
          <a:xfrm>
            <a:off x="7312487" y="157537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Лого</a:t>
            </a:r>
          </a:p>
          <a:p>
            <a:pPr algn="ctr"/>
            <a:r>
              <a:rPr lang="ru-RU" sz="600" dirty="0">
                <a:solidFill>
                  <a:srgbClr val="FF0000"/>
                </a:solidFill>
              </a:rPr>
              <a:t>кафедры</a:t>
            </a:r>
          </a:p>
        </p:txBody>
      </p:sp>
      <p:sp>
        <p:nvSpPr>
          <p:cNvPr id="20" name="Овал 19"/>
          <p:cNvSpPr/>
          <p:nvPr/>
        </p:nvSpPr>
        <p:spPr>
          <a:xfrm>
            <a:off x="6518124" y="164906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Иконка НПТЛ </a:t>
            </a:r>
          </a:p>
        </p:txBody>
      </p:sp>
    </p:spTree>
    <p:extLst>
      <p:ext uri="{BB962C8B-B14F-4D97-AF65-F5344CB8AC3E}">
        <p14:creationId xmlns:p14="http://schemas.microsoft.com/office/powerpoint/2010/main" val="238228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539553" y="1281840"/>
            <a:ext cx="8064893" cy="3456380"/>
          </a:xfrm>
          <a:prstGeom prst="roundRect">
            <a:avLst>
              <a:gd name="adj" fmla="val 6492"/>
            </a:avLst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D40E18-239C-EAF3-8189-1C208E92F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982"/>
            <a:ext cx="5915000" cy="637579"/>
          </a:xfrm>
        </p:spPr>
        <p:txBody>
          <a:bodyPr/>
          <a:lstStyle/>
          <a:p>
            <a:r>
              <a:rPr lang="ru-RU" sz="1600" dirty="0"/>
              <a:t>Название ПО или </a:t>
            </a:r>
            <a:r>
              <a:rPr lang="ru-RU" sz="1600" dirty="0" smtClean="0"/>
              <a:t>ПАК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>
                <a:solidFill>
                  <a:srgbClr val="FF0000"/>
                </a:solidFill>
              </a:rPr>
              <a:t>Использовать, </a:t>
            </a:r>
            <a:r>
              <a:rPr lang="ru-RU" sz="1600" dirty="0">
                <a:solidFill>
                  <a:srgbClr val="FF0000"/>
                </a:solidFill>
              </a:rPr>
              <a:t>если не хватило места для текста на слайде </a:t>
            </a:r>
            <a:r>
              <a:rPr lang="ru-RU" sz="1600" dirty="0" smtClean="0">
                <a:solidFill>
                  <a:srgbClr val="FF0000"/>
                </a:solidFill>
              </a:rPr>
              <a:t>5</a:t>
            </a:r>
            <a:endParaRPr lang="ru-RU" sz="16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E0EE0BCD-560B-54F8-D3F0-FCB6FE4BF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7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85772" y="1407760"/>
            <a:ext cx="7772440" cy="1838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0000"/>
                </a:solidFill>
                <a:cs typeface="Times New Roman" pitchFamily="18" charset="0"/>
              </a:rPr>
              <a:t>Назначение</a:t>
            </a:r>
            <a:r>
              <a:rPr lang="en-US" sz="1200" b="1" dirty="0">
                <a:solidFill>
                  <a:srgbClr val="000000"/>
                </a:solidFill>
                <a:cs typeface="Times New Roman" pitchFamily="18" charset="0"/>
              </a:rPr>
              <a:t>:</a:t>
            </a:r>
            <a:r>
              <a:rPr lang="ru-RU" sz="1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rgbClr val="FF0000"/>
                </a:solidFill>
                <a:cs typeface="Times New Roman" pitchFamily="18" charset="0"/>
              </a:rPr>
              <a:t>текст</a:t>
            </a:r>
          </a:p>
          <a:p>
            <a:pPr algn="just">
              <a:spcAft>
                <a:spcPts val="300"/>
              </a:spcAft>
            </a:pPr>
            <a:endParaRPr lang="ru-RU" sz="12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just">
              <a:spcAft>
                <a:spcPts val="300"/>
              </a:spcAft>
            </a:pPr>
            <a:r>
              <a:rPr lang="ru-RU" sz="1200" b="1" dirty="0" smtClean="0">
                <a:solidFill>
                  <a:srgbClr val="000000"/>
                </a:solidFill>
                <a:cs typeface="Times New Roman" pitchFamily="18" charset="0"/>
              </a:rPr>
              <a:t>Функции (</a:t>
            </a:r>
            <a:r>
              <a:rPr lang="ru-RU" sz="1200" b="1" dirty="0" smtClean="0">
                <a:solidFill>
                  <a:srgbClr val="FF0000"/>
                </a:solidFill>
                <a:cs typeface="Times New Roman" pitchFamily="18" charset="0"/>
              </a:rPr>
              <a:t>Каждая функция должна быть подтверждена </a:t>
            </a:r>
            <a:r>
              <a:rPr lang="ru-RU" sz="1200" b="1" dirty="0" err="1" smtClean="0">
                <a:solidFill>
                  <a:srgbClr val="FF0000"/>
                </a:solidFill>
                <a:cs typeface="Times New Roman" pitchFamily="18" charset="0"/>
              </a:rPr>
              <a:t>скрином</a:t>
            </a:r>
            <a:r>
              <a:rPr lang="ru-RU" sz="1200" b="1" dirty="0" smtClean="0">
                <a:solidFill>
                  <a:srgbClr val="FF0000"/>
                </a:solidFill>
                <a:cs typeface="Times New Roman" pitchFamily="18" charset="0"/>
              </a:rPr>
              <a:t> из интерфейса программы</a:t>
            </a:r>
            <a:r>
              <a:rPr lang="ru-RU" sz="1200" b="1" dirty="0" smtClean="0">
                <a:solidFill>
                  <a:srgbClr val="000000"/>
                </a:solidFill>
                <a:cs typeface="Times New Roman" pitchFamily="18" charset="0"/>
              </a:rPr>
              <a:t>): </a:t>
            </a:r>
          </a:p>
          <a:p>
            <a:pPr marL="228600" indent="-228600" algn="just">
              <a:spcAft>
                <a:spcPts val="300"/>
              </a:spcAft>
              <a:buFont typeface="+mj-lt"/>
              <a:buAutoNum type="arabicPeriod"/>
            </a:pPr>
            <a:r>
              <a:rPr lang="ru-RU" sz="1200" dirty="0">
                <a:solidFill>
                  <a:srgbClr val="000000"/>
                </a:solidFill>
                <a:cs typeface="Times New Roman" pitchFamily="18" charset="0"/>
              </a:rPr>
              <a:t>Описание функции </a:t>
            </a:r>
            <a:r>
              <a:rPr lang="en-US" sz="1200" dirty="0" smtClean="0">
                <a:solidFill>
                  <a:srgbClr val="000000"/>
                </a:solidFill>
                <a:cs typeface="Times New Roman" pitchFamily="18" charset="0"/>
              </a:rPr>
              <a:t>1</a:t>
            </a:r>
            <a:endParaRPr lang="ru-RU" sz="1200" dirty="0">
              <a:solidFill>
                <a:srgbClr val="000000"/>
              </a:solidFill>
              <a:cs typeface="Times New Roman" pitchFamily="18" charset="0"/>
            </a:endParaRPr>
          </a:p>
          <a:p>
            <a:pPr marL="228600" indent="-228600" algn="just">
              <a:spcAft>
                <a:spcPts val="300"/>
              </a:spcAft>
              <a:buFont typeface="+mj-lt"/>
              <a:buAutoNum type="arabicPeriod"/>
            </a:pPr>
            <a:r>
              <a:rPr lang="ru-RU" sz="1200" dirty="0" smtClean="0">
                <a:solidFill>
                  <a:srgbClr val="000000"/>
                </a:solidFill>
                <a:cs typeface="Times New Roman" pitchFamily="18" charset="0"/>
              </a:rPr>
              <a:t>Описание функции 2</a:t>
            </a:r>
          </a:p>
          <a:p>
            <a:pPr marL="228600" indent="-228600" algn="just">
              <a:spcAft>
                <a:spcPts val="300"/>
              </a:spcAft>
              <a:buFont typeface="+mj-lt"/>
              <a:buAutoNum type="arabicPeriod"/>
            </a:pPr>
            <a:r>
              <a:rPr lang="ru-RU" sz="1200" dirty="0">
                <a:solidFill>
                  <a:srgbClr val="000000"/>
                </a:solidFill>
                <a:cs typeface="Times New Roman" pitchFamily="18" charset="0"/>
              </a:rPr>
              <a:t>Описание функции </a:t>
            </a:r>
            <a:r>
              <a:rPr lang="ru-RU" sz="1200" dirty="0" smtClean="0">
                <a:solidFill>
                  <a:srgbClr val="000000"/>
                </a:solidFill>
                <a:cs typeface="Times New Roman" pitchFamily="18" charset="0"/>
              </a:rPr>
              <a:t>3</a:t>
            </a:r>
            <a:endParaRPr lang="ru-RU" sz="1200" dirty="0">
              <a:solidFill>
                <a:srgbClr val="000000"/>
              </a:solidFill>
              <a:cs typeface="Times New Roman" pitchFamily="18" charset="0"/>
            </a:endParaRPr>
          </a:p>
          <a:p>
            <a:pPr marL="228600" indent="-228600" algn="just">
              <a:spcAft>
                <a:spcPts val="300"/>
              </a:spcAft>
              <a:buFont typeface="+mj-lt"/>
              <a:buAutoNum type="arabicPeriod"/>
            </a:pPr>
            <a:r>
              <a:rPr lang="ru-RU" sz="1200" dirty="0">
                <a:solidFill>
                  <a:srgbClr val="000000"/>
                </a:solidFill>
                <a:cs typeface="Times New Roman" pitchFamily="18" charset="0"/>
              </a:rPr>
              <a:t>Описание функции </a:t>
            </a:r>
            <a:r>
              <a:rPr lang="ru-RU" sz="1200" dirty="0" smtClean="0">
                <a:solidFill>
                  <a:srgbClr val="000000"/>
                </a:solidFill>
                <a:cs typeface="Times New Roman" pitchFamily="18" charset="0"/>
              </a:rPr>
              <a:t>4</a:t>
            </a:r>
          </a:p>
          <a:p>
            <a:pPr marL="228600" indent="-228600" algn="just">
              <a:spcAft>
                <a:spcPts val="300"/>
              </a:spcAft>
              <a:buFont typeface="+mj-lt"/>
              <a:buAutoNum type="arabicPeriod"/>
            </a:pPr>
            <a:r>
              <a:rPr lang="ru-RU" sz="1200" dirty="0" smtClean="0">
                <a:solidFill>
                  <a:srgbClr val="000000"/>
                </a:solidFill>
                <a:cs typeface="Times New Roman" pitchFamily="18" charset="0"/>
              </a:rPr>
              <a:t>Описание функции 5</a:t>
            </a:r>
            <a:endParaRPr lang="ru-RU" sz="12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2969" y="4830532"/>
            <a:ext cx="292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*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4848767"/>
            <a:ext cx="23727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</a:rPr>
              <a:t>Реализованный или инициативный</a:t>
            </a:r>
            <a:endParaRPr lang="ru-RU" sz="1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023820" y="1130761"/>
            <a:ext cx="309634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Сведения о </a:t>
            </a:r>
            <a:r>
              <a:rPr lang="ru-RU" sz="1200" b="1" dirty="0" smtClean="0">
                <a:solidFill>
                  <a:srgbClr val="FF0000"/>
                </a:solidFill>
              </a:rPr>
              <a:t>(тип проекта*)</a:t>
            </a:r>
            <a:r>
              <a:rPr lang="ru-RU" sz="1200" b="1" dirty="0" smtClean="0"/>
              <a:t> проекте</a:t>
            </a:r>
            <a:endParaRPr lang="ru-RU" sz="1200" dirty="0"/>
          </a:p>
        </p:txBody>
      </p:sp>
      <p:sp>
        <p:nvSpPr>
          <p:cNvPr id="12" name="Овал 11"/>
          <p:cNvSpPr/>
          <p:nvPr/>
        </p:nvSpPr>
        <p:spPr>
          <a:xfrm>
            <a:off x="7312487" y="157537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Лого</a:t>
            </a:r>
          </a:p>
          <a:p>
            <a:pPr algn="ctr"/>
            <a:r>
              <a:rPr lang="ru-RU" sz="600" dirty="0">
                <a:solidFill>
                  <a:srgbClr val="FF0000"/>
                </a:solidFill>
              </a:rPr>
              <a:t>кафедры</a:t>
            </a:r>
          </a:p>
        </p:txBody>
      </p:sp>
      <p:sp>
        <p:nvSpPr>
          <p:cNvPr id="14" name="Овал 13"/>
          <p:cNvSpPr/>
          <p:nvPr/>
        </p:nvSpPr>
        <p:spPr>
          <a:xfrm>
            <a:off x="6518124" y="164906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Иконка НПТЛ </a:t>
            </a:r>
          </a:p>
        </p:txBody>
      </p:sp>
    </p:spTree>
    <p:extLst>
      <p:ext uri="{BB962C8B-B14F-4D97-AF65-F5344CB8AC3E}">
        <p14:creationId xmlns:p14="http://schemas.microsoft.com/office/powerpoint/2010/main" val="90821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539553" y="1281840"/>
            <a:ext cx="3960439" cy="3456380"/>
          </a:xfrm>
          <a:prstGeom prst="roundRect">
            <a:avLst>
              <a:gd name="adj" fmla="val 6492"/>
            </a:avLst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D40E18-239C-EAF3-8189-1C208E92F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982"/>
            <a:ext cx="5915000" cy="637579"/>
          </a:xfrm>
        </p:spPr>
        <p:txBody>
          <a:bodyPr/>
          <a:lstStyle/>
          <a:p>
            <a:r>
              <a:rPr lang="ru-RU" sz="1600" dirty="0"/>
              <a:t>Название ПО или </a:t>
            </a:r>
            <a:r>
              <a:rPr lang="ru-RU" sz="1600" dirty="0" smtClean="0"/>
              <a:t>ПАК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FF0000"/>
                </a:solidFill>
              </a:rPr>
              <a:t>Вариант расстановки рисунков 1. Качество рисунков </a:t>
            </a:r>
            <a:r>
              <a:rPr lang="ru-RU" sz="1600" i="1" dirty="0">
                <a:solidFill>
                  <a:srgbClr val="FF0000"/>
                </a:solidFill>
              </a:rPr>
              <a:t>минимум 150</a:t>
            </a:r>
            <a:r>
              <a:rPr lang="en-US" sz="1600" i="1" dirty="0" err="1">
                <a:solidFill>
                  <a:srgbClr val="FF0000"/>
                </a:solidFill>
              </a:rPr>
              <a:t>ppi</a:t>
            </a:r>
            <a:r>
              <a:rPr lang="ru-RU" sz="1600" i="1" dirty="0">
                <a:solidFill>
                  <a:srgbClr val="FF0000"/>
                </a:solidFill>
              </a:rPr>
              <a:t>.</a:t>
            </a:r>
            <a:endParaRPr lang="ru-RU" sz="16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E0EE0BCD-560B-54F8-D3F0-FCB6FE4BF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8</a:t>
            </a:fld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355031" y="1160583"/>
            <a:ext cx="232948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ru-RU" sz="1200" b="1" dirty="0"/>
              <a:t>Потенциальное применение</a:t>
            </a:r>
            <a:endParaRPr lang="ru-RU" sz="1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11361" y="1437582"/>
            <a:ext cx="38168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000000"/>
                </a:solidFill>
                <a:cs typeface="Times New Roman" pitchFamily="18" charset="0"/>
              </a:rPr>
              <a:t>Уровень готовности программного продукта </a:t>
            </a:r>
            <a:r>
              <a:rPr lang="en-US" sz="1200" b="1" dirty="0" smtClean="0">
                <a:solidFill>
                  <a:srgbClr val="000000"/>
                </a:solidFill>
                <a:cs typeface="Times New Roman" pitchFamily="18" charset="0"/>
              </a:rPr>
              <a:t>(TRL): TRL </a:t>
            </a:r>
            <a:r>
              <a:rPr lang="ru-RU" sz="1200" b="1" dirty="0" smtClean="0">
                <a:solidFill>
                  <a:srgbClr val="FF0000"/>
                </a:solidFill>
                <a:cs typeface="Times New Roman" pitchFamily="18" charset="0"/>
              </a:rPr>
              <a:t>№</a:t>
            </a:r>
            <a:r>
              <a:rPr lang="ru-RU" sz="1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FF0000"/>
                </a:solidFill>
                <a:cs typeface="Times New Roman" pitchFamily="18" charset="0"/>
              </a:rPr>
              <a:t>( шкала уровней на слайде </a:t>
            </a:r>
            <a:r>
              <a:rPr lang="en-US" sz="1200" dirty="0" smtClean="0">
                <a:solidFill>
                  <a:srgbClr val="FF0000"/>
                </a:solidFill>
                <a:cs typeface="Times New Roman" pitchFamily="18" charset="0"/>
              </a:rPr>
              <a:t>1</a:t>
            </a:r>
            <a:r>
              <a:rPr lang="ru-RU" sz="1200" dirty="0" smtClean="0">
                <a:solidFill>
                  <a:srgbClr val="FF0000"/>
                </a:solidFill>
                <a:cs typeface="Times New Roman" pitchFamily="18" charset="0"/>
              </a:rPr>
              <a:t>7</a:t>
            </a:r>
            <a:r>
              <a:rPr lang="en-US" sz="1200" dirty="0" smtClean="0">
                <a:solidFill>
                  <a:srgbClr val="FF0000"/>
                </a:solidFill>
                <a:cs typeface="Times New Roman" pitchFamily="18" charset="0"/>
              </a:rPr>
              <a:t>)</a:t>
            </a:r>
            <a:r>
              <a:rPr lang="ru-RU" sz="1200" dirty="0" smtClean="0">
                <a:solidFill>
                  <a:srgbClr val="FF0000"/>
                </a:solidFill>
                <a:cs typeface="Times New Roman" pitchFamily="18" charset="0"/>
              </a:rPr>
              <a:t>, также описать своими словами что было сделано кратко</a:t>
            </a:r>
            <a:endParaRPr lang="en-US" sz="12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0000"/>
                </a:solidFill>
                <a:cs typeface="Times New Roman" pitchFamily="18" charset="0"/>
              </a:rPr>
              <a:t>№ свидетельства государственной регистрации (</a:t>
            </a:r>
            <a:r>
              <a:rPr lang="ru-RU" sz="1200" b="1" dirty="0">
                <a:solidFill>
                  <a:srgbClr val="FF0000"/>
                </a:solidFill>
                <a:cs typeface="Times New Roman" pitchFamily="18" charset="0"/>
              </a:rPr>
              <a:t>или технические характеристики, если </a:t>
            </a:r>
            <a:r>
              <a:rPr lang="ru-RU" sz="1200" b="1" dirty="0" smtClean="0">
                <a:solidFill>
                  <a:srgbClr val="FF0000"/>
                </a:solidFill>
                <a:cs typeface="Times New Roman" pitchFamily="18" charset="0"/>
              </a:rPr>
              <a:t>ПАК</a:t>
            </a:r>
            <a:r>
              <a:rPr lang="ru-RU" sz="1200" b="1" dirty="0" smtClean="0">
                <a:solidFill>
                  <a:srgbClr val="000000"/>
                </a:solidFill>
                <a:cs typeface="Times New Roman" pitchFamily="18" charset="0"/>
              </a:rPr>
              <a:t>)</a:t>
            </a:r>
            <a:r>
              <a:rPr lang="en-US" sz="1200" b="1" dirty="0" smtClean="0">
                <a:solidFill>
                  <a:srgbClr val="000000"/>
                </a:solidFill>
                <a:cs typeface="Times New Roman" pitchFamily="18" charset="0"/>
              </a:rPr>
              <a:t>:</a:t>
            </a:r>
            <a:endParaRPr lang="ru-RU" sz="12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r>
              <a:rPr lang="ru-RU" sz="1200" dirty="0" smtClean="0">
                <a:solidFill>
                  <a:srgbClr val="FF0000"/>
                </a:solidFill>
                <a:cs typeface="Times New Roman" pitchFamily="18" charset="0"/>
              </a:rPr>
              <a:t>Текст (если есть)</a:t>
            </a:r>
            <a:endParaRPr lang="en-US" sz="1200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r>
              <a:rPr lang="ru-RU" sz="1200" b="1" dirty="0">
                <a:solidFill>
                  <a:srgbClr val="000000"/>
                </a:solidFill>
                <a:cs typeface="Times New Roman" pitchFamily="18" charset="0"/>
              </a:rPr>
              <a:t>Номер записи в реестре рос­сийского ПО (reestr.digital.gov.ru</a:t>
            </a:r>
            <a:r>
              <a:rPr lang="ru-RU" sz="1200" b="1" dirty="0" smtClean="0">
                <a:solidFill>
                  <a:srgbClr val="000000"/>
                </a:solidFill>
                <a:cs typeface="Times New Roman" pitchFamily="18" charset="0"/>
              </a:rPr>
              <a:t>)</a:t>
            </a:r>
            <a:r>
              <a:rPr lang="en-US" sz="1200" b="1" dirty="0" smtClean="0">
                <a:solidFill>
                  <a:srgbClr val="000000"/>
                </a:solidFill>
                <a:cs typeface="Times New Roman" pitchFamily="18" charset="0"/>
              </a:rPr>
              <a:t>:</a:t>
            </a:r>
            <a:r>
              <a:rPr lang="ru-RU" sz="1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FF0000"/>
                </a:solidFill>
                <a:cs typeface="Times New Roman" pitchFamily="18" charset="0"/>
              </a:rPr>
              <a:t>Текст (если нет, то планируется ли?)</a:t>
            </a:r>
            <a:endParaRPr lang="ru-RU" sz="12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0000"/>
                </a:solidFill>
                <a:cs typeface="Times New Roman" pitchFamily="18" charset="0"/>
              </a:rPr>
              <a:t>Эффекты от внедрения</a:t>
            </a:r>
            <a:r>
              <a:rPr lang="en-US" sz="1200" b="1" dirty="0" smtClean="0">
                <a:solidFill>
                  <a:srgbClr val="000000"/>
                </a:solidFill>
                <a:cs typeface="Times New Roman" pitchFamily="18" charset="0"/>
              </a:rPr>
              <a:t>:</a:t>
            </a:r>
            <a:r>
              <a:rPr lang="ru-RU" sz="1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FF0000"/>
                </a:solidFill>
                <a:cs typeface="Times New Roman" pitchFamily="18" charset="0"/>
              </a:rPr>
              <a:t>Текст</a:t>
            </a:r>
            <a:endParaRPr lang="en-US" sz="12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0000"/>
                </a:solidFill>
                <a:cs typeface="Times New Roman" pitchFamily="18" charset="0"/>
              </a:rPr>
              <a:t>Отечественные </a:t>
            </a:r>
            <a:r>
              <a:rPr lang="ru-RU" sz="1200" b="1" dirty="0">
                <a:solidFill>
                  <a:srgbClr val="000000"/>
                </a:solidFill>
                <a:cs typeface="Times New Roman" pitchFamily="18" charset="0"/>
              </a:rPr>
              <a:t>или зарубежные аналоги</a:t>
            </a:r>
            <a:r>
              <a:rPr lang="en-US" sz="1200" b="1" dirty="0" smtClean="0">
                <a:solidFill>
                  <a:srgbClr val="000000"/>
                </a:solidFill>
                <a:cs typeface="Times New Roman" pitchFamily="18" charset="0"/>
              </a:rPr>
              <a:t>: </a:t>
            </a:r>
            <a:r>
              <a:rPr lang="ru-RU" sz="1200" dirty="0" smtClean="0">
                <a:solidFill>
                  <a:srgbClr val="FF0000"/>
                </a:solidFill>
                <a:cs typeface="Times New Roman" pitchFamily="18" charset="0"/>
              </a:rPr>
              <a:t>Текст</a:t>
            </a:r>
            <a:endParaRPr lang="en-US" sz="1200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0000"/>
                </a:solidFill>
                <a:cs typeface="Times New Roman" pitchFamily="18" charset="0"/>
              </a:rPr>
              <a:t>Основные заказчики</a:t>
            </a:r>
            <a:r>
              <a:rPr lang="en-US" sz="1200" b="1" dirty="0" smtClean="0">
                <a:solidFill>
                  <a:srgbClr val="000000"/>
                </a:solidFill>
                <a:cs typeface="Times New Roman" pitchFamily="18" charset="0"/>
              </a:rPr>
              <a:t>:</a:t>
            </a:r>
          </a:p>
          <a:p>
            <a:pPr algn="just"/>
            <a:r>
              <a:rPr lang="ru-RU" sz="1200" dirty="0" smtClean="0">
                <a:solidFill>
                  <a:srgbClr val="FF0000"/>
                </a:solidFill>
                <a:cs typeface="Times New Roman" pitchFamily="18" charset="0"/>
              </a:rPr>
              <a:t>Текст </a:t>
            </a:r>
            <a:r>
              <a:rPr lang="ru-RU" sz="1200" dirty="0">
                <a:solidFill>
                  <a:srgbClr val="FF0000"/>
                </a:solidFill>
                <a:cs typeface="Times New Roman" pitchFamily="18" charset="0"/>
              </a:rPr>
              <a:t>(Потенциальные или основные заказчики. </a:t>
            </a:r>
            <a:r>
              <a:rPr lang="ru-RU" sz="1200" dirty="0" smtClean="0">
                <a:solidFill>
                  <a:srgbClr val="FF0000"/>
                </a:solidFill>
                <a:cs typeface="Times New Roman" pitchFamily="18" charset="0"/>
              </a:rPr>
              <a:t>Аббревиатуры названий </a:t>
            </a:r>
            <a:r>
              <a:rPr lang="ru-RU" sz="1200" dirty="0">
                <a:solidFill>
                  <a:srgbClr val="FF0000"/>
                </a:solidFill>
                <a:cs typeface="Times New Roman" pitchFamily="18" charset="0"/>
              </a:rPr>
              <a:t>компаний с их правовым статусом)</a:t>
            </a:r>
            <a:endParaRPr lang="en-US" sz="12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xmlns="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2412" y="4143966"/>
            <a:ext cx="3982028" cy="746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Функция 1. Описание функции 1</a:t>
            </a: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b="1" i="1" dirty="0">
                <a:solidFill>
                  <a:srgbClr val="FF0000"/>
                </a:solidFill>
              </a:rPr>
              <a:t>Если </a:t>
            </a:r>
            <a:r>
              <a:rPr lang="ru-RU" sz="1000" b="1" i="1" dirty="0" smtClean="0">
                <a:solidFill>
                  <a:srgbClr val="FF0000"/>
                </a:solidFill>
              </a:rPr>
              <a:t>ПАК, </a:t>
            </a:r>
            <a:r>
              <a:rPr lang="ru-RU" sz="1000" b="1" i="1" dirty="0">
                <a:solidFill>
                  <a:srgbClr val="FF0000"/>
                </a:solidFill>
              </a:rPr>
              <a:t>то допускается вставка технологической схемы и принципа работы</a:t>
            </a: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ru-RU" sz="1000" b="1" i="1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22411" y="1275608"/>
            <a:ext cx="3993289" cy="2874340"/>
          </a:xfrm>
          <a:prstGeom prst="rect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i="1" dirty="0">
                <a:solidFill>
                  <a:srgbClr val="FF0000"/>
                </a:solidFill>
              </a:rPr>
              <a:t>Рисунок должен быть в хорошем качестве (минимум 150</a:t>
            </a:r>
            <a:r>
              <a:rPr lang="en-US" i="1" dirty="0" err="1">
                <a:solidFill>
                  <a:srgbClr val="FF0000"/>
                </a:solidFill>
              </a:rPr>
              <a:t>ppi</a:t>
            </a:r>
            <a:r>
              <a:rPr lang="ru-RU" i="1" dirty="0" smtClean="0">
                <a:solidFill>
                  <a:srgbClr val="FF0000"/>
                </a:solidFill>
              </a:rPr>
              <a:t>). Рисунки не </a:t>
            </a:r>
            <a:r>
              <a:rPr lang="ru-RU" i="1" dirty="0">
                <a:solidFill>
                  <a:srgbClr val="FF0000"/>
                </a:solidFill>
              </a:rPr>
              <a:t>должны выходить за </a:t>
            </a:r>
            <a:r>
              <a:rPr lang="ru-RU" i="1" dirty="0" smtClean="0">
                <a:solidFill>
                  <a:srgbClr val="FF0000"/>
                </a:solidFill>
              </a:rPr>
              <a:t>границы </a:t>
            </a:r>
            <a:r>
              <a:rPr lang="ru-RU" i="1" dirty="0">
                <a:solidFill>
                  <a:srgbClr val="FF0000"/>
                </a:solidFill>
              </a:rPr>
              <a:t>рамки. Рамку можно </a:t>
            </a:r>
            <a:r>
              <a:rPr lang="ru-RU" i="1" dirty="0" smtClean="0">
                <a:solidFill>
                  <a:srgbClr val="FF0000"/>
                </a:solidFill>
              </a:rPr>
              <a:t>удалить. Желательно заполнить рисунком всю доступную область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312487" y="157537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Лого</a:t>
            </a:r>
          </a:p>
          <a:p>
            <a:pPr algn="ctr"/>
            <a:r>
              <a:rPr lang="ru-RU" sz="600" dirty="0">
                <a:solidFill>
                  <a:srgbClr val="FF0000"/>
                </a:solidFill>
              </a:rPr>
              <a:t>кафедры</a:t>
            </a:r>
          </a:p>
        </p:txBody>
      </p:sp>
      <p:sp>
        <p:nvSpPr>
          <p:cNvPr id="14" name="Овал 13"/>
          <p:cNvSpPr/>
          <p:nvPr/>
        </p:nvSpPr>
        <p:spPr>
          <a:xfrm>
            <a:off x="6518124" y="164906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Иконка НПТЛ </a:t>
            </a:r>
          </a:p>
        </p:txBody>
      </p:sp>
    </p:spTree>
    <p:extLst>
      <p:ext uri="{BB962C8B-B14F-4D97-AF65-F5344CB8AC3E}">
        <p14:creationId xmlns:p14="http://schemas.microsoft.com/office/powerpoint/2010/main" val="341445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539553" y="1281840"/>
            <a:ext cx="3960439" cy="3456380"/>
          </a:xfrm>
          <a:prstGeom prst="roundRect">
            <a:avLst>
              <a:gd name="adj" fmla="val 6492"/>
            </a:avLst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D40E18-239C-EAF3-8189-1C208E92F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982"/>
            <a:ext cx="5915000" cy="637579"/>
          </a:xfrm>
        </p:spPr>
        <p:txBody>
          <a:bodyPr/>
          <a:lstStyle/>
          <a:p>
            <a:r>
              <a:rPr lang="ru-RU" sz="1600" dirty="0"/>
              <a:t>Название ПО или </a:t>
            </a:r>
            <a:r>
              <a:rPr lang="ru-RU" sz="1600" dirty="0" smtClean="0"/>
              <a:t>ПАК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FF0000"/>
                </a:solidFill>
              </a:rPr>
              <a:t>Вариант расстановки рисунков </a:t>
            </a:r>
            <a:r>
              <a:rPr lang="ru-RU" sz="1600" dirty="0" smtClean="0">
                <a:solidFill>
                  <a:srgbClr val="FF0000"/>
                </a:solidFill>
              </a:rPr>
              <a:t>2.</a:t>
            </a:r>
            <a:r>
              <a:rPr lang="ru-RU" sz="1600" dirty="0">
                <a:solidFill>
                  <a:srgbClr val="FF0000"/>
                </a:solidFill>
              </a:rPr>
              <a:t> Качество рисунков </a:t>
            </a:r>
            <a:r>
              <a:rPr lang="ru-RU" sz="1600" i="1" dirty="0">
                <a:solidFill>
                  <a:srgbClr val="FF0000"/>
                </a:solidFill>
              </a:rPr>
              <a:t>минимум 150</a:t>
            </a:r>
            <a:r>
              <a:rPr lang="en-US" sz="1600" i="1" dirty="0" err="1">
                <a:solidFill>
                  <a:srgbClr val="FF0000"/>
                </a:solidFill>
              </a:rPr>
              <a:t>ppi</a:t>
            </a:r>
            <a:r>
              <a:rPr lang="ru-RU" sz="1600" i="1" dirty="0">
                <a:solidFill>
                  <a:srgbClr val="FF0000"/>
                </a:solidFill>
              </a:rPr>
              <a:t>.</a:t>
            </a:r>
            <a:endParaRPr lang="ru-RU" sz="16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E0EE0BCD-560B-54F8-D3F0-FCB6FE4BF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9</a:t>
            </a:fld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355031" y="1160583"/>
            <a:ext cx="232948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ru-RU" sz="1200" b="1" dirty="0"/>
              <a:t>Потенциальное применение</a:t>
            </a:r>
            <a:endParaRPr lang="ru-RU" sz="1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11361" y="1437582"/>
            <a:ext cx="38168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000000"/>
                </a:solidFill>
                <a:cs typeface="Times New Roman" pitchFamily="18" charset="0"/>
              </a:rPr>
              <a:t>Уровень готовности программного продукта </a:t>
            </a:r>
            <a:r>
              <a:rPr lang="en-US" sz="1200" b="1" dirty="0" smtClean="0">
                <a:solidFill>
                  <a:srgbClr val="000000"/>
                </a:solidFill>
                <a:cs typeface="Times New Roman" pitchFamily="18" charset="0"/>
              </a:rPr>
              <a:t>(TRL): </a:t>
            </a:r>
            <a:endParaRPr lang="ru-RU" sz="1200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r>
              <a:rPr lang="en-US" sz="1200" b="1" dirty="0">
                <a:solidFill>
                  <a:srgbClr val="000000"/>
                </a:solidFill>
                <a:cs typeface="Times New Roman" pitchFamily="18" charset="0"/>
              </a:rPr>
              <a:t>TRL </a:t>
            </a:r>
            <a:r>
              <a:rPr lang="ru-RU" sz="1200" b="1" dirty="0" smtClean="0">
                <a:solidFill>
                  <a:srgbClr val="FF0000"/>
                </a:solidFill>
                <a:cs typeface="Times New Roman" pitchFamily="18" charset="0"/>
              </a:rPr>
              <a:t>№</a:t>
            </a:r>
            <a:r>
              <a:rPr lang="ru-RU" sz="1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FF0000"/>
                </a:solidFill>
                <a:cs typeface="Times New Roman" pitchFamily="18" charset="0"/>
              </a:rPr>
              <a:t>( шкала уровней на слайде </a:t>
            </a:r>
            <a:r>
              <a:rPr lang="en-US" sz="1200" dirty="0" smtClean="0">
                <a:solidFill>
                  <a:srgbClr val="FF0000"/>
                </a:solidFill>
                <a:cs typeface="Times New Roman" pitchFamily="18" charset="0"/>
              </a:rPr>
              <a:t>1</a:t>
            </a:r>
            <a:r>
              <a:rPr lang="ru-RU" sz="1200" dirty="0" smtClean="0">
                <a:solidFill>
                  <a:srgbClr val="FF0000"/>
                </a:solidFill>
                <a:cs typeface="Times New Roman" pitchFamily="18" charset="0"/>
              </a:rPr>
              <a:t>3</a:t>
            </a:r>
            <a:r>
              <a:rPr lang="en-US" sz="1200" dirty="0" smtClean="0">
                <a:solidFill>
                  <a:srgbClr val="FF0000"/>
                </a:solidFill>
                <a:cs typeface="Times New Roman" pitchFamily="18" charset="0"/>
              </a:rPr>
              <a:t>)</a:t>
            </a:r>
            <a:r>
              <a:rPr lang="ru-RU" sz="1200" dirty="0" smtClean="0">
                <a:solidFill>
                  <a:srgbClr val="FF0000"/>
                </a:solidFill>
                <a:cs typeface="Times New Roman" pitchFamily="18" charset="0"/>
              </a:rPr>
              <a:t>. Добавить своим словами про проделанную работу</a:t>
            </a:r>
            <a:endParaRPr lang="ru-RU" sz="1200" dirty="0">
              <a:solidFill>
                <a:srgbClr val="FF0000"/>
              </a:solidFill>
              <a:cs typeface="Times New Roman" pitchFamily="18" charset="0"/>
            </a:endParaRPr>
          </a:p>
          <a:p>
            <a:pPr algn="just"/>
            <a:endParaRPr lang="en-US" sz="12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0000"/>
                </a:solidFill>
                <a:cs typeface="Times New Roman" pitchFamily="18" charset="0"/>
              </a:rPr>
              <a:t>№ свидетельства государственной регистрации</a:t>
            </a:r>
            <a:r>
              <a:rPr lang="en-US" sz="1200" b="1" dirty="0" smtClean="0">
                <a:solidFill>
                  <a:srgbClr val="000000"/>
                </a:solidFill>
                <a:cs typeface="Times New Roman" pitchFamily="18" charset="0"/>
              </a:rPr>
              <a:t>:</a:t>
            </a:r>
            <a:endParaRPr lang="ru-RU" sz="12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r>
              <a:rPr lang="ru-RU" sz="1200" dirty="0" smtClean="0">
                <a:solidFill>
                  <a:srgbClr val="FF0000"/>
                </a:solidFill>
                <a:cs typeface="Times New Roman" pitchFamily="18" charset="0"/>
              </a:rPr>
              <a:t>Текст (если есть)</a:t>
            </a:r>
            <a:endParaRPr lang="en-US" sz="1200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endParaRPr lang="ru-RU" sz="1200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0000"/>
                </a:solidFill>
                <a:cs typeface="Times New Roman" pitchFamily="18" charset="0"/>
              </a:rPr>
              <a:t>Эффекты от внедрения</a:t>
            </a:r>
            <a:r>
              <a:rPr lang="en-US" sz="1200" b="1" dirty="0" smtClean="0">
                <a:solidFill>
                  <a:srgbClr val="000000"/>
                </a:solidFill>
                <a:cs typeface="Times New Roman" pitchFamily="18" charset="0"/>
              </a:rPr>
              <a:t>:</a:t>
            </a:r>
            <a:r>
              <a:rPr lang="ru-RU" sz="12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FF0000"/>
                </a:solidFill>
                <a:cs typeface="Times New Roman" pitchFamily="18" charset="0"/>
              </a:rPr>
              <a:t>Текст</a:t>
            </a:r>
            <a:endParaRPr lang="en-US" sz="1200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endParaRPr lang="en-US" sz="12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0000"/>
                </a:solidFill>
                <a:cs typeface="Times New Roman" pitchFamily="18" charset="0"/>
              </a:rPr>
              <a:t>Отечественные </a:t>
            </a:r>
            <a:r>
              <a:rPr lang="ru-RU" sz="1200" b="1" dirty="0">
                <a:solidFill>
                  <a:srgbClr val="000000"/>
                </a:solidFill>
                <a:cs typeface="Times New Roman" pitchFamily="18" charset="0"/>
              </a:rPr>
              <a:t>или зарубежные аналоги</a:t>
            </a:r>
            <a:r>
              <a:rPr lang="en-US" sz="1200" b="1" dirty="0" smtClean="0">
                <a:solidFill>
                  <a:srgbClr val="000000"/>
                </a:solidFill>
                <a:cs typeface="Times New Roman" pitchFamily="18" charset="0"/>
              </a:rPr>
              <a:t>: </a:t>
            </a:r>
            <a:r>
              <a:rPr lang="ru-RU" sz="1200" dirty="0" smtClean="0">
                <a:solidFill>
                  <a:srgbClr val="FF0000"/>
                </a:solidFill>
                <a:cs typeface="Times New Roman" pitchFamily="18" charset="0"/>
              </a:rPr>
              <a:t>Текст</a:t>
            </a:r>
            <a:endParaRPr lang="en-US" sz="12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endParaRPr lang="en-US" sz="1200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0000"/>
                </a:solidFill>
                <a:cs typeface="Times New Roman" pitchFamily="18" charset="0"/>
              </a:rPr>
              <a:t>Основные заказчики</a:t>
            </a:r>
            <a:r>
              <a:rPr lang="en-US" sz="1200" b="1" dirty="0" smtClean="0">
                <a:solidFill>
                  <a:srgbClr val="000000"/>
                </a:solidFill>
                <a:cs typeface="Times New Roman" pitchFamily="18" charset="0"/>
              </a:rPr>
              <a:t>:</a:t>
            </a:r>
          </a:p>
          <a:p>
            <a:pPr algn="just"/>
            <a:r>
              <a:rPr lang="ru-RU" sz="1200" dirty="0" smtClean="0">
                <a:solidFill>
                  <a:srgbClr val="FF0000"/>
                </a:solidFill>
                <a:cs typeface="Times New Roman" pitchFamily="18" charset="0"/>
              </a:rPr>
              <a:t>Текст </a:t>
            </a:r>
            <a:r>
              <a:rPr lang="ru-RU" sz="1200" dirty="0">
                <a:solidFill>
                  <a:srgbClr val="FF0000"/>
                </a:solidFill>
                <a:cs typeface="Times New Roman" pitchFamily="18" charset="0"/>
              </a:rPr>
              <a:t>(Потенциальные или основные заказчики. Писать полные названия компаний с их правовым статусом)</a:t>
            </a:r>
            <a:endParaRPr lang="en-US" sz="12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16781" y="1281839"/>
            <a:ext cx="3993289" cy="1080038"/>
          </a:xfrm>
          <a:prstGeom prst="rect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ts val="300"/>
              </a:spcAft>
              <a:tabLst>
                <a:tab pos="450850" algn="l"/>
              </a:tabLst>
            </a:pPr>
            <a:r>
              <a:rPr lang="ru-RU" sz="1400" i="1" dirty="0">
                <a:solidFill>
                  <a:srgbClr val="FF0000"/>
                </a:solidFill>
              </a:rPr>
              <a:t>Рисунки не должны выходить за границы рамки</a:t>
            </a:r>
            <a:r>
              <a:rPr lang="ru-RU" sz="1400" i="1" dirty="0" smtClean="0">
                <a:solidFill>
                  <a:srgbClr val="FF0000"/>
                </a:solidFill>
              </a:rPr>
              <a:t>. </a:t>
            </a:r>
            <a:r>
              <a:rPr lang="ru-RU" sz="1400" i="1" dirty="0">
                <a:solidFill>
                  <a:srgbClr val="FF0000"/>
                </a:solidFill>
              </a:rPr>
              <a:t>Рамку можно удалить. Желательно заполнить рисунком всю доступную область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2412" y="4143966"/>
            <a:ext cx="3982028" cy="59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i="1" dirty="0">
                <a:solidFill>
                  <a:srgbClr val="FF0000"/>
                </a:solidFill>
              </a:rPr>
              <a:t>Функция </a:t>
            </a:r>
            <a:r>
              <a:rPr lang="ru-RU" sz="1000" i="1" dirty="0" smtClean="0">
                <a:solidFill>
                  <a:srgbClr val="FF0000"/>
                </a:solidFill>
              </a:rPr>
              <a:t>3. Описание функции 3</a:t>
            </a:r>
            <a:endParaRPr lang="ru-RU" sz="1000" i="1" dirty="0">
              <a:solidFill>
                <a:srgbClr val="FF0000"/>
              </a:solidFill>
            </a:endParaRP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b="1" i="1" dirty="0" smtClean="0">
                <a:solidFill>
                  <a:srgbClr val="FF0000"/>
                </a:solidFill>
              </a:rPr>
              <a:t>Подпись </a:t>
            </a:r>
            <a:r>
              <a:rPr lang="ru-RU" sz="1000" b="1" i="1" dirty="0">
                <a:solidFill>
                  <a:srgbClr val="FF0000"/>
                </a:solidFill>
              </a:rPr>
              <a:t>рисунка обязательна. Рисунок должен напрямую </a:t>
            </a:r>
            <a:r>
              <a:rPr lang="ru-RU" sz="1000" b="1" i="1" dirty="0" smtClean="0">
                <a:solidFill>
                  <a:srgbClr val="FF0000"/>
                </a:solidFill>
              </a:rPr>
              <a:t>связан </a:t>
            </a:r>
            <a:r>
              <a:rPr lang="ru-RU" sz="1000" b="1" i="1" dirty="0">
                <a:solidFill>
                  <a:srgbClr val="FF0000"/>
                </a:solidFill>
              </a:rPr>
              <a:t>с разработанным устройством.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22411" y="3052867"/>
            <a:ext cx="3993289" cy="1097081"/>
          </a:xfrm>
          <a:prstGeom prst="rect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ts val="300"/>
              </a:spcAft>
              <a:tabLst>
                <a:tab pos="450850" algn="l"/>
              </a:tabLst>
            </a:pPr>
            <a:r>
              <a:rPr lang="ru-RU" sz="1400" i="1" dirty="0">
                <a:solidFill>
                  <a:srgbClr val="FF0000"/>
                </a:solidFill>
              </a:rPr>
              <a:t>Рисунки не должны выходить за границы рамки</a:t>
            </a:r>
            <a:r>
              <a:rPr lang="ru-RU" sz="1400" i="1" dirty="0" smtClean="0">
                <a:solidFill>
                  <a:srgbClr val="FF0000"/>
                </a:solidFill>
              </a:rPr>
              <a:t>. </a:t>
            </a:r>
            <a:r>
              <a:rPr lang="ru-RU" sz="1400" i="1" dirty="0">
                <a:solidFill>
                  <a:srgbClr val="FF0000"/>
                </a:solidFill>
              </a:rPr>
              <a:t>Рамку можно удалить. Желательно заполнить рисунком всю доступную область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xmlns="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6781" y="2361877"/>
            <a:ext cx="3982028" cy="59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i="1" dirty="0">
                <a:solidFill>
                  <a:srgbClr val="FF0000"/>
                </a:solidFill>
              </a:rPr>
              <a:t>Функция </a:t>
            </a:r>
            <a:r>
              <a:rPr lang="ru-RU" sz="1000" i="1" dirty="0" smtClean="0">
                <a:solidFill>
                  <a:srgbClr val="FF0000"/>
                </a:solidFill>
              </a:rPr>
              <a:t>2. </a:t>
            </a:r>
            <a:r>
              <a:rPr lang="ru-RU" sz="1000" i="1" dirty="0">
                <a:solidFill>
                  <a:srgbClr val="FF0000"/>
                </a:solidFill>
              </a:rPr>
              <a:t>Описание функции </a:t>
            </a:r>
            <a:r>
              <a:rPr lang="ru-RU" sz="1000" i="1" dirty="0" smtClean="0">
                <a:solidFill>
                  <a:srgbClr val="FF0000"/>
                </a:solidFill>
              </a:rPr>
              <a:t>2</a:t>
            </a:r>
            <a:endParaRPr lang="ru-RU" sz="1000" i="1" dirty="0">
              <a:solidFill>
                <a:srgbClr val="FF0000"/>
              </a:solidFill>
            </a:endParaRP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b="1" i="1" dirty="0" smtClean="0">
                <a:solidFill>
                  <a:srgbClr val="FF0000"/>
                </a:solidFill>
              </a:rPr>
              <a:t>Подпись </a:t>
            </a:r>
            <a:r>
              <a:rPr lang="ru-RU" sz="1000" b="1" i="1" dirty="0">
                <a:solidFill>
                  <a:srgbClr val="FF0000"/>
                </a:solidFill>
              </a:rPr>
              <a:t>рисунка обязательна. Рисунок должен напрямую </a:t>
            </a:r>
            <a:r>
              <a:rPr lang="ru-RU" sz="1000" b="1" i="1" dirty="0" smtClean="0">
                <a:solidFill>
                  <a:srgbClr val="FF0000"/>
                </a:solidFill>
              </a:rPr>
              <a:t>связан </a:t>
            </a:r>
            <a:r>
              <a:rPr lang="ru-RU" sz="1000" b="1" i="1" dirty="0">
                <a:solidFill>
                  <a:srgbClr val="FF0000"/>
                </a:solidFill>
              </a:rPr>
              <a:t>с разработанным устройством.</a:t>
            </a:r>
          </a:p>
        </p:txBody>
      </p:sp>
      <p:sp>
        <p:nvSpPr>
          <p:cNvPr id="17" name="Овал 16"/>
          <p:cNvSpPr/>
          <p:nvPr/>
        </p:nvSpPr>
        <p:spPr>
          <a:xfrm>
            <a:off x="7312487" y="157537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Лого</a:t>
            </a:r>
          </a:p>
          <a:p>
            <a:pPr algn="ctr"/>
            <a:r>
              <a:rPr lang="ru-RU" sz="600" dirty="0">
                <a:solidFill>
                  <a:srgbClr val="FF0000"/>
                </a:solidFill>
              </a:rPr>
              <a:t>кафедры</a:t>
            </a:r>
          </a:p>
        </p:txBody>
      </p:sp>
      <p:sp>
        <p:nvSpPr>
          <p:cNvPr id="20" name="Овал 19"/>
          <p:cNvSpPr/>
          <p:nvPr/>
        </p:nvSpPr>
        <p:spPr>
          <a:xfrm>
            <a:off x="6518124" y="164906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Иконка НПТЛ </a:t>
            </a:r>
          </a:p>
        </p:txBody>
      </p:sp>
    </p:spTree>
    <p:extLst>
      <p:ext uri="{BB962C8B-B14F-4D97-AF65-F5344CB8AC3E}">
        <p14:creationId xmlns:p14="http://schemas.microsoft.com/office/powerpoint/2010/main" val="360002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pei_shablon_3000">
  <a:themeElements>
    <a:clrScheme name="Custom 1">
      <a:dk1>
        <a:srgbClr val="181818"/>
      </a:dk1>
      <a:lt1>
        <a:sysClr val="window" lastClr="FFFFFF"/>
      </a:lt1>
      <a:dk2>
        <a:srgbClr val="181818"/>
      </a:dk2>
      <a:lt2>
        <a:srgbClr val="F8F8F8"/>
      </a:lt2>
      <a:accent1>
        <a:srgbClr val="A23E43"/>
      </a:accent1>
      <a:accent2>
        <a:srgbClr val="2B3F6A"/>
      </a:accent2>
      <a:accent3>
        <a:srgbClr val="AE585B"/>
      </a:accent3>
      <a:accent4>
        <a:srgbClr val="465A7F"/>
      </a:accent4>
      <a:accent5>
        <a:srgbClr val="BB777A"/>
      </a:accent5>
      <a:accent6>
        <a:srgbClr val="66779A"/>
      </a:accent6>
      <a:hlink>
        <a:srgbClr val="181818"/>
      </a:hlink>
      <a:folHlink>
        <a:srgbClr val="181818"/>
      </a:folHlink>
    </a:clrScheme>
    <a:fontScheme name="Фирменный стиль презентаций">
      <a:majorFont>
        <a:latin typeface="Avenir Next Cyr"/>
        <a:ea typeface=""/>
        <a:cs typeface=""/>
      </a:majorFont>
      <a:minorFont>
        <a:latin typeface="Avenir Next Cy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42548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ФС МЭИ шабон.potx" id="{7604E263-28E6-4AF8-8A6B-EC74DFD11816}" vid="{DF03A726-2A6A-441E-8D13-5334CCCA477A}"/>
    </a:ext>
  </a:extLst>
</a:theme>
</file>

<file path=ppt/theme/theme2.xml><?xml version="1.0" encoding="utf-8"?>
<a:theme xmlns:a="http://schemas.openxmlformats.org/drawingml/2006/main" name="1_alena_shablon">
  <a:themeElements>
    <a:clrScheme name="ФС МЭИ Сине-красный темный">
      <a:dk1>
        <a:srgbClr val="FFFFFF"/>
      </a:dk1>
      <a:lt1>
        <a:srgbClr val="000001"/>
      </a:lt1>
      <a:dk2>
        <a:srgbClr val="FFFFFF"/>
      </a:dk2>
      <a:lt2>
        <a:srgbClr val="000001"/>
      </a:lt2>
      <a:accent1>
        <a:srgbClr val="0202D2"/>
      </a:accent1>
      <a:accent2>
        <a:srgbClr val="2828D8"/>
      </a:accent2>
      <a:accent3>
        <a:srgbClr val="4E4EE0"/>
      </a:accent3>
      <a:accent4>
        <a:srgbClr val="FF0000"/>
      </a:accent4>
      <a:accent5>
        <a:srgbClr val="E42626"/>
      </a:accent5>
      <a:accent6>
        <a:srgbClr val="EF4D4E"/>
      </a:accent6>
      <a:hlink>
        <a:srgbClr val="C0C0F4"/>
      </a:hlink>
      <a:folHlink>
        <a:srgbClr val="F7BFC0"/>
      </a:folHlink>
    </a:clrScheme>
    <a:fontScheme name="Фирменный стиль презентаций">
      <a:majorFont>
        <a:latin typeface="Avenir Next Cyr"/>
        <a:ea typeface=""/>
        <a:cs typeface=""/>
      </a:majorFont>
      <a:minorFont>
        <a:latin typeface="Avenir Next Cy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ФС МЭИ шабон.potx" id="{7604E263-28E6-4AF8-8A6B-EC74DFD11816}" vid="{53D96DB0-B1E9-4008-B45A-DAF853BEB47F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11CE54CDA5A744EB7C095BF653644EA" ma:contentTypeVersion="1" ma:contentTypeDescription="Создание документа." ma:contentTypeScope="" ma:versionID="a005af71f9a7c6e97634a955b18992c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5fe29519e62c73fb421b6d14e7daed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74BC09-7D62-4127-A5E5-4021FFA8E0D6}"/>
</file>

<file path=customXml/itemProps2.xml><?xml version="1.0" encoding="utf-8"?>
<ds:datastoreItem xmlns:ds="http://schemas.openxmlformats.org/officeDocument/2006/customXml" ds:itemID="{B0DD138A-5BDF-4A95-88F8-0B2B911A8D78}"/>
</file>

<file path=customXml/itemProps3.xml><?xml version="1.0" encoding="utf-8"?>
<ds:datastoreItem xmlns:ds="http://schemas.openxmlformats.org/officeDocument/2006/customXml" ds:itemID="{CE4FACAB-3D60-4C7E-8EAC-02F3F9D9F269}"/>
</file>

<file path=docProps/app.xml><?xml version="1.0" encoding="utf-8"?>
<Properties xmlns="http://schemas.openxmlformats.org/officeDocument/2006/extended-properties" xmlns:vt="http://schemas.openxmlformats.org/officeDocument/2006/docPropsVTypes">
  <Template>mpei_shablon_3000</Template>
  <TotalTime>11498</TotalTime>
  <Words>1188</Words>
  <Application>Microsoft Office PowerPoint</Application>
  <PresentationFormat>Экран (16:9)</PresentationFormat>
  <Paragraphs>222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Avenir Next Cyr</vt:lpstr>
      <vt:lpstr>Open Sans</vt:lpstr>
      <vt:lpstr>MV Boli</vt:lpstr>
      <vt:lpstr>Verdana</vt:lpstr>
      <vt:lpstr>Calibri</vt:lpstr>
      <vt:lpstr>Times New Roman</vt:lpstr>
      <vt:lpstr>mpei_shablon_3000</vt:lpstr>
      <vt:lpstr>1_alena_shablon</vt:lpstr>
      <vt:lpstr>Шаблон альбома о созданных ПО или ПАК кафедрами, лабораториями, научными центрами</vt:lpstr>
      <vt:lpstr>Презентация PowerPoint</vt:lpstr>
      <vt:lpstr>Презентация PowerPoint</vt:lpstr>
      <vt:lpstr>Название ПО или ПАК</vt:lpstr>
      <vt:lpstr>Название ПО или ПАК В раздел общие сведения необходимо уместить всю информацию. Стили шрифта в шаблоне не изменять.</vt:lpstr>
      <vt:lpstr>Название ПО или ПАК Вариант расстановки рисунков 2. Качество рисунков минимум 150ppi.</vt:lpstr>
      <vt:lpstr>Название ПО или ПАК Использовать, если не хватило места для текста на слайде 5</vt:lpstr>
      <vt:lpstr>Название ПО или ПАК Вариант расстановки рисунков 1. Качество рисунков минимум 150ppi.</vt:lpstr>
      <vt:lpstr>Название ПО или ПАК Вариант расстановки рисунков 2. Качество рисунков минимум 150ppi.</vt:lpstr>
      <vt:lpstr>Название ПО или ПАК Вариант расстановки рисунков 1. Качество рисунков минимум 150ppi.</vt:lpstr>
      <vt:lpstr>Название ПО или ПАК Вариант расстановки рисунков 2. Качество рисунков минимум 150ppi.</vt:lpstr>
      <vt:lpstr>Название ПО или ПАК  Вариант расстановки рисунков 3. Качество рисунков минимум 150ppi.</vt:lpstr>
      <vt:lpstr>Название ПО или ПАК  Вариант расстановки рисунков 4. Качество рисунков минимум 150ppi.</vt:lpstr>
      <vt:lpstr>Название ПО или ПАК  Вариант расстановки рисунков 4. Качество рисунков минимум 150ppi.</vt:lpstr>
      <vt:lpstr>Название ПО или ПАК  Вариант расстановки рисунков 4. Качество рисунков минимум 150ppi.</vt:lpstr>
      <vt:lpstr>Контакты</vt:lpstr>
      <vt:lpstr>Приложение. Уровни готовности технологии по TRL. (ГОСТ Р 58048—2017)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Электроэнергетика и электротехника</dc:title>
  <dc:creator>ES</dc:creator>
  <cp:lastModifiedBy>Труханов Павел Андреевич</cp:lastModifiedBy>
  <cp:revision>262</cp:revision>
  <dcterms:created xsi:type="dcterms:W3CDTF">2024-09-30T10:54:40Z</dcterms:created>
  <dcterms:modified xsi:type="dcterms:W3CDTF">2026-03-02T10:29:58Z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0x010100A11CE54CDA5A744EB7C095BF653644EA</vt:lpwstr>
  </property>
</Properties>
</file>