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87" r:id="rId4"/>
    <p:sldMasterId id="2147483700" r:id="rId5"/>
  </p:sldMasterIdLst>
  <p:notesMasterIdLst>
    <p:notesMasterId r:id="rId20"/>
  </p:notesMasterIdLst>
  <p:handoutMasterIdLst>
    <p:handoutMasterId r:id="rId21"/>
  </p:handoutMasterIdLst>
  <p:sldIdLst>
    <p:sldId id="485" r:id="rId6"/>
    <p:sldId id="486" r:id="rId7"/>
    <p:sldId id="502" r:id="rId8"/>
    <p:sldId id="503" r:id="rId9"/>
    <p:sldId id="504" r:id="rId10"/>
    <p:sldId id="505" r:id="rId11"/>
    <p:sldId id="506" r:id="rId12"/>
    <p:sldId id="507" r:id="rId13"/>
    <p:sldId id="508" r:id="rId14"/>
    <p:sldId id="509" r:id="rId15"/>
    <p:sldId id="510" r:id="rId16"/>
    <p:sldId id="511" r:id="rId17"/>
    <p:sldId id="512" r:id="rId18"/>
    <p:sldId id="498" r:id="rId19"/>
  </p:sldIdLst>
  <p:sldSz cx="9144000" cy="5143500" type="screen16x9"/>
  <p:notesSz cx="6858000" cy="9144000"/>
  <p:embeddedFontLst>
    <p:embeddedFont>
      <p:font typeface="Avenir Next Cyr" panose="020B0503020202020204" charset="-52"/>
      <p:regular r:id="rId22"/>
      <p:bold r:id="rId23"/>
      <p:italic r:id="rId24"/>
      <p:boldItalic r:id="rId2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480"/>
    <a:srgbClr val="3D507D"/>
    <a:srgbClr val="FFBF00"/>
    <a:srgbClr val="B2B2B2"/>
    <a:srgbClr val="A13A3F"/>
    <a:srgbClr val="10893E"/>
    <a:srgbClr val="920000"/>
    <a:srgbClr val="3F517E"/>
    <a:srgbClr val="B04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1" autoAdjust="0"/>
    <p:restoredTop sz="88488" autoAdjust="0"/>
  </p:normalViewPr>
  <p:slideViewPr>
    <p:cSldViewPr showGuides="1">
      <p:cViewPr varScale="1">
        <p:scale>
          <a:sx n="121" d="100"/>
          <a:sy n="121" d="100"/>
        </p:scale>
        <p:origin x="279" y="48"/>
      </p:cViewPr>
      <p:guideLst>
        <p:guide orient="horz" pos="171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8" d="100"/>
          <a:sy n="88" d="100"/>
        </p:scale>
        <p:origin x="3822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3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1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4A596-72E5-4419-88E9-EE3CFB326DBD}" type="datetimeFigureOut">
              <a:rPr lang="ru-RU" smtClean="0"/>
              <a:t>11.11.2025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B172B-CDA0-46C0-A298-0ACFB08CDA8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7316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F6BE67-D6CA-4878-BC73-6D05902676FE}" type="datetimeFigureOut">
              <a:rPr lang="ru-RU" smtClean="0"/>
              <a:t>11.11.2025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35D96-F751-4184-AD8F-F1BDDB583F4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16534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н">
    <p:bg>
      <p:bgPr>
        <a:blipFill dpi="0" rotWithShape="1">
          <a:blip r:embed="rId2">
            <a:lum/>
          </a:blip>
          <a:srcRect/>
          <a:tile tx="0" ty="0" sx="38000" sy="38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 (слайд-бампер)">
    <p:bg>
      <p:bgPr>
        <a:blipFill dpi="0" rotWithShape="1">
          <a:blip r:embed="rId2">
            <a:lum/>
          </a:blip>
          <a:srcRect/>
          <a:tile tx="0" ty="0" sx="100000" sy="100000" flip="none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899592" y="1347614"/>
            <a:ext cx="4896544" cy="172819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defRPr sz="7200" b="1"/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326385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раздела (слайд-бампер)">
    <p:bg>
      <p:bgPr>
        <a:blipFill dpi="0" rotWithShape="1">
          <a:blip r:embed="rId2">
            <a:lum/>
          </a:blip>
          <a:srcRect/>
          <a:tile tx="0" ty="0" sx="100000" sy="100000" flip="none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899592" y="1347614"/>
            <a:ext cx="4896544" cy="172819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defRPr sz="7200" b="1"/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900113" y="3292474"/>
            <a:ext cx="4895850" cy="1439515"/>
          </a:xfrm>
          <a:prstGeom prst="rect">
            <a:avLst/>
          </a:prstGeom>
        </p:spPr>
        <p:txBody>
          <a:bodyPr/>
          <a:lstStyle>
            <a:lvl1pPr marL="0" marR="0" indent="0" algn="l" defTabSz="12190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  <a:lvl2pPr marL="609538" indent="0">
              <a:buFontTx/>
              <a:buNone/>
              <a:defRPr sz="1600"/>
            </a:lvl2pPr>
            <a:lvl3pPr marL="1219076" indent="0">
              <a:buFontTx/>
              <a:buNone/>
              <a:defRPr sz="1600"/>
            </a:lvl3pPr>
            <a:lvl4pPr marL="1828616" indent="0">
              <a:buFontTx/>
              <a:buNone/>
              <a:defRPr sz="1600"/>
            </a:lvl4pPr>
            <a:lvl5pPr marL="2438155" indent="0">
              <a:buFontTx/>
              <a:buNone/>
              <a:defRPr sz="1600"/>
            </a:lvl5pPr>
          </a:lstStyle>
          <a:p>
            <a:pPr marL="0" marR="0" lvl="0" indent="0" algn="l" defTabSz="12190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098086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3982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457200" y="1131888"/>
            <a:ext cx="8229600" cy="36001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04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3982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57200" y="1131018"/>
            <a:ext cx="3970784" cy="36009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6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4644008" y="1131017"/>
            <a:ext cx="4042792" cy="36009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6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59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 слев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3982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cs typeface="MV Boli" panose="0200050003020009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57203" y="1131888"/>
            <a:ext cx="4330700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51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ри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156177" y="1131888"/>
            <a:ext cx="2530624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4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8" name="Объект 4"/>
          <p:cNvSpPr>
            <a:spLocks noGrp="1"/>
          </p:cNvSpPr>
          <p:nvPr>
            <p:ph sz="quarter" idx="14"/>
          </p:nvPr>
        </p:nvSpPr>
        <p:spPr>
          <a:xfrm>
            <a:off x="481239" y="1131888"/>
            <a:ext cx="2506588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4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9" name="Объект 4"/>
          <p:cNvSpPr>
            <a:spLocks noGrp="1"/>
          </p:cNvSpPr>
          <p:nvPr>
            <p:ph sz="quarter" idx="15"/>
          </p:nvPr>
        </p:nvSpPr>
        <p:spPr>
          <a:xfrm>
            <a:off x="3311864" y="1131888"/>
            <a:ext cx="2520281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4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02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732240" y="1131590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ru-RU" sz="1400" smtClean="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Объект 4"/>
          <p:cNvSpPr>
            <a:spLocks noGrp="1"/>
          </p:cNvSpPr>
          <p:nvPr>
            <p:ph sz="quarter" idx="14"/>
          </p:nvPr>
        </p:nvSpPr>
        <p:spPr>
          <a:xfrm>
            <a:off x="4633664" y="1131590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ru-RU" sz="1400" smtClean="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Объект 4"/>
          <p:cNvSpPr>
            <a:spLocks noGrp="1"/>
          </p:cNvSpPr>
          <p:nvPr>
            <p:ph sz="quarter" idx="15"/>
          </p:nvPr>
        </p:nvSpPr>
        <p:spPr>
          <a:xfrm>
            <a:off x="2545432" y="1131590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ru-RU" sz="1400" smtClean="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Объект 4"/>
          <p:cNvSpPr>
            <a:spLocks noGrp="1"/>
          </p:cNvSpPr>
          <p:nvPr>
            <p:ph sz="quarter" idx="16"/>
          </p:nvPr>
        </p:nvSpPr>
        <p:spPr>
          <a:xfrm>
            <a:off x="457200" y="1130847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RU" sz="1400" baseline="0" smtClean="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3200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467544" y="3392790"/>
            <a:ext cx="2592705" cy="90715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467544" y="1448574"/>
            <a:ext cx="2592288" cy="1728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3275856" y="1448574"/>
            <a:ext cx="2592288" cy="1728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6084168" y="1448574"/>
            <a:ext cx="2592288" cy="1728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24" hasCustomPrompt="1"/>
          </p:nvPr>
        </p:nvSpPr>
        <p:spPr>
          <a:xfrm>
            <a:off x="6084168" y="3392790"/>
            <a:ext cx="2592705" cy="90715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25" hasCustomPrompt="1"/>
          </p:nvPr>
        </p:nvSpPr>
        <p:spPr>
          <a:xfrm>
            <a:off x="3275647" y="3392790"/>
            <a:ext cx="2592705" cy="90715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6997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1979712" y="2571750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9" hasCustomPrompt="1"/>
          </p:nvPr>
        </p:nvSpPr>
        <p:spPr>
          <a:xfrm>
            <a:off x="1979712" y="4443958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1979712" y="1131590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4860032" y="1131590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4860032" y="3003798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1" name="Рисунок 11"/>
          <p:cNvSpPr>
            <a:spLocks noGrp="1"/>
          </p:cNvSpPr>
          <p:nvPr>
            <p:ph type="pic" sz="quarter" idx="23" hasCustomPrompt="1"/>
          </p:nvPr>
        </p:nvSpPr>
        <p:spPr>
          <a:xfrm>
            <a:off x="1979712" y="3003798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24" hasCustomPrompt="1"/>
          </p:nvPr>
        </p:nvSpPr>
        <p:spPr>
          <a:xfrm>
            <a:off x="4860032" y="4443958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25" hasCustomPrompt="1"/>
          </p:nvPr>
        </p:nvSpPr>
        <p:spPr>
          <a:xfrm>
            <a:off x="4860032" y="2571750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079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2627784" y="1131590"/>
            <a:ext cx="1728192" cy="1411219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9" hasCustomPrompt="1"/>
          </p:nvPr>
        </p:nvSpPr>
        <p:spPr>
          <a:xfrm>
            <a:off x="2627784" y="3003798"/>
            <a:ext cx="1728192" cy="1411219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467544" y="1131590"/>
            <a:ext cx="2088232" cy="13921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4788024" y="1131590"/>
            <a:ext cx="2088232" cy="13921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4788024" y="3003798"/>
            <a:ext cx="2088232" cy="13921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1" name="Рисунок 11"/>
          <p:cNvSpPr>
            <a:spLocks noGrp="1"/>
          </p:cNvSpPr>
          <p:nvPr>
            <p:ph type="pic" sz="quarter" idx="23" hasCustomPrompt="1"/>
          </p:nvPr>
        </p:nvSpPr>
        <p:spPr>
          <a:xfrm>
            <a:off x="467544" y="3003798"/>
            <a:ext cx="2088232" cy="13921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24" hasCustomPrompt="1"/>
          </p:nvPr>
        </p:nvSpPr>
        <p:spPr>
          <a:xfrm>
            <a:off x="6948264" y="3003798"/>
            <a:ext cx="1728192" cy="1411219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25" hasCustomPrompt="1"/>
          </p:nvPr>
        </p:nvSpPr>
        <p:spPr>
          <a:xfrm>
            <a:off x="6948264" y="1131590"/>
            <a:ext cx="1728192" cy="1411219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Текст</a:t>
            </a: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92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 hasCustomPrompt="1"/>
          </p:nvPr>
        </p:nvSpPr>
        <p:spPr>
          <a:xfrm>
            <a:off x="693936" y="2069882"/>
            <a:ext cx="7756127" cy="646331"/>
          </a:xfrm>
          <a:prstGeom prst="rect">
            <a:avLst/>
          </a:prstGeom>
        </p:spPr>
        <p:txBody>
          <a:bodyPr anchor="ctr" anchorCtr="1">
            <a:spAutoFit/>
          </a:bodyPr>
          <a:lstStyle>
            <a:lvl1pPr>
              <a:defRPr sz="3600" b="1" baseline="0">
                <a:latin typeface="Avenir Next Cyr" panose="020B0503020202020204" pitchFamily="34" charset="-52"/>
              </a:defRPr>
            </a:lvl1pPr>
          </a:lstStyle>
          <a:p>
            <a:r>
              <a:rPr lang="ru-RU" dirty="0"/>
              <a:t>Тема презентации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6300192" y="4731991"/>
            <a:ext cx="2160240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venir Next Cyr" panose="020B0503020202020204" pitchFamily="34" charset="-52"/>
              </a:defRPr>
            </a:lvl1pPr>
          </a:lstStyle>
          <a:p>
            <a:pPr lvl="0"/>
            <a:r>
              <a:rPr lang="ru-RU" dirty="0"/>
              <a:t> Группа/должность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 hasCustomPrompt="1"/>
          </p:nvPr>
        </p:nvSpPr>
        <p:spPr>
          <a:xfrm>
            <a:off x="685803" y="4732010"/>
            <a:ext cx="1221916" cy="287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venir Next Cyr" panose="020B0503020202020204" pitchFamily="34" charset="-52"/>
              </a:defRPr>
            </a:lvl1pPr>
          </a:lstStyle>
          <a:p>
            <a:pPr lvl="0"/>
            <a:r>
              <a:rPr lang="en-US" dirty="0"/>
              <a:t>д</a:t>
            </a:r>
            <a:r>
              <a:rPr lang="ru-RU" dirty="0" err="1"/>
              <a:t>д.мм.гггг</a:t>
            </a:r>
            <a:r>
              <a:rPr lang="ru-RU" dirty="0"/>
              <a:t>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6" hasCustomPrompt="1"/>
          </p:nvPr>
        </p:nvSpPr>
        <p:spPr>
          <a:xfrm>
            <a:off x="3132147" y="4732358"/>
            <a:ext cx="2879725" cy="287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latin typeface="Avenir Next Cyr" panose="020B0503020202020204" pitchFamily="34" charset="-52"/>
              </a:defRPr>
            </a:lvl1pPr>
            <a:lvl2pPr marL="609540" indent="0">
              <a:buNone/>
              <a:defRPr/>
            </a:lvl2pPr>
            <a:lvl3pPr marL="1219078" indent="0">
              <a:buNone/>
              <a:defRPr/>
            </a:lvl3pPr>
            <a:lvl4pPr marL="1828619" indent="0">
              <a:buNone/>
              <a:defRPr/>
            </a:lvl4pPr>
            <a:lvl5pPr marL="2438157" indent="0">
              <a:buNone/>
              <a:defRPr/>
            </a:lvl5pPr>
          </a:lstStyle>
          <a:p>
            <a:pPr lvl="0"/>
            <a:r>
              <a:rPr lang="ru-RU" sz="1600" dirty="0"/>
              <a:t>ФИО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5374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8"/>
          </p:nvPr>
        </p:nvSpPr>
        <p:spPr>
          <a:xfrm>
            <a:off x="4787900" y="1131888"/>
            <a:ext cx="3887788" cy="158432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/>
            </a:lvl1pPr>
            <a:lvl4pPr marL="0" indent="0">
              <a:spcBef>
                <a:spcPts val="0"/>
              </a:spcBef>
              <a:buNone/>
              <a:defRPr sz="1400" baseline="0"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9"/>
          </p:nvPr>
        </p:nvSpPr>
        <p:spPr>
          <a:xfrm>
            <a:off x="467544" y="1131589"/>
            <a:ext cx="3887788" cy="158462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/>
            </a:lvl1pPr>
            <a:lvl4pPr marL="0" indent="0">
              <a:spcBef>
                <a:spcPts val="0"/>
              </a:spcBef>
              <a:buNone/>
              <a:defRPr sz="1400" baseline="0"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20"/>
          </p:nvPr>
        </p:nvSpPr>
        <p:spPr>
          <a:xfrm>
            <a:off x="4788024" y="3003351"/>
            <a:ext cx="3887788" cy="158462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/>
            </a:lvl1pPr>
            <a:lvl4pPr marL="0" indent="0">
              <a:spcBef>
                <a:spcPts val="0"/>
              </a:spcBef>
              <a:buNone/>
              <a:defRPr sz="1400" baseline="0"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1"/>
          </p:nvPr>
        </p:nvSpPr>
        <p:spPr>
          <a:xfrm>
            <a:off x="467668" y="3003053"/>
            <a:ext cx="3887788" cy="158462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/>
            </a:lvl1pPr>
            <a:lvl4pPr marL="0" indent="0">
              <a:spcBef>
                <a:spcPts val="0"/>
              </a:spcBef>
              <a:buNone/>
              <a:defRPr sz="1400" baseline="0"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36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467544" y="2643758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9" hasCustomPrompt="1"/>
          </p:nvPr>
        </p:nvSpPr>
        <p:spPr>
          <a:xfrm>
            <a:off x="467544" y="4515966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467544" y="1203598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3491880" y="1203598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3491880" y="3075806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1" name="Рисунок 11"/>
          <p:cNvSpPr>
            <a:spLocks noGrp="1"/>
          </p:cNvSpPr>
          <p:nvPr>
            <p:ph type="pic" sz="quarter" idx="23" hasCustomPrompt="1"/>
          </p:nvPr>
        </p:nvSpPr>
        <p:spPr>
          <a:xfrm>
            <a:off x="467544" y="3075806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24" hasCustomPrompt="1"/>
          </p:nvPr>
        </p:nvSpPr>
        <p:spPr>
          <a:xfrm>
            <a:off x="3491880" y="4515966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25" hasCustomPrompt="1"/>
          </p:nvPr>
        </p:nvSpPr>
        <p:spPr>
          <a:xfrm>
            <a:off x="3491880" y="2643758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3" name="Рисунок 11"/>
          <p:cNvSpPr>
            <a:spLocks noGrp="1"/>
          </p:cNvSpPr>
          <p:nvPr>
            <p:ph type="pic" sz="quarter" idx="26" hasCustomPrompt="1"/>
          </p:nvPr>
        </p:nvSpPr>
        <p:spPr>
          <a:xfrm>
            <a:off x="6515869" y="1203598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4" name="Рисунок 11"/>
          <p:cNvSpPr>
            <a:spLocks noGrp="1"/>
          </p:cNvSpPr>
          <p:nvPr>
            <p:ph type="pic" sz="quarter" idx="27" hasCustomPrompt="1"/>
          </p:nvPr>
        </p:nvSpPr>
        <p:spPr>
          <a:xfrm>
            <a:off x="6515869" y="3075806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5" name="Текст 3"/>
          <p:cNvSpPr>
            <a:spLocks noGrp="1"/>
          </p:cNvSpPr>
          <p:nvPr>
            <p:ph type="body" sz="quarter" idx="28" hasCustomPrompt="1"/>
          </p:nvPr>
        </p:nvSpPr>
        <p:spPr>
          <a:xfrm>
            <a:off x="6515869" y="4515966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6" name="Текст 3"/>
          <p:cNvSpPr>
            <a:spLocks noGrp="1"/>
          </p:cNvSpPr>
          <p:nvPr>
            <p:ph type="body" sz="quarter" idx="29" hasCustomPrompt="1"/>
          </p:nvPr>
        </p:nvSpPr>
        <p:spPr>
          <a:xfrm>
            <a:off x="6515869" y="2643758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205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28"/>
          </p:nvPr>
        </p:nvSpPr>
        <p:spPr>
          <a:xfrm>
            <a:off x="467544" y="1203598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Текст 3"/>
          <p:cNvSpPr>
            <a:spLocks noGrp="1"/>
          </p:cNvSpPr>
          <p:nvPr>
            <p:ph type="body" sz="quarter" idx="29"/>
          </p:nvPr>
        </p:nvSpPr>
        <p:spPr>
          <a:xfrm>
            <a:off x="467544" y="3075806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Текст 3"/>
          <p:cNvSpPr>
            <a:spLocks noGrp="1"/>
          </p:cNvSpPr>
          <p:nvPr>
            <p:ph type="body" sz="quarter" idx="30"/>
          </p:nvPr>
        </p:nvSpPr>
        <p:spPr>
          <a:xfrm>
            <a:off x="3348037" y="3075806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31"/>
          </p:nvPr>
        </p:nvSpPr>
        <p:spPr>
          <a:xfrm>
            <a:off x="6228184" y="3075806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Текст 3"/>
          <p:cNvSpPr>
            <a:spLocks noGrp="1"/>
          </p:cNvSpPr>
          <p:nvPr>
            <p:ph type="body" sz="quarter" idx="32"/>
          </p:nvPr>
        </p:nvSpPr>
        <p:spPr>
          <a:xfrm>
            <a:off x="6228184" y="1203598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33"/>
          </p:nvPr>
        </p:nvSpPr>
        <p:spPr>
          <a:xfrm>
            <a:off x="3348037" y="1203598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801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467545" y="2499742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9" hasCustomPrompt="1"/>
          </p:nvPr>
        </p:nvSpPr>
        <p:spPr>
          <a:xfrm>
            <a:off x="467545" y="4371950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467544" y="1203598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2555776" y="1203598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2555776" y="3075806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1" name="Рисунок 11"/>
          <p:cNvSpPr>
            <a:spLocks noGrp="1"/>
          </p:cNvSpPr>
          <p:nvPr>
            <p:ph type="pic" sz="quarter" idx="23" hasCustomPrompt="1"/>
          </p:nvPr>
        </p:nvSpPr>
        <p:spPr>
          <a:xfrm>
            <a:off x="467544" y="3075806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24" hasCustomPrompt="1"/>
          </p:nvPr>
        </p:nvSpPr>
        <p:spPr>
          <a:xfrm>
            <a:off x="2555777" y="4371950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25" hasCustomPrompt="1"/>
          </p:nvPr>
        </p:nvSpPr>
        <p:spPr>
          <a:xfrm>
            <a:off x="2555777" y="2499742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3" name="Рисунок 11"/>
          <p:cNvSpPr>
            <a:spLocks noGrp="1"/>
          </p:cNvSpPr>
          <p:nvPr>
            <p:ph type="pic" sz="quarter" idx="26" hasCustomPrompt="1"/>
          </p:nvPr>
        </p:nvSpPr>
        <p:spPr>
          <a:xfrm>
            <a:off x="4644008" y="1203598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4" name="Рисунок 11"/>
          <p:cNvSpPr>
            <a:spLocks noGrp="1"/>
          </p:cNvSpPr>
          <p:nvPr>
            <p:ph type="pic" sz="quarter" idx="27" hasCustomPrompt="1"/>
          </p:nvPr>
        </p:nvSpPr>
        <p:spPr>
          <a:xfrm>
            <a:off x="4644008" y="3075806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5" name="Текст 3"/>
          <p:cNvSpPr>
            <a:spLocks noGrp="1"/>
          </p:cNvSpPr>
          <p:nvPr>
            <p:ph type="body" sz="quarter" idx="28" hasCustomPrompt="1"/>
          </p:nvPr>
        </p:nvSpPr>
        <p:spPr>
          <a:xfrm>
            <a:off x="4644009" y="4371950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6" name="Текст 3"/>
          <p:cNvSpPr>
            <a:spLocks noGrp="1"/>
          </p:cNvSpPr>
          <p:nvPr>
            <p:ph type="body" sz="quarter" idx="29" hasCustomPrompt="1"/>
          </p:nvPr>
        </p:nvSpPr>
        <p:spPr>
          <a:xfrm>
            <a:off x="4644009" y="2499742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7" name="Рисунок 11"/>
          <p:cNvSpPr>
            <a:spLocks noGrp="1"/>
          </p:cNvSpPr>
          <p:nvPr>
            <p:ph type="pic" sz="quarter" idx="30" hasCustomPrompt="1"/>
          </p:nvPr>
        </p:nvSpPr>
        <p:spPr>
          <a:xfrm>
            <a:off x="6732240" y="1203598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8" name="Рисунок 11"/>
          <p:cNvSpPr>
            <a:spLocks noGrp="1"/>
          </p:cNvSpPr>
          <p:nvPr>
            <p:ph type="pic" sz="quarter" idx="31" hasCustomPrompt="1"/>
          </p:nvPr>
        </p:nvSpPr>
        <p:spPr>
          <a:xfrm>
            <a:off x="6732240" y="3075806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4" name="Текст 3"/>
          <p:cNvSpPr>
            <a:spLocks noGrp="1"/>
          </p:cNvSpPr>
          <p:nvPr>
            <p:ph type="body" sz="quarter" idx="32" hasCustomPrompt="1"/>
          </p:nvPr>
        </p:nvSpPr>
        <p:spPr>
          <a:xfrm>
            <a:off x="6732241" y="4371950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25" name="Текст 3"/>
          <p:cNvSpPr>
            <a:spLocks noGrp="1"/>
          </p:cNvSpPr>
          <p:nvPr>
            <p:ph type="body" sz="quarter" idx="33" hasCustomPrompt="1"/>
          </p:nvPr>
        </p:nvSpPr>
        <p:spPr>
          <a:xfrm>
            <a:off x="6732241" y="2499742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454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467544" y="1323813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2555776" y="1323813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2555776" y="2859782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1" name="Рисунок 11"/>
          <p:cNvSpPr>
            <a:spLocks noGrp="1"/>
          </p:cNvSpPr>
          <p:nvPr>
            <p:ph type="pic" sz="quarter" idx="23" hasCustomPrompt="1"/>
          </p:nvPr>
        </p:nvSpPr>
        <p:spPr>
          <a:xfrm>
            <a:off x="467544" y="2859782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3" name="Рисунок 11"/>
          <p:cNvSpPr>
            <a:spLocks noGrp="1"/>
          </p:cNvSpPr>
          <p:nvPr>
            <p:ph type="pic" sz="quarter" idx="26" hasCustomPrompt="1"/>
          </p:nvPr>
        </p:nvSpPr>
        <p:spPr>
          <a:xfrm>
            <a:off x="4644008" y="1323813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4" name="Рисунок 11"/>
          <p:cNvSpPr>
            <a:spLocks noGrp="1"/>
          </p:cNvSpPr>
          <p:nvPr>
            <p:ph type="pic" sz="quarter" idx="27" hasCustomPrompt="1"/>
          </p:nvPr>
        </p:nvSpPr>
        <p:spPr>
          <a:xfrm>
            <a:off x="4644008" y="2859782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7" name="Рисунок 11"/>
          <p:cNvSpPr>
            <a:spLocks noGrp="1"/>
          </p:cNvSpPr>
          <p:nvPr>
            <p:ph type="pic" sz="quarter" idx="30" hasCustomPrompt="1"/>
          </p:nvPr>
        </p:nvSpPr>
        <p:spPr>
          <a:xfrm>
            <a:off x="6732240" y="1323813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8" name="Рисунок 11"/>
          <p:cNvSpPr>
            <a:spLocks noGrp="1"/>
          </p:cNvSpPr>
          <p:nvPr>
            <p:ph type="pic" sz="quarter" idx="31" hasCustomPrompt="1"/>
          </p:nvPr>
        </p:nvSpPr>
        <p:spPr>
          <a:xfrm>
            <a:off x="6732240" y="2859782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854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2" hasCustomPrompt="1"/>
          </p:nvPr>
        </p:nvSpPr>
        <p:spPr>
          <a:xfrm>
            <a:off x="467544" y="113159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15" name="Текст 3"/>
          <p:cNvSpPr>
            <a:spLocks noGrp="1"/>
          </p:cNvSpPr>
          <p:nvPr>
            <p:ph type="body" sz="quarter" idx="33" hasCustomPrompt="1"/>
          </p:nvPr>
        </p:nvSpPr>
        <p:spPr>
          <a:xfrm>
            <a:off x="2555776" y="113159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16" name="Текст 3"/>
          <p:cNvSpPr>
            <a:spLocks noGrp="1"/>
          </p:cNvSpPr>
          <p:nvPr>
            <p:ph type="body" sz="quarter" idx="34" hasCustomPrompt="1"/>
          </p:nvPr>
        </p:nvSpPr>
        <p:spPr>
          <a:xfrm>
            <a:off x="4644008" y="113159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35" hasCustomPrompt="1"/>
          </p:nvPr>
        </p:nvSpPr>
        <p:spPr>
          <a:xfrm>
            <a:off x="6732240" y="113159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36" hasCustomPrompt="1"/>
          </p:nvPr>
        </p:nvSpPr>
        <p:spPr>
          <a:xfrm>
            <a:off x="467544" y="300422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24" name="Текст 3"/>
          <p:cNvSpPr>
            <a:spLocks noGrp="1"/>
          </p:cNvSpPr>
          <p:nvPr>
            <p:ph type="body" sz="quarter" idx="37" hasCustomPrompt="1"/>
          </p:nvPr>
        </p:nvSpPr>
        <p:spPr>
          <a:xfrm>
            <a:off x="2555776" y="300422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25" name="Текст 3"/>
          <p:cNvSpPr>
            <a:spLocks noGrp="1"/>
          </p:cNvSpPr>
          <p:nvPr>
            <p:ph type="body" sz="quarter" idx="38" hasCustomPrompt="1"/>
          </p:nvPr>
        </p:nvSpPr>
        <p:spPr>
          <a:xfrm>
            <a:off x="4644008" y="300422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26" name="Текст 3"/>
          <p:cNvSpPr>
            <a:spLocks noGrp="1"/>
          </p:cNvSpPr>
          <p:nvPr>
            <p:ph type="body" sz="quarter" idx="39" hasCustomPrompt="1"/>
          </p:nvPr>
        </p:nvSpPr>
        <p:spPr>
          <a:xfrm>
            <a:off x="6732240" y="300422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51" y="172893"/>
            <a:ext cx="631813" cy="5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992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слева (доп)">
    <p:bg>
      <p:bgPr>
        <a:blipFill dpi="0" rotWithShape="1">
          <a:blip r:embed="rId2">
            <a:lum/>
          </a:blip>
          <a:srcRect/>
          <a:tile tx="0" ty="0" sx="38000" sy="38000" flip="none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99"/>
            <a:ext cx="5050904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+mn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57200" y="1131590"/>
            <a:ext cx="4114800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600"/>
            </a:lvl2pPr>
            <a:lvl3pPr marL="1219076" indent="0">
              <a:buNone/>
              <a:defRPr sz="2400"/>
            </a:lvl3pPr>
            <a:lvl4pPr marL="1828616" indent="0">
              <a:buNone/>
              <a:defRPr sz="2000"/>
            </a:lvl4pPr>
            <a:lvl5pPr marL="2438155" indent="0">
              <a:buNone/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10297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3982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457200" y="1131888"/>
            <a:ext cx="8229600" cy="36001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3982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57200" y="1131018"/>
            <a:ext cx="3970784" cy="36009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6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4644008" y="1131017"/>
            <a:ext cx="4042792" cy="36009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6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4803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слев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3982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cs typeface="MV Boli" panose="0200050003020009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57203" y="1131888"/>
            <a:ext cx="4330700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8718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 hasCustomPrompt="1"/>
          </p:nvPr>
        </p:nvSpPr>
        <p:spPr>
          <a:xfrm>
            <a:off x="693936" y="2069700"/>
            <a:ext cx="7756127" cy="646331"/>
          </a:xfrm>
          <a:prstGeom prst="rect">
            <a:avLst/>
          </a:prstGeom>
        </p:spPr>
        <p:txBody>
          <a:bodyPr anchor="ctr" anchorCtr="1">
            <a:spAutoFit/>
          </a:bodyPr>
          <a:lstStyle>
            <a:lvl1pPr>
              <a:defRPr sz="3600" b="1" baseline="0">
                <a:latin typeface="Avenir Next Cyr" panose="020B0503020202020204" pitchFamily="34" charset="-52"/>
              </a:defRPr>
            </a:lvl1pPr>
          </a:lstStyle>
          <a:p>
            <a:r>
              <a:rPr lang="ru-RU" dirty="0"/>
              <a:t>Тема презентации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 hasCustomPrompt="1"/>
          </p:nvPr>
        </p:nvSpPr>
        <p:spPr>
          <a:xfrm>
            <a:off x="3491880" y="4443958"/>
            <a:ext cx="2160240" cy="2872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latin typeface="Avenir Next Cyr" panose="020B0503020202020204" pitchFamily="34" charset="-52"/>
              </a:defRPr>
            </a:lvl1pPr>
          </a:lstStyle>
          <a:p>
            <a:pPr lvl="0"/>
            <a:r>
              <a:rPr lang="en-US" dirty="0"/>
              <a:t>д</a:t>
            </a:r>
            <a:r>
              <a:rPr lang="ru-RU" dirty="0" err="1"/>
              <a:t>д.мм.гггг</a:t>
            </a:r>
            <a:r>
              <a:rPr lang="ru-RU" dirty="0"/>
              <a:t>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6" hasCustomPrompt="1"/>
          </p:nvPr>
        </p:nvSpPr>
        <p:spPr>
          <a:xfrm>
            <a:off x="683568" y="4011910"/>
            <a:ext cx="7776863" cy="287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latin typeface="Avenir Next Cyr" panose="020B0503020202020204" pitchFamily="34" charset="-52"/>
              </a:defRPr>
            </a:lvl1pPr>
            <a:lvl2pPr marL="609540" indent="0">
              <a:buNone/>
              <a:defRPr/>
            </a:lvl2pPr>
            <a:lvl3pPr marL="1219078" indent="0">
              <a:buNone/>
              <a:defRPr/>
            </a:lvl3pPr>
            <a:lvl4pPr marL="1828619" indent="0">
              <a:buNone/>
              <a:defRPr/>
            </a:lvl4pPr>
            <a:lvl5pPr marL="2438157" indent="0">
              <a:buNone/>
              <a:defRPr/>
            </a:lvl5pPr>
          </a:lstStyle>
          <a:p>
            <a:pPr lvl="0"/>
            <a:r>
              <a:rPr lang="ru-RU" sz="1600" dirty="0"/>
              <a:t>ФИО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23016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156177" y="1131888"/>
            <a:ext cx="2530624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4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8" name="Объект 4"/>
          <p:cNvSpPr>
            <a:spLocks noGrp="1"/>
          </p:cNvSpPr>
          <p:nvPr>
            <p:ph sz="quarter" idx="14"/>
          </p:nvPr>
        </p:nvSpPr>
        <p:spPr>
          <a:xfrm>
            <a:off x="481239" y="1131888"/>
            <a:ext cx="2506588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4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9" name="Объект 4"/>
          <p:cNvSpPr>
            <a:spLocks noGrp="1"/>
          </p:cNvSpPr>
          <p:nvPr>
            <p:ph sz="quarter" idx="15"/>
          </p:nvPr>
        </p:nvSpPr>
        <p:spPr>
          <a:xfrm>
            <a:off x="3311864" y="1131888"/>
            <a:ext cx="2520281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0" indent="-180000">
              <a:spcBef>
                <a:spcPts val="0"/>
              </a:spcBef>
              <a:buFont typeface="Arial" panose="020B0604020202020204" pitchFamily="34" charset="0"/>
              <a:buChar char="•"/>
              <a:defRPr sz="14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55569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732240" y="1131590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ru-RU" sz="1400" smtClean="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Объект 4"/>
          <p:cNvSpPr>
            <a:spLocks noGrp="1"/>
          </p:cNvSpPr>
          <p:nvPr>
            <p:ph sz="quarter" idx="14"/>
          </p:nvPr>
        </p:nvSpPr>
        <p:spPr>
          <a:xfrm>
            <a:off x="4633664" y="1131590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ru-RU" sz="1400" smtClean="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Объект 4"/>
          <p:cNvSpPr>
            <a:spLocks noGrp="1"/>
          </p:cNvSpPr>
          <p:nvPr>
            <p:ph sz="quarter" idx="15"/>
          </p:nvPr>
        </p:nvSpPr>
        <p:spPr>
          <a:xfrm>
            <a:off x="2545432" y="1131590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ru-RU" sz="1400" smtClean="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Объект 4"/>
          <p:cNvSpPr>
            <a:spLocks noGrp="1"/>
          </p:cNvSpPr>
          <p:nvPr>
            <p:ph sz="quarter" idx="16"/>
          </p:nvPr>
        </p:nvSpPr>
        <p:spPr>
          <a:xfrm>
            <a:off x="457200" y="1130847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RU" sz="1400" baseline="0" smtClean="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14940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467544" y="3392790"/>
            <a:ext cx="2592705" cy="90715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467544" y="1448574"/>
            <a:ext cx="2592288" cy="1728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3275856" y="1448574"/>
            <a:ext cx="2592288" cy="1728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6084168" y="1448574"/>
            <a:ext cx="2592288" cy="1728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24" hasCustomPrompt="1"/>
          </p:nvPr>
        </p:nvSpPr>
        <p:spPr>
          <a:xfrm>
            <a:off x="6084168" y="3392790"/>
            <a:ext cx="2592705" cy="90715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25" hasCustomPrompt="1"/>
          </p:nvPr>
        </p:nvSpPr>
        <p:spPr>
          <a:xfrm>
            <a:off x="3275647" y="3392790"/>
            <a:ext cx="2592705" cy="90715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</p:spTree>
    <p:extLst>
      <p:ext uri="{BB962C8B-B14F-4D97-AF65-F5344CB8AC3E}">
        <p14:creationId xmlns:p14="http://schemas.microsoft.com/office/powerpoint/2010/main" val="2370123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1979712" y="2571750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9" hasCustomPrompt="1"/>
          </p:nvPr>
        </p:nvSpPr>
        <p:spPr>
          <a:xfrm>
            <a:off x="1979712" y="4443958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1979712" y="1131590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4860032" y="1131590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4860032" y="3003798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1" name="Рисунок 11"/>
          <p:cNvSpPr>
            <a:spLocks noGrp="1"/>
          </p:cNvSpPr>
          <p:nvPr>
            <p:ph type="pic" sz="quarter" idx="23" hasCustomPrompt="1"/>
          </p:nvPr>
        </p:nvSpPr>
        <p:spPr>
          <a:xfrm>
            <a:off x="1979712" y="3003798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24" hasCustomPrompt="1"/>
          </p:nvPr>
        </p:nvSpPr>
        <p:spPr>
          <a:xfrm>
            <a:off x="4860032" y="4443958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25" hasCustomPrompt="1"/>
          </p:nvPr>
        </p:nvSpPr>
        <p:spPr>
          <a:xfrm>
            <a:off x="4860032" y="2571750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</p:spTree>
    <p:extLst>
      <p:ext uri="{BB962C8B-B14F-4D97-AF65-F5344CB8AC3E}">
        <p14:creationId xmlns:p14="http://schemas.microsoft.com/office/powerpoint/2010/main" val="36940705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2627784" y="1131590"/>
            <a:ext cx="1728192" cy="1411219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9" hasCustomPrompt="1"/>
          </p:nvPr>
        </p:nvSpPr>
        <p:spPr>
          <a:xfrm>
            <a:off x="2627784" y="3003798"/>
            <a:ext cx="1728192" cy="1411219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467544" y="1131590"/>
            <a:ext cx="2088232" cy="13921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4788024" y="1131590"/>
            <a:ext cx="2088232" cy="13921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4788024" y="3003798"/>
            <a:ext cx="2088232" cy="13921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1" name="Рисунок 11"/>
          <p:cNvSpPr>
            <a:spLocks noGrp="1"/>
          </p:cNvSpPr>
          <p:nvPr>
            <p:ph type="pic" sz="quarter" idx="23" hasCustomPrompt="1"/>
          </p:nvPr>
        </p:nvSpPr>
        <p:spPr>
          <a:xfrm>
            <a:off x="467544" y="3003798"/>
            <a:ext cx="2088232" cy="13921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24" hasCustomPrompt="1"/>
          </p:nvPr>
        </p:nvSpPr>
        <p:spPr>
          <a:xfrm>
            <a:off x="6948264" y="3003798"/>
            <a:ext cx="1728192" cy="1411219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25" hasCustomPrompt="1"/>
          </p:nvPr>
        </p:nvSpPr>
        <p:spPr>
          <a:xfrm>
            <a:off x="6948264" y="1131590"/>
            <a:ext cx="1728192" cy="1411219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2222026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8"/>
          </p:nvPr>
        </p:nvSpPr>
        <p:spPr>
          <a:xfrm>
            <a:off x="4787900" y="1131888"/>
            <a:ext cx="3887788" cy="158432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/>
            </a:lvl1pPr>
            <a:lvl4pPr marL="0" indent="0">
              <a:spcBef>
                <a:spcPts val="0"/>
              </a:spcBef>
              <a:buNone/>
              <a:defRPr sz="1400" baseline="0"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9"/>
          </p:nvPr>
        </p:nvSpPr>
        <p:spPr>
          <a:xfrm>
            <a:off x="467544" y="1131589"/>
            <a:ext cx="3887788" cy="158462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/>
            </a:lvl1pPr>
            <a:lvl4pPr marL="0" indent="0">
              <a:spcBef>
                <a:spcPts val="0"/>
              </a:spcBef>
              <a:buNone/>
              <a:defRPr sz="1400" baseline="0"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20"/>
          </p:nvPr>
        </p:nvSpPr>
        <p:spPr>
          <a:xfrm>
            <a:off x="4788024" y="3003351"/>
            <a:ext cx="3887788" cy="158462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/>
            </a:lvl1pPr>
            <a:lvl4pPr marL="0" indent="0">
              <a:spcBef>
                <a:spcPts val="0"/>
              </a:spcBef>
              <a:buNone/>
              <a:defRPr sz="1400" baseline="0"/>
            </a:lvl4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1"/>
          </p:nvPr>
        </p:nvSpPr>
        <p:spPr>
          <a:xfrm>
            <a:off x="467668" y="3003053"/>
            <a:ext cx="3887788" cy="158462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/>
            </a:lvl1pPr>
            <a:lvl4pPr marL="0" indent="0">
              <a:spcBef>
                <a:spcPts val="0"/>
              </a:spcBef>
              <a:buNone/>
              <a:defRPr sz="1400" baseline="0"/>
            </a:lvl4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885303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467544" y="2643758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9" hasCustomPrompt="1"/>
          </p:nvPr>
        </p:nvSpPr>
        <p:spPr>
          <a:xfrm>
            <a:off x="467544" y="4515966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467544" y="1203598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3491880" y="1203598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3491880" y="3075806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1" name="Рисунок 11"/>
          <p:cNvSpPr>
            <a:spLocks noGrp="1"/>
          </p:cNvSpPr>
          <p:nvPr>
            <p:ph type="pic" sz="quarter" idx="23" hasCustomPrompt="1"/>
          </p:nvPr>
        </p:nvSpPr>
        <p:spPr>
          <a:xfrm>
            <a:off x="467544" y="3075806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24" hasCustomPrompt="1"/>
          </p:nvPr>
        </p:nvSpPr>
        <p:spPr>
          <a:xfrm>
            <a:off x="3491880" y="4515966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25" hasCustomPrompt="1"/>
          </p:nvPr>
        </p:nvSpPr>
        <p:spPr>
          <a:xfrm>
            <a:off x="3491880" y="2643758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3" name="Рисунок 11"/>
          <p:cNvSpPr>
            <a:spLocks noGrp="1"/>
          </p:cNvSpPr>
          <p:nvPr>
            <p:ph type="pic" sz="quarter" idx="26" hasCustomPrompt="1"/>
          </p:nvPr>
        </p:nvSpPr>
        <p:spPr>
          <a:xfrm>
            <a:off x="6515869" y="1203598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4" name="Рисунок 11"/>
          <p:cNvSpPr>
            <a:spLocks noGrp="1"/>
          </p:cNvSpPr>
          <p:nvPr>
            <p:ph type="pic" sz="quarter" idx="27" hasCustomPrompt="1"/>
          </p:nvPr>
        </p:nvSpPr>
        <p:spPr>
          <a:xfrm>
            <a:off x="6515869" y="3075806"/>
            <a:ext cx="2160240" cy="1440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5" name="Текст 3"/>
          <p:cNvSpPr>
            <a:spLocks noGrp="1"/>
          </p:cNvSpPr>
          <p:nvPr>
            <p:ph type="body" sz="quarter" idx="28" hasCustomPrompt="1"/>
          </p:nvPr>
        </p:nvSpPr>
        <p:spPr>
          <a:xfrm>
            <a:off x="6515869" y="4515966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6" name="Текст 3"/>
          <p:cNvSpPr>
            <a:spLocks noGrp="1"/>
          </p:cNvSpPr>
          <p:nvPr>
            <p:ph type="body" sz="quarter" idx="29" hasCustomPrompt="1"/>
          </p:nvPr>
        </p:nvSpPr>
        <p:spPr>
          <a:xfrm>
            <a:off x="6515869" y="2643758"/>
            <a:ext cx="2160587" cy="2159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</p:spTree>
    <p:extLst>
      <p:ext uri="{BB962C8B-B14F-4D97-AF65-F5344CB8AC3E}">
        <p14:creationId xmlns:p14="http://schemas.microsoft.com/office/powerpoint/2010/main" val="36299143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467544" y="1203598"/>
            <a:ext cx="2447925" cy="1631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3348211" y="1203598"/>
            <a:ext cx="2447925" cy="1631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3348211" y="3075806"/>
            <a:ext cx="2447925" cy="1631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1" name="Рисунок 11"/>
          <p:cNvSpPr>
            <a:spLocks noGrp="1"/>
          </p:cNvSpPr>
          <p:nvPr>
            <p:ph type="pic" sz="quarter" idx="23" hasCustomPrompt="1"/>
          </p:nvPr>
        </p:nvSpPr>
        <p:spPr>
          <a:xfrm>
            <a:off x="467891" y="3075806"/>
            <a:ext cx="2447925" cy="1631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3" name="Рисунок 11"/>
          <p:cNvSpPr>
            <a:spLocks noGrp="1"/>
          </p:cNvSpPr>
          <p:nvPr>
            <p:ph type="pic" sz="quarter" idx="26" hasCustomPrompt="1"/>
          </p:nvPr>
        </p:nvSpPr>
        <p:spPr>
          <a:xfrm>
            <a:off x="6228184" y="1203598"/>
            <a:ext cx="2447925" cy="1631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4" name="Рисунок 11"/>
          <p:cNvSpPr>
            <a:spLocks noGrp="1"/>
          </p:cNvSpPr>
          <p:nvPr>
            <p:ph type="pic" sz="quarter" idx="27" hasCustomPrompt="1"/>
          </p:nvPr>
        </p:nvSpPr>
        <p:spPr>
          <a:xfrm>
            <a:off x="6228184" y="3075806"/>
            <a:ext cx="2447925" cy="1631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677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28"/>
          </p:nvPr>
        </p:nvSpPr>
        <p:spPr>
          <a:xfrm>
            <a:off x="467544" y="1203598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Текст 3"/>
          <p:cNvSpPr>
            <a:spLocks noGrp="1"/>
          </p:cNvSpPr>
          <p:nvPr>
            <p:ph type="body" sz="quarter" idx="29"/>
          </p:nvPr>
        </p:nvSpPr>
        <p:spPr>
          <a:xfrm>
            <a:off x="467544" y="3075806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Текст 3"/>
          <p:cNvSpPr>
            <a:spLocks noGrp="1"/>
          </p:cNvSpPr>
          <p:nvPr>
            <p:ph type="body" sz="quarter" idx="30"/>
          </p:nvPr>
        </p:nvSpPr>
        <p:spPr>
          <a:xfrm>
            <a:off x="3348037" y="3075806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7" name="Текст 3"/>
          <p:cNvSpPr>
            <a:spLocks noGrp="1"/>
          </p:cNvSpPr>
          <p:nvPr>
            <p:ph type="body" sz="quarter" idx="31"/>
          </p:nvPr>
        </p:nvSpPr>
        <p:spPr>
          <a:xfrm>
            <a:off x="6228184" y="3075806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Текст 3"/>
          <p:cNvSpPr>
            <a:spLocks noGrp="1"/>
          </p:cNvSpPr>
          <p:nvPr>
            <p:ph type="body" sz="quarter" idx="32"/>
          </p:nvPr>
        </p:nvSpPr>
        <p:spPr>
          <a:xfrm>
            <a:off x="6228184" y="1203598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33"/>
          </p:nvPr>
        </p:nvSpPr>
        <p:spPr>
          <a:xfrm>
            <a:off x="3348037" y="1203598"/>
            <a:ext cx="2447925" cy="1655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2469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467545" y="2499742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quarter" idx="19" hasCustomPrompt="1"/>
          </p:nvPr>
        </p:nvSpPr>
        <p:spPr>
          <a:xfrm>
            <a:off x="467545" y="4371950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467544" y="1203598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2555776" y="1203598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2555776" y="3075806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1" name="Рисунок 11"/>
          <p:cNvSpPr>
            <a:spLocks noGrp="1"/>
          </p:cNvSpPr>
          <p:nvPr>
            <p:ph type="pic" sz="quarter" idx="23" hasCustomPrompt="1"/>
          </p:nvPr>
        </p:nvSpPr>
        <p:spPr>
          <a:xfrm>
            <a:off x="467544" y="3075806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24" hasCustomPrompt="1"/>
          </p:nvPr>
        </p:nvSpPr>
        <p:spPr>
          <a:xfrm>
            <a:off x="2555777" y="4371950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25" hasCustomPrompt="1"/>
          </p:nvPr>
        </p:nvSpPr>
        <p:spPr>
          <a:xfrm>
            <a:off x="2555777" y="2499742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3" name="Рисунок 11"/>
          <p:cNvSpPr>
            <a:spLocks noGrp="1"/>
          </p:cNvSpPr>
          <p:nvPr>
            <p:ph type="pic" sz="quarter" idx="26" hasCustomPrompt="1"/>
          </p:nvPr>
        </p:nvSpPr>
        <p:spPr>
          <a:xfrm>
            <a:off x="4644008" y="1203598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4" name="Рисунок 11"/>
          <p:cNvSpPr>
            <a:spLocks noGrp="1"/>
          </p:cNvSpPr>
          <p:nvPr>
            <p:ph type="pic" sz="quarter" idx="27" hasCustomPrompt="1"/>
          </p:nvPr>
        </p:nvSpPr>
        <p:spPr>
          <a:xfrm>
            <a:off x="4644008" y="3075806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5" name="Текст 3"/>
          <p:cNvSpPr>
            <a:spLocks noGrp="1"/>
          </p:cNvSpPr>
          <p:nvPr>
            <p:ph type="body" sz="quarter" idx="28" hasCustomPrompt="1"/>
          </p:nvPr>
        </p:nvSpPr>
        <p:spPr>
          <a:xfrm>
            <a:off x="4644009" y="4371950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6" name="Текст 3"/>
          <p:cNvSpPr>
            <a:spLocks noGrp="1"/>
          </p:cNvSpPr>
          <p:nvPr>
            <p:ph type="body" sz="quarter" idx="29" hasCustomPrompt="1"/>
          </p:nvPr>
        </p:nvSpPr>
        <p:spPr>
          <a:xfrm>
            <a:off x="4644009" y="2499742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17" name="Рисунок 11"/>
          <p:cNvSpPr>
            <a:spLocks noGrp="1"/>
          </p:cNvSpPr>
          <p:nvPr>
            <p:ph type="pic" sz="quarter" idx="30" hasCustomPrompt="1"/>
          </p:nvPr>
        </p:nvSpPr>
        <p:spPr>
          <a:xfrm>
            <a:off x="6732240" y="1203598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8" name="Рисунок 11"/>
          <p:cNvSpPr>
            <a:spLocks noGrp="1"/>
          </p:cNvSpPr>
          <p:nvPr>
            <p:ph type="pic" sz="quarter" idx="31" hasCustomPrompt="1"/>
          </p:nvPr>
        </p:nvSpPr>
        <p:spPr>
          <a:xfrm>
            <a:off x="6732240" y="3075806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4" name="Текст 3"/>
          <p:cNvSpPr>
            <a:spLocks noGrp="1"/>
          </p:cNvSpPr>
          <p:nvPr>
            <p:ph type="body" sz="quarter" idx="32" hasCustomPrompt="1"/>
          </p:nvPr>
        </p:nvSpPr>
        <p:spPr>
          <a:xfrm>
            <a:off x="6732241" y="4371950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  <p:sp>
        <p:nvSpPr>
          <p:cNvPr id="25" name="Текст 3"/>
          <p:cNvSpPr>
            <a:spLocks noGrp="1"/>
          </p:cNvSpPr>
          <p:nvPr>
            <p:ph type="body" sz="quarter" idx="33" hasCustomPrompt="1"/>
          </p:nvPr>
        </p:nvSpPr>
        <p:spPr>
          <a:xfrm>
            <a:off x="6732241" y="2499742"/>
            <a:ext cx="1872207" cy="18708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ru-RU" dirty="0"/>
              <a:t>подпись</a:t>
            </a:r>
          </a:p>
        </p:txBody>
      </p:sp>
    </p:spTree>
    <p:extLst>
      <p:ext uri="{BB962C8B-B14F-4D97-AF65-F5344CB8AC3E}">
        <p14:creationId xmlns:p14="http://schemas.microsoft.com/office/powerpoint/2010/main" val="1717086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 hasCustomPrompt="1"/>
          </p:nvPr>
        </p:nvSpPr>
        <p:spPr>
          <a:xfrm>
            <a:off x="693936" y="2069882"/>
            <a:ext cx="7756127" cy="646331"/>
          </a:xfrm>
          <a:prstGeom prst="rect">
            <a:avLst/>
          </a:prstGeom>
        </p:spPr>
        <p:txBody>
          <a:bodyPr anchor="ctr" anchorCtr="1">
            <a:spAutoFit/>
          </a:bodyPr>
          <a:lstStyle>
            <a:lvl1pPr>
              <a:defRPr sz="3600" b="1" baseline="0">
                <a:latin typeface="Avenir Next Cyr" panose="020B0503020202020204" pitchFamily="34" charset="-52"/>
              </a:defRPr>
            </a:lvl1pPr>
          </a:lstStyle>
          <a:p>
            <a:r>
              <a:rPr lang="ru-RU" dirty="0"/>
              <a:t>Тема презентации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 hasCustomPrompt="1"/>
          </p:nvPr>
        </p:nvSpPr>
        <p:spPr>
          <a:xfrm>
            <a:off x="3491880" y="4443958"/>
            <a:ext cx="2160240" cy="2872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latin typeface="Avenir Next Cyr" panose="020B0503020202020204" pitchFamily="34" charset="-52"/>
              </a:defRPr>
            </a:lvl1pPr>
          </a:lstStyle>
          <a:p>
            <a:pPr lvl="0"/>
            <a:r>
              <a:rPr lang="en-US" dirty="0"/>
              <a:t>д</a:t>
            </a:r>
            <a:r>
              <a:rPr lang="ru-RU" dirty="0" err="1"/>
              <a:t>д.мм.гггг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517452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20" hasCustomPrompt="1"/>
          </p:nvPr>
        </p:nvSpPr>
        <p:spPr>
          <a:xfrm>
            <a:off x="467544" y="1323813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21" hasCustomPrompt="1"/>
          </p:nvPr>
        </p:nvSpPr>
        <p:spPr>
          <a:xfrm>
            <a:off x="2555776" y="1323813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0" name="Рисунок 11"/>
          <p:cNvSpPr>
            <a:spLocks noGrp="1"/>
          </p:cNvSpPr>
          <p:nvPr>
            <p:ph type="pic" sz="quarter" idx="22" hasCustomPrompt="1"/>
          </p:nvPr>
        </p:nvSpPr>
        <p:spPr>
          <a:xfrm>
            <a:off x="2555776" y="2859782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21" name="Рисунок 11"/>
          <p:cNvSpPr>
            <a:spLocks noGrp="1"/>
          </p:cNvSpPr>
          <p:nvPr>
            <p:ph type="pic" sz="quarter" idx="23" hasCustomPrompt="1"/>
          </p:nvPr>
        </p:nvSpPr>
        <p:spPr>
          <a:xfrm>
            <a:off x="467544" y="2859782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3" name="Рисунок 11"/>
          <p:cNvSpPr>
            <a:spLocks noGrp="1"/>
          </p:cNvSpPr>
          <p:nvPr>
            <p:ph type="pic" sz="quarter" idx="26" hasCustomPrompt="1"/>
          </p:nvPr>
        </p:nvSpPr>
        <p:spPr>
          <a:xfrm>
            <a:off x="4644008" y="1323813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4" name="Рисунок 11"/>
          <p:cNvSpPr>
            <a:spLocks noGrp="1"/>
          </p:cNvSpPr>
          <p:nvPr>
            <p:ph type="pic" sz="quarter" idx="27" hasCustomPrompt="1"/>
          </p:nvPr>
        </p:nvSpPr>
        <p:spPr>
          <a:xfrm>
            <a:off x="4644008" y="2859782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7" name="Рисунок 11"/>
          <p:cNvSpPr>
            <a:spLocks noGrp="1"/>
          </p:cNvSpPr>
          <p:nvPr>
            <p:ph type="pic" sz="quarter" idx="30" hasCustomPrompt="1"/>
          </p:nvPr>
        </p:nvSpPr>
        <p:spPr>
          <a:xfrm>
            <a:off x="6732240" y="1323813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  <p:sp>
        <p:nvSpPr>
          <p:cNvPr id="18" name="Рисунок 11"/>
          <p:cNvSpPr>
            <a:spLocks noGrp="1"/>
          </p:cNvSpPr>
          <p:nvPr>
            <p:ph type="pic" sz="quarter" idx="31" hasCustomPrompt="1"/>
          </p:nvPr>
        </p:nvSpPr>
        <p:spPr>
          <a:xfrm>
            <a:off x="6732240" y="2859782"/>
            <a:ext cx="1871906" cy="1247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ru-RU" sz="1400" dirty="0"/>
              <a:t>Рисунок/фото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30443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Четыре объекта">
    <p:bg>
      <p:bgPr>
        <a:blipFill dpi="0" rotWithShape="1">
          <a:blip r:embed="rId2">
            <a:lum/>
          </a:blip>
          <a:srcRect/>
          <a:tile tx="0" ty="0" sx="38000" sy="3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2" hasCustomPrompt="1"/>
          </p:nvPr>
        </p:nvSpPr>
        <p:spPr>
          <a:xfrm>
            <a:off x="467544" y="113159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15" name="Текст 3"/>
          <p:cNvSpPr>
            <a:spLocks noGrp="1"/>
          </p:cNvSpPr>
          <p:nvPr>
            <p:ph type="body" sz="quarter" idx="33" hasCustomPrompt="1"/>
          </p:nvPr>
        </p:nvSpPr>
        <p:spPr>
          <a:xfrm>
            <a:off x="2555776" y="113159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16" name="Текст 3"/>
          <p:cNvSpPr>
            <a:spLocks noGrp="1"/>
          </p:cNvSpPr>
          <p:nvPr>
            <p:ph type="body" sz="quarter" idx="34" hasCustomPrompt="1"/>
          </p:nvPr>
        </p:nvSpPr>
        <p:spPr>
          <a:xfrm>
            <a:off x="4644008" y="113159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22" name="Текст 3"/>
          <p:cNvSpPr>
            <a:spLocks noGrp="1"/>
          </p:cNvSpPr>
          <p:nvPr>
            <p:ph type="body" sz="quarter" idx="35" hasCustomPrompt="1"/>
          </p:nvPr>
        </p:nvSpPr>
        <p:spPr>
          <a:xfrm>
            <a:off x="6732240" y="113159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23" name="Текст 3"/>
          <p:cNvSpPr>
            <a:spLocks noGrp="1"/>
          </p:cNvSpPr>
          <p:nvPr>
            <p:ph type="body" sz="quarter" idx="36" hasCustomPrompt="1"/>
          </p:nvPr>
        </p:nvSpPr>
        <p:spPr>
          <a:xfrm>
            <a:off x="467544" y="300422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24" name="Текст 3"/>
          <p:cNvSpPr>
            <a:spLocks noGrp="1"/>
          </p:cNvSpPr>
          <p:nvPr>
            <p:ph type="body" sz="quarter" idx="37" hasCustomPrompt="1"/>
          </p:nvPr>
        </p:nvSpPr>
        <p:spPr>
          <a:xfrm>
            <a:off x="2555776" y="300422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25" name="Текст 3"/>
          <p:cNvSpPr>
            <a:spLocks noGrp="1"/>
          </p:cNvSpPr>
          <p:nvPr>
            <p:ph type="body" sz="quarter" idx="38" hasCustomPrompt="1"/>
          </p:nvPr>
        </p:nvSpPr>
        <p:spPr>
          <a:xfrm>
            <a:off x="4644008" y="300422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  <p:sp>
        <p:nvSpPr>
          <p:cNvPr id="26" name="Текст 3"/>
          <p:cNvSpPr>
            <a:spLocks noGrp="1"/>
          </p:cNvSpPr>
          <p:nvPr>
            <p:ph type="body" sz="quarter" idx="39" hasCustomPrompt="1"/>
          </p:nvPr>
        </p:nvSpPr>
        <p:spPr>
          <a:xfrm>
            <a:off x="6732240" y="3004220"/>
            <a:ext cx="1871662" cy="1655762"/>
          </a:xfrm>
          <a:prstGeom prst="rect">
            <a:avLst/>
          </a:prstGeom>
        </p:spPr>
        <p:txBody>
          <a:bodyPr/>
          <a:lstStyle>
            <a:lvl2pPr marL="0" indent="0">
              <a:spcBef>
                <a:spcPts val="0"/>
              </a:spcBef>
              <a:buNone/>
              <a:defRPr sz="1400" baseline="0"/>
            </a:lvl2pPr>
          </a:lstStyle>
          <a:p>
            <a:pPr lvl="1"/>
            <a:r>
              <a:rPr lang="ru-RU" dirty="0"/>
              <a:t>Образец  текста</a:t>
            </a:r>
          </a:p>
        </p:txBody>
      </p:sp>
    </p:spTree>
    <p:extLst>
      <p:ext uri="{BB962C8B-B14F-4D97-AF65-F5344CB8AC3E}">
        <p14:creationId xmlns:p14="http://schemas.microsoft.com/office/powerpoint/2010/main" val="52621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32787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1707674"/>
            <a:ext cx="7772400" cy="1102519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defRPr sz="6600" b="1">
                <a:latin typeface="Avenir Next Cyr" panose="020B0503020202020204" pitchFamily="34" charset="-52"/>
              </a:defRPr>
            </a:lvl1pPr>
          </a:lstStyle>
          <a:p>
            <a:r>
              <a:rPr lang="ru-RU" dirty="0"/>
              <a:t>Тема презентации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6300192" y="4731991"/>
            <a:ext cx="2158008" cy="2880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latin typeface="Avenir Next Cyr" panose="020B0503020202020204" pitchFamily="34" charset="-52"/>
              </a:defRPr>
            </a:lvl1pPr>
          </a:lstStyle>
          <a:p>
            <a:pPr lvl="0"/>
            <a:r>
              <a:rPr lang="ru-RU" dirty="0"/>
              <a:t>Группа</a:t>
            </a:r>
            <a:r>
              <a:rPr lang="en-US" dirty="0"/>
              <a:t>/</a:t>
            </a:r>
            <a:r>
              <a:rPr lang="en-US" dirty="0" err="1"/>
              <a:t>должность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5" hasCustomPrompt="1"/>
          </p:nvPr>
        </p:nvSpPr>
        <p:spPr>
          <a:xfrm>
            <a:off x="755663" y="4732010"/>
            <a:ext cx="1152055" cy="2872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latin typeface="Avenir Next Cyr" panose="020B0503020202020204" pitchFamily="34" charset="-52"/>
              </a:defRPr>
            </a:lvl1pPr>
          </a:lstStyle>
          <a:p>
            <a:pPr lvl="0"/>
            <a:r>
              <a:rPr lang="ru-RU" dirty="0" err="1"/>
              <a:t>Дд.мм.гггг</a:t>
            </a:r>
            <a:r>
              <a:rPr lang="ru-RU" dirty="0"/>
              <a:t>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6" hasCustomPrompt="1"/>
          </p:nvPr>
        </p:nvSpPr>
        <p:spPr>
          <a:xfrm>
            <a:off x="3132147" y="4732358"/>
            <a:ext cx="2879725" cy="2873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Avenir Next Cyr" panose="020B0503020202020204" pitchFamily="34" charset="-52"/>
              </a:defRPr>
            </a:lvl1pPr>
            <a:lvl2pPr marL="609540" indent="0">
              <a:buNone/>
              <a:defRPr/>
            </a:lvl2pPr>
            <a:lvl3pPr marL="1219078" indent="0">
              <a:buNone/>
              <a:defRPr/>
            </a:lvl3pPr>
            <a:lvl4pPr marL="1828619" indent="0">
              <a:buNone/>
              <a:defRPr/>
            </a:lvl4pPr>
            <a:lvl5pPr marL="2438157" indent="0">
              <a:buNone/>
              <a:defRPr/>
            </a:lvl5pPr>
          </a:lstStyle>
          <a:p>
            <a:pPr lvl="0"/>
            <a:r>
              <a:rPr lang="ru-RU" sz="1600" dirty="0"/>
              <a:t>ФИО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94873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bg>
      <p:bgPr>
        <a:blipFill dpi="0" rotWithShape="1">
          <a:blip r:embed="rId2">
            <a:lum/>
          </a:blip>
          <a:srcRect/>
          <a:tile tx="0" ty="0" sx="100000" sy="100000" flip="none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51920" y="205998"/>
            <a:ext cx="4834880" cy="70958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 b="1">
                <a:solidFill>
                  <a:schemeClr val="tx1"/>
                </a:solidFill>
                <a:latin typeface="Avenir Next Cyr" panose="020B0503020202020204" pitchFamily="34" charset="-52"/>
              </a:defRPr>
            </a:lvl1pPr>
          </a:lstStyle>
          <a:p>
            <a:r>
              <a:rPr lang="ru-RU" dirty="0"/>
              <a:t>Образец содержания: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72400" y="4767264"/>
            <a:ext cx="514400" cy="273844"/>
          </a:xfrm>
        </p:spPr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3"/>
          </p:nvPr>
        </p:nvSpPr>
        <p:spPr>
          <a:xfrm>
            <a:off x="3851928" y="1131591"/>
            <a:ext cx="4824413" cy="36004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Font typeface="+mj-lt"/>
              <a:buAutoNum type="arabicPeriod"/>
              <a:defRPr sz="2400">
                <a:solidFill>
                  <a:schemeClr val="tx1"/>
                </a:solidFill>
                <a:latin typeface="Avenir Next Cyr" panose="020B0503020202020204" pitchFamily="34" charset="-52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573741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(слайд-бампер)">
    <p:bg>
      <p:bgPr>
        <a:blipFill dpi="0" rotWithShape="1">
          <a:blip r:embed="rId2">
            <a:lum/>
          </a:blip>
          <a:srcRect/>
          <a:tile tx="0" ty="0" sx="100000" sy="100000" flip="none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 userDrawn="1"/>
        </p:nvSpPr>
        <p:spPr>
          <a:xfrm>
            <a:off x="971600" y="1707655"/>
            <a:ext cx="4320480" cy="1800200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6000" b="0" kern="1200">
                <a:solidFill>
                  <a:schemeClr val="tx1"/>
                </a:solidFill>
                <a:latin typeface="Futura-Normal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ru-RU" sz="5400" b="1" dirty="0">
                <a:latin typeface="Avenir Next Cyr" panose="020B0503020202020204" pitchFamily="34" charset="-52"/>
              </a:rPr>
              <a:t>Заголовок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12391387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доп. верия (слайд-бампер)">
    <p:bg>
      <p:bgPr>
        <a:blipFill dpi="0" rotWithShape="1">
          <a:blip r:embed="rId2">
            <a:lum/>
          </a:blip>
          <a:srcRect/>
          <a:tile tx="0" ty="0" sx="100000" sy="100000" flip="none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 userDrawn="1"/>
        </p:nvSpPr>
        <p:spPr>
          <a:xfrm>
            <a:off x="971600" y="1707655"/>
            <a:ext cx="4320480" cy="1800200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spcBef>
                <a:spcPct val="0"/>
              </a:spcBef>
              <a:buNone/>
              <a:defRPr sz="6000" b="0" kern="1200">
                <a:solidFill>
                  <a:schemeClr val="tx1"/>
                </a:solidFill>
                <a:latin typeface="Futura-Normal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ru-RU" sz="5400" b="1" dirty="0">
                <a:latin typeface="Avenir Next Cyr" panose="020B0503020202020204" pitchFamily="34" charset="-52"/>
              </a:rPr>
              <a:t>Заголовок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10784598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3982"/>
            <a:ext cx="8229600" cy="63757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457200" y="1131888"/>
            <a:ext cx="8229600" cy="36001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388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Два объекта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3982"/>
            <a:ext cx="8229600" cy="63757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57200" y="1131018"/>
            <a:ext cx="3970784" cy="3600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4644008" y="1131017"/>
            <a:ext cx="4042792" cy="3600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Текст 4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925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 hasCustomPrompt="1"/>
          </p:nvPr>
        </p:nvSpPr>
        <p:spPr>
          <a:xfrm>
            <a:off x="693936" y="2069882"/>
            <a:ext cx="7756127" cy="646331"/>
          </a:xfrm>
          <a:prstGeom prst="rect">
            <a:avLst/>
          </a:prstGeom>
        </p:spPr>
        <p:txBody>
          <a:bodyPr anchor="ctr" anchorCtr="1">
            <a:spAutoFit/>
          </a:bodyPr>
          <a:lstStyle>
            <a:lvl1pPr>
              <a:defRPr sz="3600" b="1" baseline="0">
                <a:latin typeface="Avenir Next Cyr" panose="020B0503020202020204" pitchFamily="34" charset="-52"/>
              </a:defRPr>
            </a:lvl1pPr>
          </a:lstStyle>
          <a:p>
            <a:r>
              <a:rPr lang="ru-RU" dirty="0"/>
              <a:t>Тема презентации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6" hasCustomPrompt="1"/>
          </p:nvPr>
        </p:nvSpPr>
        <p:spPr>
          <a:xfrm>
            <a:off x="683568" y="4443958"/>
            <a:ext cx="7776863" cy="287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latin typeface="Avenir Next Cyr" panose="020B0503020202020204" pitchFamily="34" charset="-52"/>
              </a:defRPr>
            </a:lvl1pPr>
            <a:lvl2pPr marL="609540" indent="0">
              <a:buNone/>
              <a:defRPr/>
            </a:lvl2pPr>
            <a:lvl3pPr marL="1219078" indent="0">
              <a:buNone/>
              <a:defRPr/>
            </a:lvl3pPr>
            <a:lvl4pPr marL="1828619" indent="0">
              <a:buNone/>
              <a:defRPr/>
            </a:lvl4pPr>
            <a:lvl5pPr marL="2438157" indent="0">
              <a:buNone/>
              <a:defRPr/>
            </a:lvl5pPr>
          </a:lstStyle>
          <a:p>
            <a:pPr lvl="0"/>
            <a:r>
              <a:rPr lang="ru-RU" sz="1600" dirty="0"/>
              <a:t>ФИО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84154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3982"/>
            <a:ext cx="8229600" cy="63757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 b="1">
                <a:solidFill>
                  <a:schemeClr val="tx1"/>
                </a:solidFill>
                <a:latin typeface="Avenir Next Cyr" panose="020B0503020202020204" pitchFamily="34" charset="-52"/>
                <a:cs typeface="MV Boli" panose="02000500030200090000" pitchFamily="2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A18EB61-9EBD-44E2-9C41-DDD2243C44D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57203" y="1131888"/>
            <a:ext cx="4330700" cy="36004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0174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Два объекта">
    <p:bg>
      <p:bgPr>
        <a:blipFill dpi="0" rotWithShape="1">
          <a:blip r:embed="rId2">
            <a:lum/>
          </a:blip>
          <a:srcRect/>
          <a:tile tx="0" ty="0" sx="51000" sy="51000" flip="none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99"/>
            <a:ext cx="4978896" cy="63757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>
                <a:latin typeface="+mn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57200" y="1131590"/>
            <a:ext cx="4114800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609538" indent="0">
              <a:buNone/>
              <a:defRPr sz="2800"/>
            </a:lvl2pPr>
            <a:lvl3pPr marL="1219076" indent="0">
              <a:buNone/>
              <a:defRPr sz="2000"/>
            </a:lvl3pPr>
            <a:lvl4pPr marL="1828616" indent="0">
              <a:buNone/>
              <a:defRPr sz="1800"/>
            </a:lvl4pPr>
            <a:lvl5pPr marL="2438155" indent="0">
              <a:buNone/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65988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4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156179" y="1131888"/>
            <a:ext cx="2530623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609538" indent="0">
              <a:buNone/>
              <a:defRPr sz="18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</p:txBody>
      </p:sp>
      <p:sp>
        <p:nvSpPr>
          <p:cNvPr id="8" name="Объект 4"/>
          <p:cNvSpPr>
            <a:spLocks noGrp="1"/>
          </p:cNvSpPr>
          <p:nvPr>
            <p:ph sz="quarter" idx="14"/>
          </p:nvPr>
        </p:nvSpPr>
        <p:spPr>
          <a:xfrm>
            <a:off x="481242" y="1131888"/>
            <a:ext cx="2506585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609538" indent="0">
              <a:buNone/>
              <a:defRPr sz="18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</p:txBody>
      </p:sp>
      <p:sp>
        <p:nvSpPr>
          <p:cNvPr id="9" name="Объект 4"/>
          <p:cNvSpPr>
            <a:spLocks noGrp="1"/>
          </p:cNvSpPr>
          <p:nvPr>
            <p:ph sz="quarter" idx="15"/>
          </p:nvPr>
        </p:nvSpPr>
        <p:spPr>
          <a:xfrm>
            <a:off x="3311863" y="1131888"/>
            <a:ext cx="2520279" cy="3600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609538" indent="0">
              <a:buNone/>
              <a:defRPr sz="18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98378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Два объекта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87"/>
            <a:ext cx="8229600" cy="637579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4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732240" y="1131590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Объект 4"/>
          <p:cNvSpPr>
            <a:spLocks noGrp="1"/>
          </p:cNvSpPr>
          <p:nvPr>
            <p:ph sz="quarter" idx="14"/>
          </p:nvPr>
        </p:nvSpPr>
        <p:spPr>
          <a:xfrm>
            <a:off x="4633664" y="1131590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Объект 4"/>
          <p:cNvSpPr>
            <a:spLocks noGrp="1"/>
          </p:cNvSpPr>
          <p:nvPr>
            <p:ph sz="quarter" idx="15"/>
          </p:nvPr>
        </p:nvSpPr>
        <p:spPr>
          <a:xfrm>
            <a:off x="2545432" y="1131590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Объект 4"/>
          <p:cNvSpPr>
            <a:spLocks noGrp="1"/>
          </p:cNvSpPr>
          <p:nvPr>
            <p:ph sz="quarter" idx="16"/>
          </p:nvPr>
        </p:nvSpPr>
        <p:spPr>
          <a:xfrm>
            <a:off x="457200" y="1130847"/>
            <a:ext cx="1954560" cy="36007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93016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Текст 4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834956"/>
            <a:ext cx="5698976" cy="2738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147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 hasCustomPrompt="1"/>
          </p:nvPr>
        </p:nvSpPr>
        <p:spPr>
          <a:xfrm>
            <a:off x="693936" y="2069882"/>
            <a:ext cx="7756127" cy="646331"/>
          </a:xfrm>
          <a:prstGeom prst="rect">
            <a:avLst/>
          </a:prstGeom>
        </p:spPr>
        <p:txBody>
          <a:bodyPr anchor="ctr" anchorCtr="1">
            <a:spAutoFit/>
          </a:bodyPr>
          <a:lstStyle>
            <a:lvl1pPr>
              <a:defRPr sz="3600" b="1" baseline="0">
                <a:latin typeface="Avenir Next Cyr" panose="020B0503020202020204" pitchFamily="34" charset="-52"/>
              </a:defRPr>
            </a:lvl1pPr>
          </a:lstStyle>
          <a:p>
            <a:r>
              <a:rPr lang="ru-RU" dirty="0"/>
              <a:t>Тема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138868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держание">
    <p:bg>
      <p:bgPr>
        <a:blipFill dpi="0" rotWithShape="1">
          <a:blip r:embed="rId2">
            <a:lum/>
          </a:blip>
          <a:srcRect/>
          <a:tile tx="0" ty="0" sx="100000" sy="100000" flip="none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51920" y="205999"/>
            <a:ext cx="4834880" cy="49354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tx1"/>
                </a:solidFill>
                <a:latin typeface="Avenir Next Cyr" panose="020B0503020202020204" pitchFamily="34" charset="-52"/>
              </a:defRPr>
            </a:lvl1pPr>
          </a:lstStyle>
          <a:p>
            <a:r>
              <a:rPr lang="ru-RU" dirty="0"/>
              <a:t>Образец содержания: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72400" y="4767264"/>
            <a:ext cx="514400" cy="273844"/>
          </a:xfrm>
        </p:spPr>
        <p:txBody>
          <a:bodyPr>
            <a:normAutofit/>
          </a:bodyPr>
          <a:lstStyle/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Текст 9"/>
          <p:cNvSpPr>
            <a:spLocks noGrp="1" noChangeAspect="1"/>
          </p:cNvSpPr>
          <p:nvPr>
            <p:ph type="body" sz="quarter" idx="13"/>
          </p:nvPr>
        </p:nvSpPr>
        <p:spPr>
          <a:xfrm>
            <a:off x="3851928" y="843559"/>
            <a:ext cx="4824413" cy="388843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Font typeface="+mj-lt"/>
              <a:buAutoNum type="arabicPeriod"/>
              <a:defRPr sz="1600">
                <a:solidFill>
                  <a:schemeClr val="tx1"/>
                </a:solidFill>
                <a:latin typeface="Avenir Next Cyr" panose="020B0503020202020204" pitchFamily="34" charset="-52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(слайд-бампер)">
    <p:bg>
      <p:bgPr>
        <a:blipFill dpi="0" rotWithShape="1">
          <a:blip r:embed="rId2">
            <a:lum/>
          </a:blip>
          <a:srcRect/>
          <a:tile tx="0" ty="0" sx="100000" sy="100000" flip="none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899592" y="1347614"/>
            <a:ext cx="4896544" cy="172819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4000" b="1"/>
            </a:lvl1pPr>
          </a:lstStyle>
          <a:p>
            <a:r>
              <a:rPr lang="ru-RU" dirty="0"/>
              <a:t>Заголовок раздела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 (слайд-бампер)">
    <p:bg>
      <p:bgPr>
        <a:blipFill dpi="0" rotWithShape="1">
          <a:blip r:embed="rId2">
            <a:lum/>
          </a:blip>
          <a:srcRect/>
          <a:tile tx="0" ty="0" sx="100000" sy="100000" flip="none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hasCustomPrompt="1"/>
          </p:nvPr>
        </p:nvSpPr>
        <p:spPr>
          <a:xfrm>
            <a:off x="899592" y="1347614"/>
            <a:ext cx="4896544" cy="172819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4000" b="1"/>
            </a:lvl1pPr>
          </a:lstStyle>
          <a:p>
            <a:r>
              <a:rPr lang="ru-RU" dirty="0"/>
              <a:t>Заголовок раздела</a:t>
            </a:r>
          </a:p>
        </p:txBody>
      </p:sp>
      <p:sp>
        <p:nvSpPr>
          <p:cNvPr id="13" name="Текст 12"/>
          <p:cNvSpPr>
            <a:spLocks noGrp="1" noChangeAspect="1"/>
          </p:cNvSpPr>
          <p:nvPr>
            <p:ph type="body" sz="quarter" idx="10" hasCustomPrompt="1"/>
          </p:nvPr>
        </p:nvSpPr>
        <p:spPr>
          <a:xfrm>
            <a:off x="899592" y="3291830"/>
            <a:ext cx="4896544" cy="14401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800" baseline="0"/>
            </a:lvl1pPr>
            <a:lvl2pPr marL="609538" indent="0">
              <a:buFontTx/>
              <a:buNone/>
              <a:defRPr sz="1200"/>
            </a:lvl2pPr>
            <a:lvl3pPr marL="1219076" indent="0">
              <a:buFontTx/>
              <a:buNone/>
              <a:defRPr sz="1200"/>
            </a:lvl3pPr>
            <a:lvl4pPr marL="1828616" indent="0">
              <a:buFontTx/>
              <a:buNone/>
              <a:defRPr sz="1200"/>
            </a:lvl4pPr>
            <a:lvl5pPr marL="2438155" indent="0">
              <a:buFontTx/>
              <a:buNone/>
              <a:defRPr sz="1200"/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747704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72400" y="4834956"/>
            <a:ext cx="514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715" r:id="rId3"/>
    <p:sldLayoutId id="2147483717" r:id="rId4"/>
    <p:sldLayoutId id="2147483716" r:id="rId5"/>
    <p:sldLayoutId id="2147483718" r:id="rId6"/>
    <p:sldLayoutId id="2147483690" r:id="rId7"/>
    <p:sldLayoutId id="2147483691" r:id="rId8"/>
    <p:sldLayoutId id="2147483720" r:id="rId9"/>
    <p:sldLayoutId id="2147483719" r:id="rId10"/>
    <p:sldLayoutId id="2147483721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38" r:id="rId17"/>
    <p:sldLayoutId id="2147483739" r:id="rId18"/>
    <p:sldLayoutId id="2147483740" r:id="rId19"/>
    <p:sldLayoutId id="2147483741" r:id="rId20"/>
    <p:sldLayoutId id="2147483742" r:id="rId21"/>
    <p:sldLayoutId id="2147483743" r:id="rId22"/>
    <p:sldLayoutId id="2147483744" r:id="rId23"/>
    <p:sldLayoutId id="2147483745" r:id="rId24"/>
    <p:sldLayoutId id="2147483746" r:id="rId25"/>
    <p:sldLayoutId id="2147483697" r:id="rId26"/>
    <p:sldLayoutId id="2147483692" r:id="rId27"/>
    <p:sldLayoutId id="2147483693" r:id="rId28"/>
    <p:sldLayoutId id="2147483694" r:id="rId29"/>
    <p:sldLayoutId id="2147483695" r:id="rId30"/>
    <p:sldLayoutId id="2147483699" r:id="rId31"/>
    <p:sldLayoutId id="2147483722" r:id="rId32"/>
    <p:sldLayoutId id="2147483728" r:id="rId33"/>
    <p:sldLayoutId id="2147483732" r:id="rId34"/>
    <p:sldLayoutId id="2147483725" r:id="rId35"/>
    <p:sldLayoutId id="2147483729" r:id="rId36"/>
    <p:sldLayoutId id="2147483727" r:id="rId37"/>
    <p:sldLayoutId id="2147483730" r:id="rId38"/>
    <p:sldLayoutId id="2147483724" r:id="rId39"/>
    <p:sldLayoutId id="2147483726" r:id="rId40"/>
    <p:sldLayoutId id="2147483731" r:id="rId41"/>
    <p:sldLayoutId id="2147483698" r:id="rId42"/>
  </p:sldLayoutIdLst>
  <p:hf hdr="0" ftr="0" dt="0"/>
  <p:txStyles>
    <p:titleStyle>
      <a:lvl1pPr algn="ctr" defTabSz="1219078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54" indent="-457154" algn="l" defTabSz="1219078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01" indent="-380963" algn="l" defTabSz="1219078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47" indent="-304771" algn="l" defTabSz="12190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87" indent="-304771" algn="l" defTabSz="1219078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926" indent="-304771" algn="l" defTabSz="1219078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464" indent="-304771" algn="l" defTabSz="121907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005" indent="-304771" algn="l" defTabSz="121907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544" indent="-304771" algn="l" defTabSz="121907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083" indent="-304771" algn="l" defTabSz="121907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40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78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9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7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3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72400" y="4834956"/>
            <a:ext cx="514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8EB61-9EBD-44E2-9C41-DDD2243C44D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9105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14" r:id="rId5"/>
    <p:sldLayoutId id="2147483705" r:id="rId6"/>
    <p:sldLayoutId id="2147483706" r:id="rId7"/>
    <p:sldLayoutId id="2147483707" r:id="rId8"/>
    <p:sldLayoutId id="2147483712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1219078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54" indent="-457154" algn="l" defTabSz="1219078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01" indent="-380963" algn="l" defTabSz="1219078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47" indent="-304771" algn="l" defTabSz="12190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87" indent="-304771" algn="l" defTabSz="1219078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926" indent="-304771" algn="l" defTabSz="1219078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464" indent="-304771" algn="l" defTabSz="121907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005" indent="-304771" algn="l" defTabSz="121907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544" indent="-304771" algn="l" defTabSz="121907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083" indent="-304771" algn="l" defTabSz="121907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40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78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9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7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3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7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74035-2350-0CED-8F8D-A82C0B82B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0B3C81CF-CCBC-2489-FB24-3AC6BC2BDB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867185" y="4732358"/>
            <a:ext cx="5409650" cy="287337"/>
          </a:xfrm>
        </p:spPr>
        <p:txBody>
          <a:bodyPr/>
          <a:lstStyle/>
          <a:p>
            <a:r>
              <a:rPr lang="ru-RU" dirty="0"/>
              <a:t>НИУ «МЭИ»</a:t>
            </a:r>
          </a:p>
        </p:txBody>
      </p:sp>
      <p:sp>
        <p:nvSpPr>
          <p:cNvPr id="20" name="Заголовок 19">
            <a:extLst>
              <a:ext uri="{FF2B5EF4-FFF2-40B4-BE49-F238E27FC236}">
                <a16:creationId xmlns:a16="http://schemas.microsoft.com/office/drawing/2014/main" id="{23F1C1FA-9E0D-7888-02A1-2B1A33CC55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3936" y="1238886"/>
            <a:ext cx="7756127" cy="2308324"/>
          </a:xfrm>
        </p:spPr>
        <p:txBody>
          <a:bodyPr/>
          <a:lstStyle/>
          <a:p>
            <a:r>
              <a:rPr lang="ru-RU" b="0" dirty="0">
                <a:latin typeface="+mj-lt"/>
              </a:rPr>
              <a:t>Обзор способов и инструментов создания обучающей выборки для проектирования </a:t>
            </a:r>
            <a:br>
              <a:rPr lang="ru-RU" b="0" dirty="0">
                <a:latin typeface="+mj-lt"/>
              </a:rPr>
            </a:br>
            <a:r>
              <a:rPr lang="ru-RU" b="0" dirty="0">
                <a:latin typeface="+mj-lt"/>
              </a:rPr>
              <a:t>ИИ-ассистента</a:t>
            </a:r>
          </a:p>
        </p:txBody>
      </p:sp>
    </p:spTree>
    <p:extLst>
      <p:ext uri="{BB962C8B-B14F-4D97-AF65-F5344CB8AC3E}">
        <p14:creationId xmlns:p14="http://schemas.microsoft.com/office/powerpoint/2010/main" val="1625456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4C897E-D4D6-94E1-FC4F-18528C27B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0C7AC1-7360-FA5A-470B-8EE6032C9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6735814" cy="556155"/>
          </a:xfrm>
        </p:spPr>
        <p:txBody>
          <a:bodyPr/>
          <a:lstStyle/>
          <a:p>
            <a:r>
              <a:rPr lang="ru-RU" sz="2000" dirty="0"/>
              <a:t>Интерпретация метрик в разных сценариях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E18C6A6-C700-6DC5-8921-9A2750B2D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10</a:t>
            </a:fld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6B342E5E-89AA-20B2-4308-5B56201A348B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0A23368-798E-468A-EBF3-AF9A62B15F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4969E0A-F4D8-CB5A-998E-C9873521D3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282707"/>
              </p:ext>
            </p:extLst>
          </p:nvPr>
        </p:nvGraphicFramePr>
        <p:xfrm>
          <a:off x="628650" y="1563638"/>
          <a:ext cx="7886700" cy="2475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15648135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953006373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222532788"/>
                    </a:ext>
                  </a:extLst>
                </a:gridCol>
              </a:tblGrid>
              <a:tr h="341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Тип ассистента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Ключевые метрики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Почему важны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149469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Поисковый (RAG)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Context Precision, Faithfulness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Проверяет, правильно ли ассистент опирается на контекст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319227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Диалоговый (Chat)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 err="1">
                          <a:effectLst/>
                        </a:rPr>
                        <a:t>Helpfulness</a:t>
                      </a:r>
                      <a:r>
                        <a:rPr lang="ru-RU" sz="1200" kern="100" dirty="0">
                          <a:effectLst/>
                        </a:rPr>
                        <a:t>, Safety, </a:t>
                      </a:r>
                      <a:r>
                        <a:rPr lang="ru-RU" sz="1200" kern="100" dirty="0" err="1">
                          <a:effectLst/>
                        </a:rPr>
                        <a:t>Relevance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Важно быть понятным и безопасным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884425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Учебный / Объясняющий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 err="1">
                          <a:effectLst/>
                        </a:rPr>
                        <a:t>Faithfulness</a:t>
                      </a:r>
                      <a:r>
                        <a:rPr lang="ru-RU" sz="1200" kern="100" dirty="0">
                          <a:effectLst/>
                        </a:rPr>
                        <a:t>, </a:t>
                      </a:r>
                      <a:r>
                        <a:rPr lang="ru-RU" sz="1200" kern="100" dirty="0" err="1">
                          <a:effectLst/>
                        </a:rPr>
                        <a:t>Coherence</a:t>
                      </a:r>
                      <a:r>
                        <a:rPr lang="ru-RU" sz="1200" kern="100" dirty="0">
                          <a:effectLst/>
                        </a:rPr>
                        <a:t>, </a:t>
                      </a:r>
                      <a:r>
                        <a:rPr lang="ru-RU" sz="1200" kern="100" dirty="0" err="1">
                          <a:effectLst/>
                        </a:rPr>
                        <a:t>Clarity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Проверяет логичность и точность рассуждений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564638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Код-ассистент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>
                          <a:effectLst/>
                        </a:rPr>
                        <a:t>Accuracy, Correctness, Test Pass Rate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Объективная проверка на выполнение требований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533416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Агентный / Планировщик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Consistency, Reliability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Оценивает стабильность и воспроизводимость решений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894540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2870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ABBB3-77D6-1B03-F501-7657B479C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E7F924-1857-94B4-82A6-E2CEACD80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5915000" cy="556155"/>
          </a:xfrm>
        </p:spPr>
        <p:txBody>
          <a:bodyPr/>
          <a:lstStyle/>
          <a:p>
            <a:r>
              <a:rPr lang="ru-RU" sz="2000" dirty="0"/>
              <a:t>Метрики оценки качества ИИ-ассистента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F62442A-6DEF-D107-4AFF-41DB8175B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11</a:t>
            </a:fld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D28851E-D0B6-2166-EB03-A567DE937888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6D050F5-FE69-202E-5DFD-97F5DE603A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45B476-9EAC-F751-BFBA-B00D6B227359}"/>
              </a:ext>
            </a:extLst>
          </p:cNvPr>
          <p:cNvSpPr/>
          <p:nvPr/>
        </p:nvSpPr>
        <p:spPr>
          <a:xfrm>
            <a:off x="1007604" y="1419622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err="1"/>
              <a:t>Ground</a:t>
            </a:r>
            <a:r>
              <a:rPr lang="ru-RU" sz="1200" b="1" dirty="0"/>
              <a:t> </a:t>
            </a:r>
            <a:r>
              <a:rPr lang="ru-RU" sz="1200" b="1" dirty="0" err="1"/>
              <a:t>truth</a:t>
            </a:r>
            <a:r>
              <a:rPr lang="ru-RU" sz="1200" b="1" dirty="0"/>
              <a:t> </a:t>
            </a:r>
            <a:r>
              <a:rPr lang="ru-RU" sz="1200" dirty="0"/>
              <a:t>— это набор «идеальных» ответов, которые считаются эталоном.</a:t>
            </a:r>
          </a:p>
          <a:p>
            <a:pPr lvl="0" algn="ctr"/>
            <a:r>
              <a:rPr lang="ru-RU" sz="1200" dirty="0"/>
              <a:t>На нём ассистент учится, проверяется и сравнивается с экспертным уровнем.</a:t>
            </a:r>
          </a:p>
        </p:txBody>
      </p:sp>
      <p:sp>
        <p:nvSpPr>
          <p:cNvPr id="4" name="Скругленный прямоугольник 9">
            <a:extLst>
              <a:ext uri="{FF2B5EF4-FFF2-40B4-BE49-F238E27FC236}">
                <a16:creationId xmlns:a16="http://schemas.microsoft.com/office/drawing/2014/main" id="{1DF7454A-DF24-1F01-DA2E-F2FF39127B88}"/>
              </a:ext>
            </a:extLst>
          </p:cNvPr>
          <p:cNvSpPr/>
          <p:nvPr/>
        </p:nvSpPr>
        <p:spPr>
          <a:xfrm>
            <a:off x="1295636" y="1254410"/>
            <a:ext cx="6552728" cy="792088"/>
          </a:xfrm>
          <a:prstGeom prst="roundRect">
            <a:avLst>
              <a:gd name="adj" fmla="val 6492"/>
            </a:avLst>
          </a:prstGeom>
          <a:noFill/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215DC6-1050-AA35-0698-0DC28CA43EDE}"/>
              </a:ext>
            </a:extLst>
          </p:cNvPr>
          <p:cNvSpPr txBox="1"/>
          <p:nvPr/>
        </p:nvSpPr>
        <p:spPr>
          <a:xfrm>
            <a:off x="855751" y="2320510"/>
            <a:ext cx="6804756" cy="2291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200" b="1" i="1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Пример структуры эталонной записи:</a:t>
            </a:r>
            <a:endParaRPr lang="ru-RU" sz="1200" i="1" kern="1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200" i="1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{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200" i="1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"</a:t>
            </a:r>
            <a:r>
              <a:rPr lang="ru-RU" sz="1200" i="1" kern="1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question</a:t>
            </a:r>
            <a:r>
              <a:rPr lang="ru-RU" sz="1200" i="1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": "Как ассистент может помочь пользователю спланировать день?",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200" i="1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"</a:t>
            </a:r>
            <a:r>
              <a:rPr lang="ru-RU" sz="1200" i="1" kern="1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ground_truth_answer</a:t>
            </a:r>
            <a:r>
              <a:rPr lang="ru-RU" sz="1200" i="1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": "Ассистент анализирует календарь, задачи и предпочтения пользователя, предлагает расписание и уведомления. Он не вмешивается в личные решения, а лишь организует данные.",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200" i="1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"</a:t>
            </a:r>
            <a:r>
              <a:rPr lang="ru-RU" sz="1200" i="1" kern="1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expected_behavior</a:t>
            </a:r>
            <a:r>
              <a:rPr lang="ru-RU" sz="1200" i="1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": "информативно, ненавязчиво, без избыточных советов"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200" i="1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145512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2430F8-262F-B544-D0A2-C1B792FA3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F50191-864E-09BF-FC23-C1FBC9DF8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5915000" cy="556155"/>
          </a:xfrm>
        </p:spPr>
        <p:txBody>
          <a:bodyPr/>
          <a:lstStyle/>
          <a:p>
            <a:r>
              <a:rPr lang="ru-RU" sz="2000" dirty="0"/>
              <a:t>Метод высокоточных меток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AFB7B41-669F-76DC-72A7-924D9A18B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12</a:t>
            </a:fld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9B4098A7-E330-AFC1-86BC-1A35F7475EA7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0AB6901-365B-0C76-1A5B-5FA6F20F59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B51ECA-FA20-D236-2AAB-C7938D5111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900" y="1317077"/>
            <a:ext cx="4202199" cy="362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813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772FD8-8944-7BEA-97E7-D28DBAD5C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68811-C023-22B6-D9CD-BA667796A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5915000" cy="556155"/>
          </a:xfrm>
        </p:spPr>
        <p:txBody>
          <a:bodyPr/>
          <a:lstStyle/>
          <a:p>
            <a:r>
              <a:rPr lang="ru-RU" sz="2000" dirty="0"/>
              <a:t>Метод абсолютного нуля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06E5648-1918-2EB3-57AF-24E0FFB9D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13</a:t>
            </a:fld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5A0EF790-5079-9416-C860-279E2EC58E9B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FC6EB74-92A8-7BE9-14B3-E410E53E51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D837D7-D570-79E4-345D-FA982E9BF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07654"/>
            <a:ext cx="7596336" cy="258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62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56386-1CE2-5F42-926F-AA49A9493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C6DA0532-A68D-5A96-6A73-87499342F04E}"/>
              </a:ext>
            </a:extLst>
          </p:cNvPr>
          <p:cNvSpPr/>
          <p:nvPr/>
        </p:nvSpPr>
        <p:spPr>
          <a:xfrm>
            <a:off x="755576" y="1913774"/>
            <a:ext cx="1584176" cy="1584176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F7956BB-EDCB-233B-4DC8-FBBA92CF0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14</a:t>
            </a:fld>
            <a:endParaRPr lang="ru-RU" dirty="0"/>
          </a:p>
        </p:txBody>
      </p:sp>
      <p:sp>
        <p:nvSpPr>
          <p:cNvPr id="11" name="Заголовок 5">
            <a:extLst>
              <a:ext uri="{FF2B5EF4-FFF2-40B4-BE49-F238E27FC236}">
                <a16:creationId xmlns:a16="http://schemas.microsoft.com/office/drawing/2014/main" id="{43D107CE-8656-E397-F4AE-22DE687A0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95486"/>
            <a:ext cx="6762166" cy="637579"/>
          </a:xfrm>
        </p:spPr>
        <p:txBody>
          <a:bodyPr/>
          <a:lstStyle/>
          <a:p>
            <a:pPr marL="0" marR="0">
              <a:lnSpc>
                <a:spcPct val="100000"/>
              </a:lnSpc>
              <a:defRPr/>
            </a:pPr>
            <a:r>
              <a:rPr lang="ru-RU" dirty="0">
                <a:latin typeface="+mj-lt"/>
                <a:ea typeface="+mj-ea"/>
                <a:cs typeface="+mj-cs"/>
              </a:rPr>
              <a:t>Контакты</a:t>
            </a:r>
            <a:endParaRPr lang="ru-RU" dirty="0"/>
          </a:p>
        </p:txBody>
      </p:sp>
      <p:sp>
        <p:nvSpPr>
          <p:cNvPr id="9" name="Shape 559">
            <a:extLst>
              <a:ext uri="{FF2B5EF4-FFF2-40B4-BE49-F238E27FC236}">
                <a16:creationId xmlns:a16="http://schemas.microsoft.com/office/drawing/2014/main" id="{14D55C33-C005-3909-457D-4FC65CCA7FF4}"/>
              </a:ext>
            </a:extLst>
          </p:cNvPr>
          <p:cNvSpPr txBox="1"/>
          <p:nvPr/>
        </p:nvSpPr>
        <p:spPr bwMode="auto">
          <a:xfrm>
            <a:off x="2915816" y="1736366"/>
            <a:ext cx="5040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000" b="1" dirty="0"/>
              <a:t>Кафедра Радиотехнических систем</a:t>
            </a: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en-US" sz="2000" dirty="0"/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000" dirty="0"/>
              <a:t>Ассистент</a:t>
            </a:r>
            <a:r>
              <a:rPr lang="en-US" sz="2000" dirty="0"/>
              <a:t> </a:t>
            </a:r>
            <a:r>
              <a:rPr lang="ru-RU" sz="2000" dirty="0"/>
              <a:t>кафедры</a:t>
            </a: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000" b="1" dirty="0"/>
              <a:t>Анучин Павел Юрьевич</a:t>
            </a: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000" b="1" dirty="0"/>
              <a:t>AnuchinPY@mpei.ru</a:t>
            </a:r>
            <a:endParaRPr lang="ru-RU" sz="2000" b="1" dirty="0"/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000" dirty="0"/>
              <a:t>+7 91</a:t>
            </a:r>
            <a:r>
              <a:rPr lang="en-US" sz="2000" dirty="0"/>
              <a:t>5</a:t>
            </a:r>
            <a:r>
              <a:rPr lang="ru-RU" sz="2000" dirty="0"/>
              <a:t> 5</a:t>
            </a:r>
            <a:r>
              <a:rPr lang="en-US" sz="2000" dirty="0"/>
              <a:t>86</a:t>
            </a:r>
            <a:r>
              <a:rPr lang="ru-RU" sz="2000" dirty="0"/>
              <a:t> </a:t>
            </a:r>
            <a:r>
              <a:rPr lang="en-US" sz="2000" dirty="0"/>
              <a:t>86</a:t>
            </a:r>
            <a:r>
              <a:rPr lang="ru-RU" sz="2000" dirty="0"/>
              <a:t> </a:t>
            </a:r>
            <a:r>
              <a:rPr lang="en-US" sz="2000" dirty="0"/>
              <a:t>29</a:t>
            </a:r>
            <a:endParaRPr lang="ru-RU" sz="2000" dirty="0"/>
          </a:p>
        </p:txBody>
      </p:sp>
      <p:pic>
        <p:nvPicPr>
          <p:cNvPr id="5" name="Рисунок 4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82624F4-D900-4CEF-2089-9A7FF24643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pic>
        <p:nvPicPr>
          <p:cNvPr id="10" name="Рисунок 9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69291CE-841A-6762-9099-0C8B455957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2" t="3889" r="4950" b="1874"/>
          <a:stretch/>
        </p:blipFill>
        <p:spPr>
          <a:xfrm>
            <a:off x="683567" y="1833381"/>
            <a:ext cx="1728193" cy="17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702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FC23A-0779-8538-2F8A-2D31BF6C4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9DEF78C4-1E81-F7F2-F100-3F0DBFC18E5F}"/>
              </a:ext>
            </a:extLst>
          </p:cNvPr>
          <p:cNvSpPr/>
          <p:nvPr/>
        </p:nvSpPr>
        <p:spPr>
          <a:xfrm>
            <a:off x="251319" y="1203598"/>
            <a:ext cx="8641161" cy="1656184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E94FFF-A179-4724-7E7C-9EE992E49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5915000" cy="556155"/>
          </a:xfrm>
        </p:spPr>
        <p:txBody>
          <a:bodyPr/>
          <a:lstStyle/>
          <a:p>
            <a:r>
              <a:rPr lang="ru-RU" sz="2000" dirty="0"/>
              <a:t>Роль обучающей выборки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1BC036A-0581-03EE-1F5F-F039B9A4E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2</a:t>
            </a:fld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48F4C60-A504-B6A8-464D-1811F9371EF4}"/>
              </a:ext>
            </a:extLst>
          </p:cNvPr>
          <p:cNvSpPr/>
          <p:nvPr/>
        </p:nvSpPr>
        <p:spPr>
          <a:xfrm>
            <a:off x="251319" y="1419622"/>
            <a:ext cx="86411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- Зависимость производительности ассистента от качества и репрезентативности данных</a:t>
            </a:r>
            <a:r>
              <a:rPr lang="en-US" sz="1400" dirty="0">
                <a:solidFill>
                  <a:srgbClr val="000000"/>
                </a:solidFill>
                <a:cs typeface="Times New Roman" pitchFamily="18" charset="0"/>
              </a:rPr>
              <a:t>;</a:t>
            </a:r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- Проблема «золотых меток» в экспертных областях (Н</a:t>
            </a:r>
            <a:r>
              <a:rPr lang="en-US" sz="1400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юриспруденция, медицина, безопасность)</a:t>
            </a:r>
            <a:r>
              <a:rPr lang="en-US" sz="1400" dirty="0">
                <a:solidFill>
                  <a:srgbClr val="000000"/>
                </a:solidFill>
                <a:cs typeface="Times New Roman" pitchFamily="18" charset="0"/>
              </a:rPr>
              <a:t>;</a:t>
            </a:r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- Баланс между масштабом данных и их точностью — почему «больше» не всегда «лучше».</a:t>
            </a:r>
          </a:p>
          <a:p>
            <a:pPr algn="just"/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4869A123-8DBA-92E1-9A73-681E0FCBF270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A1FD458-21DE-93E2-09E8-F8F1595CD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878852-22BC-967F-007C-FFAF32AF1C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075806"/>
            <a:ext cx="3322713" cy="186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569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2FD8C-D29A-7128-ECDD-DF3730F5D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8AD09E-02B0-2988-9333-6EDE42528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5915000" cy="556155"/>
          </a:xfrm>
        </p:spPr>
        <p:txBody>
          <a:bodyPr/>
          <a:lstStyle/>
          <a:p>
            <a:r>
              <a:rPr lang="ru-RU" sz="2000" dirty="0"/>
              <a:t>Роль обучающей выборки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EF22CCD-ADEF-E366-945A-43E4BA894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3</a:t>
            </a:fld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D184978-4BD7-5D51-2165-E0E127FBDBCE}"/>
              </a:ext>
            </a:extLst>
          </p:cNvPr>
          <p:cNvSpPr/>
          <p:nvPr/>
        </p:nvSpPr>
        <p:spPr>
          <a:xfrm>
            <a:off x="179512" y="1203598"/>
            <a:ext cx="86411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1. Определите сценарии использования ассистента (какие вопросы ему реально будут задавать).</a:t>
            </a:r>
          </a:p>
          <a:p>
            <a:pPr algn="just"/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2. По этим сценариям составить набор эталонных запросов и эталонных ответов (</a:t>
            </a:r>
            <a:r>
              <a:rPr lang="ru-RU" sz="1400" dirty="0" err="1">
                <a:solidFill>
                  <a:srgbClr val="000000"/>
                </a:solidFill>
                <a:cs typeface="Times New Roman" pitchFamily="18" charset="0"/>
              </a:rPr>
              <a:t>ground</a:t>
            </a:r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rgbClr val="000000"/>
                </a:solidFill>
                <a:cs typeface="Times New Roman" pitchFamily="18" charset="0"/>
              </a:rPr>
              <a:t>truth</a:t>
            </a:r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), желательно руками экспертов.</a:t>
            </a:r>
          </a:p>
          <a:p>
            <a:pPr algn="just"/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3. Убедится, что ответы:</a:t>
            </a:r>
          </a:p>
          <a:p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- ссылаются на надёжные источники,</a:t>
            </a:r>
          </a:p>
          <a:p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- не «галлюцинируют»,</a:t>
            </a:r>
          </a:p>
          <a:p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- содержат корректные оговорки.</a:t>
            </a:r>
          </a:p>
          <a:p>
            <a:pPr marL="285750" indent="-285750" algn="just">
              <a:buFontTx/>
              <a:buChar char="-"/>
            </a:pPr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4. Используйте эти эталонные пары как:</a:t>
            </a:r>
          </a:p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- обучающие примеры,</a:t>
            </a:r>
          </a:p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- </a:t>
            </a:r>
            <a:r>
              <a:rPr lang="ru-RU" sz="1400" dirty="0" err="1">
                <a:solidFill>
                  <a:srgbClr val="000000"/>
                </a:solidFill>
                <a:cs typeface="Times New Roman" pitchFamily="18" charset="0"/>
              </a:rPr>
              <a:t>валидационные</a:t>
            </a:r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 примеры,</a:t>
            </a:r>
          </a:p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- метрику качества на всех будущих итерациях.</a:t>
            </a:r>
          </a:p>
          <a:p>
            <a:pPr algn="just"/>
            <a:endParaRPr lang="ru-RU" sz="14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BEB8AEC2-1E98-BDA7-FF08-FD8B89154886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CDD0D47-BDB3-A5A6-CC6C-208F7DD3AA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5F8A908D-8AF6-2B65-49F7-D4A1EE1B9626}"/>
              </a:ext>
            </a:extLst>
          </p:cNvPr>
          <p:cNvSpPr/>
          <p:nvPr/>
        </p:nvSpPr>
        <p:spPr>
          <a:xfrm>
            <a:off x="755576" y="1563638"/>
            <a:ext cx="288032" cy="288032"/>
          </a:xfrm>
          <a:prstGeom prst="downArrow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17DC9467-7CE9-1650-F331-1B12AAA92B59}"/>
              </a:ext>
            </a:extLst>
          </p:cNvPr>
          <p:cNvSpPr/>
          <p:nvPr/>
        </p:nvSpPr>
        <p:spPr>
          <a:xfrm>
            <a:off x="1547664" y="2355726"/>
            <a:ext cx="288032" cy="360040"/>
          </a:xfrm>
          <a:prstGeom prst="downArrow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500C5272-BA7E-C2B8-2EEE-4878A9FBD64F}"/>
              </a:ext>
            </a:extLst>
          </p:cNvPr>
          <p:cNvSpPr/>
          <p:nvPr/>
        </p:nvSpPr>
        <p:spPr>
          <a:xfrm>
            <a:off x="2195736" y="3651870"/>
            <a:ext cx="288032" cy="360040"/>
          </a:xfrm>
          <a:prstGeom prst="downArrow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кругленный прямоугольник 9">
            <a:extLst>
              <a:ext uri="{FF2B5EF4-FFF2-40B4-BE49-F238E27FC236}">
                <a16:creationId xmlns:a16="http://schemas.microsoft.com/office/drawing/2014/main" id="{96A30F8B-B7A4-2074-D167-D681DFE81BAF}"/>
              </a:ext>
            </a:extLst>
          </p:cNvPr>
          <p:cNvSpPr/>
          <p:nvPr/>
        </p:nvSpPr>
        <p:spPr>
          <a:xfrm>
            <a:off x="4860032" y="2742605"/>
            <a:ext cx="3744416" cy="1702262"/>
          </a:xfrm>
          <a:prstGeom prst="roundRect">
            <a:avLst>
              <a:gd name="adj" fmla="val 6492"/>
            </a:avLst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AD5E27B-4039-001D-8A26-402C7AD441B0}"/>
              </a:ext>
            </a:extLst>
          </p:cNvPr>
          <p:cNvSpPr/>
          <p:nvPr/>
        </p:nvSpPr>
        <p:spPr>
          <a:xfrm>
            <a:off x="5004049" y="2788683"/>
            <a:ext cx="345638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>
                <a:solidFill>
                  <a:srgbClr val="000000"/>
                </a:solidFill>
                <a:cs typeface="Times New Roman" pitchFamily="18" charset="0"/>
              </a:rPr>
              <a:t>ИИ-ассистент </a:t>
            </a:r>
            <a:r>
              <a:rPr lang="en-US" sz="1400" i="1" dirty="0">
                <a:solidFill>
                  <a:srgbClr val="000000"/>
                </a:solidFill>
                <a:cs typeface="Times New Roman" pitchFamily="18" charset="0"/>
              </a:rPr>
              <a:t>= </a:t>
            </a:r>
            <a:r>
              <a:rPr lang="ru-RU" sz="1400" i="1" dirty="0">
                <a:solidFill>
                  <a:srgbClr val="000000"/>
                </a:solidFill>
                <a:cs typeface="Times New Roman" pitchFamily="18" charset="0"/>
              </a:rPr>
              <a:t>модель + данные, на которых учили + способ проверки, что он ведёт себя так, как нам нужно</a:t>
            </a:r>
          </a:p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US" sz="1400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То есть обучающая выборка — не «сырьё», а, скорее, спецификация того, каким будет ассистент.</a:t>
            </a:r>
          </a:p>
        </p:txBody>
      </p:sp>
    </p:spTree>
    <p:extLst>
      <p:ext uri="{BB962C8B-B14F-4D97-AF65-F5344CB8AC3E}">
        <p14:creationId xmlns:p14="http://schemas.microsoft.com/office/powerpoint/2010/main" val="409366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D5507-D1F6-10B3-A638-3D9819B5A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F4C4C8-CC7F-28E5-9D2A-4BEB81AFF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5915000" cy="556155"/>
          </a:xfrm>
        </p:spPr>
        <p:txBody>
          <a:bodyPr/>
          <a:lstStyle/>
          <a:p>
            <a:r>
              <a:rPr lang="ru-RU" sz="2000" dirty="0"/>
              <a:t>Бенчмарки и эталонные наборы данных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DB7D212-1E82-EE25-8FA2-4799DDD5E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4</a:t>
            </a:fld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C48606C8-BE16-FC94-4112-78D8F21523A7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1D03F34-2FBE-0621-03BB-3AA69BBDC1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02D38BF2-4888-01CE-B9C2-AA266F787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735042"/>
              </p:ext>
            </p:extLst>
          </p:nvPr>
        </p:nvGraphicFramePr>
        <p:xfrm>
          <a:off x="539553" y="1610582"/>
          <a:ext cx="7975797" cy="2777617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658599">
                  <a:extLst>
                    <a:ext uri="{9D8B030D-6E8A-4147-A177-3AD203B41FA5}">
                      <a16:colId xmlns:a16="http://schemas.microsoft.com/office/drawing/2014/main" val="2165664166"/>
                    </a:ext>
                  </a:extLst>
                </a:gridCol>
                <a:gridCol w="2658599">
                  <a:extLst>
                    <a:ext uri="{9D8B030D-6E8A-4147-A177-3AD203B41FA5}">
                      <a16:colId xmlns:a16="http://schemas.microsoft.com/office/drawing/2014/main" val="770159438"/>
                    </a:ext>
                  </a:extLst>
                </a:gridCol>
                <a:gridCol w="2658599">
                  <a:extLst>
                    <a:ext uri="{9D8B030D-6E8A-4147-A177-3AD203B41FA5}">
                      <a16:colId xmlns:a16="http://schemas.microsoft.com/office/drawing/2014/main" val="41228892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Тип задач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Что проверяет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Примеры бенчмарков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70930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Общее   языка (NLU)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Грамматику, лексическую семантику, контекст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GLUE, </a:t>
                      </a:r>
                      <a:r>
                        <a:rPr lang="ru-RU" sz="1200" kern="100" dirty="0" err="1">
                          <a:effectLst/>
                        </a:rPr>
                        <a:t>SuperGLUE</a:t>
                      </a:r>
                      <a:r>
                        <a:rPr lang="ru-RU" sz="1200" kern="100" dirty="0">
                          <a:effectLst/>
                        </a:rPr>
                        <a:t>, Russian </a:t>
                      </a:r>
                      <a:r>
                        <a:rPr lang="ru-RU" sz="1200" kern="100" dirty="0" err="1">
                          <a:effectLst/>
                        </a:rPr>
                        <a:t>SuperGLUE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5949433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Мировые знания и здравый смысл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Способность использовать факты и контекст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CommonsenseQA, BoolQ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923350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Многозадачное рассуждение и знания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Распознавание структуры, вывод, аргументацию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MMLU, BIG-Bench, HellaSwag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615012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Инструкционное поведение (</a:t>
                      </a:r>
                      <a:r>
                        <a:rPr lang="ru-RU" sz="1200" kern="100" dirty="0" err="1">
                          <a:effectLst/>
                        </a:rPr>
                        <a:t>instruction</a:t>
                      </a:r>
                      <a:r>
                        <a:rPr lang="ru-RU" sz="1200" kern="100" dirty="0">
                          <a:effectLst/>
                        </a:rPr>
                        <a:t> </a:t>
                      </a:r>
                      <a:r>
                        <a:rPr lang="ru-RU" sz="1200" kern="100" dirty="0" err="1">
                          <a:effectLst/>
                        </a:rPr>
                        <a:t>following</a:t>
                      </a:r>
                      <a:r>
                        <a:rPr lang="ru-RU" sz="1200" kern="100" dirty="0">
                          <a:effectLst/>
                        </a:rPr>
                        <a:t>)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Понимание иерархии инструкций, интерактивность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AlpacaEval, MT-Bench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2411465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Мультимодальные задачи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Совмещение текста, изображений, звука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 err="1">
                          <a:effectLst/>
                        </a:rPr>
                        <a:t>ScienceQA</a:t>
                      </a:r>
                      <a:r>
                        <a:rPr lang="ru-RU" sz="1200" kern="100" dirty="0">
                          <a:effectLst/>
                        </a:rPr>
                        <a:t>, </a:t>
                      </a:r>
                      <a:r>
                        <a:rPr lang="ru-RU" sz="1200" kern="100" dirty="0" err="1">
                          <a:effectLst/>
                        </a:rPr>
                        <a:t>LLaVA-Bench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281194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Диалог и агентное поведение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Удержание контекста, эмпатию, координацию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 dirty="0">
                          <a:effectLst/>
                        </a:rPr>
                        <a:t>DSTC-series, </a:t>
                      </a:r>
                      <a:r>
                        <a:rPr lang="en-US" sz="1200" kern="100" dirty="0" err="1">
                          <a:effectLst/>
                        </a:rPr>
                        <a:t>TydiQA</a:t>
                      </a:r>
                      <a:r>
                        <a:rPr lang="en-US" sz="1200" kern="100" dirty="0">
                          <a:effectLst/>
                        </a:rPr>
                        <a:t>-Dialog, Chatbot Arena Eval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890948045"/>
                  </a:ext>
                </a:extLst>
              </a:tr>
            </a:tbl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AF569BE-9DF3-F806-9B84-5FFDF1C44E15}"/>
              </a:ext>
            </a:extLst>
          </p:cNvPr>
          <p:cNvSpPr/>
          <p:nvPr/>
        </p:nvSpPr>
        <p:spPr>
          <a:xfrm>
            <a:off x="683568" y="1163825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>
                <a:solidFill>
                  <a:srgbClr val="000000"/>
                </a:solidFill>
                <a:cs typeface="Times New Roman" pitchFamily="18" charset="0"/>
              </a:rPr>
              <a:t>Типы бенчмарков по целям</a:t>
            </a:r>
            <a:r>
              <a:rPr lang="ru-RU" dirty="0"/>
              <a:t>🧠</a:t>
            </a:r>
            <a:endParaRPr lang="ru-RU" sz="1400" i="1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59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DB195-9CFB-D0E4-00E6-B14F254D0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7DC898-8003-E399-0404-779DCC6CA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5915000" cy="556155"/>
          </a:xfrm>
        </p:spPr>
        <p:txBody>
          <a:bodyPr/>
          <a:lstStyle/>
          <a:p>
            <a:r>
              <a:rPr lang="ru-RU" sz="2000" dirty="0"/>
              <a:t>Пример типичного бенчмарка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C9699B0-CB65-4AA9-3985-DA83FE07B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5</a:t>
            </a:fld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628240AA-C60E-E16B-6A9D-5E5659FB7CCF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CECEBDF-CEEC-27DF-0466-24C9BB832B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266661F-9336-FD46-3EAC-A0BC697B9FC7}"/>
              </a:ext>
            </a:extLst>
          </p:cNvPr>
          <p:cNvSpPr/>
          <p:nvPr/>
        </p:nvSpPr>
        <p:spPr>
          <a:xfrm>
            <a:off x="683568" y="1163825"/>
            <a:ext cx="71287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Бенчмарк — это почти всегда пары «вопрос → эталонный ответ» </a:t>
            </a:r>
            <a:br>
              <a:rPr lang="en-US" sz="1400" dirty="0">
                <a:solidFill>
                  <a:srgbClr val="000000"/>
                </a:solidFill>
                <a:cs typeface="Times New Roman" pitchFamily="18" charset="0"/>
              </a:rPr>
            </a:br>
            <a:r>
              <a:rPr lang="en-US" sz="1400" dirty="0">
                <a:solidFill>
                  <a:srgbClr val="000000"/>
                </a:solidFill>
                <a:cs typeface="Times New Roman" pitchFamily="18" charset="0"/>
              </a:rPr>
              <a:t>+</a:t>
            </a:r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 набор правил оценки</a:t>
            </a:r>
          </a:p>
          <a:p>
            <a:pPr algn="just"/>
            <a:br>
              <a:rPr lang="en-US" sz="1400" i="1" dirty="0">
                <a:solidFill>
                  <a:srgbClr val="000000"/>
                </a:solidFill>
                <a:cs typeface="Times New Roman" pitchFamily="18" charset="0"/>
              </a:rPr>
            </a:br>
            <a:r>
              <a:rPr lang="ru-RU" sz="1400" b="1" dirty="0">
                <a:solidFill>
                  <a:srgbClr val="000000"/>
                </a:solidFill>
                <a:cs typeface="Times New Roman" pitchFamily="18" charset="0"/>
              </a:rPr>
              <a:t>Вопрос</a:t>
            </a:r>
            <a:r>
              <a:rPr lang="en-US" sz="1400" b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1400" i="1" dirty="0">
                <a:solidFill>
                  <a:srgbClr val="000000"/>
                </a:solidFill>
                <a:cs typeface="Times New Roman" pitchFamily="18" charset="0"/>
              </a:rPr>
              <a:t>«Какие задачи нужно закрыть до планового совещания по проекту “Орбита” и кто за них отвечает?»</a:t>
            </a:r>
          </a:p>
          <a:p>
            <a:pPr algn="just"/>
            <a:endParaRPr lang="ru-RU" sz="1400" i="1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000000"/>
                </a:solidFill>
                <a:cs typeface="Times New Roman" pitchFamily="18" charset="0"/>
              </a:rPr>
              <a:t>Эталонный ответ</a:t>
            </a:r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 (</a:t>
            </a:r>
            <a:r>
              <a:rPr lang="ru-RU" sz="1400" dirty="0" err="1">
                <a:solidFill>
                  <a:srgbClr val="000000"/>
                </a:solidFill>
                <a:cs typeface="Times New Roman" pitchFamily="18" charset="0"/>
              </a:rPr>
              <a:t>ground</a:t>
            </a:r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rgbClr val="000000"/>
                </a:solidFill>
                <a:cs typeface="Times New Roman" pitchFamily="18" charset="0"/>
              </a:rPr>
              <a:t>truth</a:t>
            </a:r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):</a:t>
            </a:r>
          </a:p>
          <a:p>
            <a:pPr algn="just"/>
            <a:r>
              <a:rPr lang="ru-RU" sz="1400" i="1" dirty="0">
                <a:solidFill>
                  <a:srgbClr val="000000"/>
                </a:solidFill>
                <a:cs typeface="Times New Roman" pitchFamily="18" charset="0"/>
              </a:rPr>
              <a:t>До совещания по проекту “Орбита” необходимо завершить следующие задачи:</a:t>
            </a:r>
          </a:p>
          <a:p>
            <a:pPr marL="342900" indent="-342900" algn="just">
              <a:buAutoNum type="arabicParenR"/>
            </a:pPr>
            <a:r>
              <a:rPr lang="ru-RU" sz="1400" i="1" dirty="0">
                <a:solidFill>
                  <a:srgbClr val="000000"/>
                </a:solidFill>
                <a:cs typeface="Times New Roman" pitchFamily="18" charset="0"/>
              </a:rPr>
              <a:t>Подготовить отчёт о прогрессе разработки интерфейса — ответственный: Анна Смирнова (UI-команда).</a:t>
            </a:r>
          </a:p>
          <a:p>
            <a:pPr marL="342900" indent="-342900" algn="just">
              <a:buAutoNum type="arabicParenR"/>
            </a:pPr>
            <a:r>
              <a:rPr lang="ru-RU" sz="1400" i="1" dirty="0">
                <a:solidFill>
                  <a:srgbClr val="000000"/>
                </a:solidFill>
                <a:cs typeface="Times New Roman" pitchFamily="18" charset="0"/>
              </a:rPr>
              <a:t>Проверить корректность данных в системе мониторинга — ответственный: Иван Петров (</a:t>
            </a:r>
            <a:r>
              <a:rPr lang="ru-RU" sz="1400" i="1" dirty="0" err="1">
                <a:solidFill>
                  <a:srgbClr val="000000"/>
                </a:solidFill>
                <a:cs typeface="Times New Roman" pitchFamily="18" charset="0"/>
              </a:rPr>
              <a:t>DevOps</a:t>
            </a:r>
            <a:r>
              <a:rPr lang="ru-RU" sz="1400" i="1" dirty="0">
                <a:solidFill>
                  <a:srgbClr val="000000"/>
                </a:solidFill>
                <a:cs typeface="Times New Roman" pitchFamily="18" charset="0"/>
              </a:rPr>
              <a:t>).</a:t>
            </a:r>
          </a:p>
          <a:p>
            <a:pPr marL="342900" indent="-342900" algn="just">
              <a:buAutoNum type="arabicParenR"/>
            </a:pPr>
            <a:r>
              <a:rPr lang="ru-RU" sz="1400" i="1" dirty="0">
                <a:solidFill>
                  <a:srgbClr val="000000"/>
                </a:solidFill>
                <a:cs typeface="Times New Roman" pitchFamily="18" charset="0"/>
              </a:rPr>
              <a:t>Обновить список приоритетов на Q4 — ответственный: Мария Кузнецова (продуктовая аналитика).</a:t>
            </a:r>
            <a:endParaRPr lang="en-US" sz="1400" i="1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endParaRPr lang="ru-RU" sz="1400" i="1" dirty="0">
              <a:solidFill>
                <a:srgbClr val="000000"/>
              </a:solidFill>
              <a:cs typeface="Times New Roman" pitchFamily="18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cs typeface="Times New Roman" pitchFamily="18" charset="0"/>
              </a:rPr>
              <a:t>Модель отвечает, и система автоматически сравнивает её выбор с эталоном.</a:t>
            </a:r>
            <a:endParaRPr lang="en-US" sz="1400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4" name="Скругленный прямоугольник 9">
            <a:extLst>
              <a:ext uri="{FF2B5EF4-FFF2-40B4-BE49-F238E27FC236}">
                <a16:creationId xmlns:a16="http://schemas.microsoft.com/office/drawing/2014/main" id="{ED386289-5B44-56AF-E53D-8182F946E2AC}"/>
              </a:ext>
            </a:extLst>
          </p:cNvPr>
          <p:cNvSpPr/>
          <p:nvPr/>
        </p:nvSpPr>
        <p:spPr>
          <a:xfrm>
            <a:off x="611559" y="1779662"/>
            <a:ext cx="7349365" cy="2592288"/>
          </a:xfrm>
          <a:prstGeom prst="roundRect">
            <a:avLst>
              <a:gd name="adj" fmla="val 6492"/>
            </a:avLst>
          </a:prstGeom>
          <a:noFill/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1892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2A8A4-B4A8-C170-9814-783ACA0FF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60E436-2E3C-74F8-BCE6-99AC64CB4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5915000" cy="556155"/>
          </a:xfrm>
        </p:spPr>
        <p:txBody>
          <a:bodyPr/>
          <a:lstStyle/>
          <a:p>
            <a:r>
              <a:rPr lang="ru-RU" sz="2000" dirty="0"/>
              <a:t>Метрики оценки качества ИИ-ассистента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22E0E64-B738-48F3-5E32-08A9C52DA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6</a:t>
            </a:fld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E21FC71-0167-D5B2-F6BA-46E59630C15B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0D9B3CF-D7DD-AEF8-EB18-5CA6429E76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92093DC-578F-E63F-D1A2-8F3310D49280}"/>
              </a:ext>
            </a:extLst>
          </p:cNvPr>
          <p:cNvSpPr/>
          <p:nvPr/>
        </p:nvSpPr>
        <p:spPr>
          <a:xfrm>
            <a:off x="1007604" y="1635646"/>
            <a:ext cx="71287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/>
              <a:t>Формальные (автоматические)</a:t>
            </a:r>
          </a:p>
          <a:p>
            <a:pPr lvl="0" algn="ctr"/>
            <a:r>
              <a:rPr lang="ru-RU" dirty="0"/>
              <a:t>измеряются алгоритмически (</a:t>
            </a:r>
            <a:r>
              <a:rPr lang="ru-RU" dirty="0" err="1"/>
              <a:t>accuracy</a:t>
            </a:r>
            <a:r>
              <a:rPr lang="ru-RU" dirty="0"/>
              <a:t>, BLEU, F1 и т. д.)</a:t>
            </a:r>
          </a:p>
          <a:p>
            <a:pPr lvl="0" algn="ctr"/>
            <a:endParaRPr lang="ru-RU" dirty="0"/>
          </a:p>
          <a:p>
            <a:pPr lvl="0" algn="ctr"/>
            <a:r>
              <a:rPr lang="ru-RU" b="1" dirty="0"/>
              <a:t>Семантические (LLM-</a:t>
            </a:r>
            <a:r>
              <a:rPr lang="ru-RU" b="1" dirty="0" err="1"/>
              <a:t>based</a:t>
            </a:r>
            <a:r>
              <a:rPr lang="ru-RU" b="1" dirty="0"/>
              <a:t>)</a:t>
            </a:r>
          </a:p>
          <a:p>
            <a:pPr lvl="0" algn="ctr"/>
            <a:r>
              <a:rPr lang="ru-RU" dirty="0"/>
              <a:t>оцениваются другой моделью-критиком</a:t>
            </a:r>
          </a:p>
          <a:p>
            <a:pPr lvl="0" algn="ctr"/>
            <a:endParaRPr lang="ru-RU" dirty="0"/>
          </a:p>
          <a:p>
            <a:pPr lvl="0" algn="ctr"/>
            <a:r>
              <a:rPr lang="ru-RU" b="1" dirty="0"/>
              <a:t>Человеческие (</a:t>
            </a:r>
            <a:r>
              <a:rPr lang="ru-RU" b="1" dirty="0" err="1"/>
              <a:t>human</a:t>
            </a:r>
            <a:r>
              <a:rPr lang="ru-RU" b="1" dirty="0"/>
              <a:t> </a:t>
            </a:r>
            <a:r>
              <a:rPr lang="ru-RU" b="1" dirty="0" err="1"/>
              <a:t>eval</a:t>
            </a:r>
            <a:r>
              <a:rPr lang="ru-RU" b="1" dirty="0"/>
              <a:t>)</a:t>
            </a:r>
          </a:p>
          <a:p>
            <a:pPr lvl="0" algn="ctr"/>
            <a:r>
              <a:rPr lang="ru-RU" dirty="0"/>
              <a:t>проверяются экспертами </a:t>
            </a:r>
          </a:p>
          <a:p>
            <a:pPr lvl="0" algn="ctr"/>
            <a:r>
              <a:rPr lang="ru-RU" dirty="0"/>
              <a:t>по критериям пользы, ясности и этики</a:t>
            </a:r>
          </a:p>
        </p:txBody>
      </p:sp>
    </p:spTree>
    <p:extLst>
      <p:ext uri="{BB962C8B-B14F-4D97-AF65-F5344CB8AC3E}">
        <p14:creationId xmlns:p14="http://schemas.microsoft.com/office/powerpoint/2010/main" val="3949709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D2094-4A05-7EB4-E004-C9C21FF86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B3670B-055B-C6A1-D84C-B1A6CF3C7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5915000" cy="556155"/>
          </a:xfrm>
        </p:spPr>
        <p:txBody>
          <a:bodyPr/>
          <a:lstStyle/>
          <a:p>
            <a:r>
              <a:rPr lang="ru-RU" sz="2000" dirty="0"/>
              <a:t>Формальные метрики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ECBF175-668C-5427-5366-89F64ADB8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7</a:t>
            </a:fld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E09D2E2F-FFFC-90C6-8486-82AC12838B1A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3671EF7-1749-C487-1A33-734279623B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920ACB47-3FB6-7BDD-92CC-63D127C62B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293000"/>
              </p:ext>
            </p:extLst>
          </p:nvPr>
        </p:nvGraphicFramePr>
        <p:xfrm>
          <a:off x="611560" y="1419622"/>
          <a:ext cx="7886700" cy="260009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971675">
                  <a:extLst>
                    <a:ext uri="{9D8B030D-6E8A-4147-A177-3AD203B41FA5}">
                      <a16:colId xmlns:a16="http://schemas.microsoft.com/office/drawing/2014/main" val="217457063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73069770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1866452755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970718789"/>
                    </a:ext>
                  </a:extLst>
                </a:gridCol>
              </a:tblGrid>
              <a:tr h="2555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Метрика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Что измеряет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Как считается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Когда применять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49680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 err="1">
                          <a:effectLst/>
                        </a:rPr>
                        <a:t>Accuracy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Доля правильных ответов из всех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Кол-во верных / общее кол-во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Множественный выбор, бинарные задачи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5020500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Precision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Точность: доля верно найденных среди всех найденных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TP / (TP + FP)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Извлечение фактов, поиск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9124753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 err="1">
                          <a:effectLst/>
                        </a:rPr>
                        <a:t>Recall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Полнота: доля найденных среди всех существующих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TP / (TP + FN)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QA, Information </a:t>
                      </a:r>
                      <a:r>
                        <a:rPr lang="ru-RU" sz="1200" kern="100" dirty="0" err="1">
                          <a:effectLst/>
                        </a:rPr>
                        <a:t>Retrieval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7022451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F1-score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Гармоническое среднее precision и recall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2PR / (P + R)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Общая метрика сбалансированности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086276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BLEU / ROUGE / METEOR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Сходство текста модели </a:t>
                      </a:r>
                      <a:br>
                        <a:rPr lang="ru-RU" sz="1200" kern="100" dirty="0">
                          <a:effectLst/>
                        </a:rPr>
                      </a:br>
                      <a:r>
                        <a:rPr lang="ru-RU" sz="1200" kern="100" dirty="0">
                          <a:effectLst/>
                        </a:rPr>
                        <a:t>и эталона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Пересечение n-грамм, синонимов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Генерация коротких ответов, переводы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735279626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77657B3-7802-360E-FD37-F45140B51E67}"/>
              </a:ext>
            </a:extLst>
          </p:cNvPr>
          <p:cNvSpPr/>
          <p:nvPr/>
        </p:nvSpPr>
        <p:spPr>
          <a:xfrm>
            <a:off x="611560" y="4146174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/>
              <a:t>Пример: если ассистент должен назвать 3 правильных термина, а дал 4, из которых 3 верные → </a:t>
            </a:r>
            <a:r>
              <a:rPr lang="ru-RU" sz="1200" i="1" dirty="0" err="1"/>
              <a:t>precision</a:t>
            </a:r>
            <a:r>
              <a:rPr lang="ru-RU" sz="1200" i="1" dirty="0"/>
              <a:t> = 3/4, </a:t>
            </a:r>
            <a:r>
              <a:rPr lang="ru-RU" sz="1200" i="1" dirty="0" err="1"/>
              <a:t>recall</a:t>
            </a:r>
            <a:r>
              <a:rPr lang="ru-RU" sz="1200" i="1" dirty="0"/>
              <a:t> = 3/3, F1 = 0.86.</a:t>
            </a:r>
          </a:p>
        </p:txBody>
      </p:sp>
    </p:spTree>
    <p:extLst>
      <p:ext uri="{BB962C8B-B14F-4D97-AF65-F5344CB8AC3E}">
        <p14:creationId xmlns:p14="http://schemas.microsoft.com/office/powerpoint/2010/main" val="1954409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CA4EA-ED85-66F1-33FB-BF0D8BCD3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7FEDA7-41A3-7A97-AA92-1DC8CB3F1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6735814" cy="556155"/>
          </a:xfrm>
        </p:spPr>
        <p:txBody>
          <a:bodyPr/>
          <a:lstStyle/>
          <a:p>
            <a:r>
              <a:rPr lang="ru-RU" sz="2000" dirty="0"/>
              <a:t>Семантические метрики (</a:t>
            </a:r>
            <a:r>
              <a:rPr lang="en-US" sz="2000" dirty="0"/>
              <a:t>LLM-based / </a:t>
            </a:r>
            <a:r>
              <a:rPr lang="ru-RU" sz="2000" dirty="0"/>
              <a:t>контекстные)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DAB932-97A0-F6E9-6583-E3B9360DD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8</a:t>
            </a:fld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8F2C1B1E-85F7-4900-5532-39C64151343B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236B167-964B-6C1B-F824-53AF9B208F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F456A27-1186-BDDF-21B4-4256FA26DF70}"/>
              </a:ext>
            </a:extLst>
          </p:cNvPr>
          <p:cNvSpPr/>
          <p:nvPr/>
        </p:nvSpPr>
        <p:spPr>
          <a:xfrm>
            <a:off x="611560" y="4437966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/>
              <a:t>Если ассистент дал логичный ответ, но сослался на факт, которого нет в документах — </a:t>
            </a:r>
            <a:r>
              <a:rPr lang="ru-RU" sz="1200" i="1" dirty="0" err="1"/>
              <a:t>Faithfulness</a:t>
            </a:r>
            <a:r>
              <a:rPr lang="ru-RU" sz="1200" i="1" dirty="0"/>
              <a:t> = низкий, хотя </a:t>
            </a:r>
            <a:r>
              <a:rPr lang="ru-RU" sz="1200" i="1" dirty="0" err="1"/>
              <a:t>Answer</a:t>
            </a:r>
            <a:r>
              <a:rPr lang="ru-RU" sz="1200" i="1" dirty="0"/>
              <a:t> </a:t>
            </a:r>
            <a:r>
              <a:rPr lang="ru-RU" sz="1200" i="1" dirty="0" err="1"/>
              <a:t>Relevance</a:t>
            </a:r>
            <a:r>
              <a:rPr lang="ru-RU" sz="1200" i="1" dirty="0"/>
              <a:t> может быть высоким (ответ звучит правильно, но не подкреплен контекстом).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03A594B2-E3CE-7E2E-4A75-FD1860D378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694928"/>
              </p:ext>
            </p:extLst>
          </p:nvPr>
        </p:nvGraphicFramePr>
        <p:xfrm>
          <a:off x="611560" y="1094103"/>
          <a:ext cx="7632848" cy="331239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908212">
                  <a:extLst>
                    <a:ext uri="{9D8B030D-6E8A-4147-A177-3AD203B41FA5}">
                      <a16:colId xmlns:a16="http://schemas.microsoft.com/office/drawing/2014/main" val="3123166604"/>
                    </a:ext>
                  </a:extLst>
                </a:gridCol>
                <a:gridCol w="1908212">
                  <a:extLst>
                    <a:ext uri="{9D8B030D-6E8A-4147-A177-3AD203B41FA5}">
                      <a16:colId xmlns:a16="http://schemas.microsoft.com/office/drawing/2014/main" val="150718465"/>
                    </a:ext>
                  </a:extLst>
                </a:gridCol>
                <a:gridCol w="1908212">
                  <a:extLst>
                    <a:ext uri="{9D8B030D-6E8A-4147-A177-3AD203B41FA5}">
                      <a16:colId xmlns:a16="http://schemas.microsoft.com/office/drawing/2014/main" val="4124208283"/>
                    </a:ext>
                  </a:extLst>
                </a:gridCol>
                <a:gridCol w="1908212">
                  <a:extLst>
                    <a:ext uri="{9D8B030D-6E8A-4147-A177-3AD203B41FA5}">
                      <a16:colId xmlns:a16="http://schemas.microsoft.com/office/drawing/2014/main" val="1445101075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 dirty="0">
                          <a:effectLst/>
                        </a:rPr>
                        <a:t>Метрика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Что измеряет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Принцип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Где применяется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extLst>
                  <a:ext uri="{0D108BD9-81ED-4DB2-BD59-A6C34878D82A}">
                    <a16:rowId xmlns:a16="http://schemas.microsoft.com/office/drawing/2014/main" val="466280492"/>
                  </a:ext>
                </a:extLst>
              </a:tr>
              <a:tr h="487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 dirty="0" err="1">
                          <a:effectLst/>
                        </a:rPr>
                        <a:t>Faithfulness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 dirty="0">
                          <a:effectLst/>
                        </a:rPr>
                        <a:t>Насколько ответ верен контексту, не содержит галлюцинаций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LLM сравнивает утверждения ответа с контекстом и помечает противоречия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RAG, QA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extLst>
                  <a:ext uri="{0D108BD9-81ED-4DB2-BD59-A6C34878D82A}">
                    <a16:rowId xmlns:a16="http://schemas.microsoft.com/office/drawing/2014/main" val="2761381824"/>
                  </a:ext>
                </a:extLst>
              </a:tr>
              <a:tr h="487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Context Precision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 dirty="0">
                          <a:effectLst/>
                        </a:rPr>
                        <a:t>Насколько релевантные фрагменты были выбраны из базы знаний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Анализ совпадения фактов в retrieved context и в ground truth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RAG, поисковые ассистенты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extLst>
                  <a:ext uri="{0D108BD9-81ED-4DB2-BD59-A6C34878D82A}">
                    <a16:rowId xmlns:a16="http://schemas.microsoft.com/office/drawing/2014/main" val="857931375"/>
                  </a:ext>
                </a:extLst>
              </a:tr>
              <a:tr h="3267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Context Recall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Насколько ассистент учёл весь нужный контекст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 dirty="0">
                          <a:effectLst/>
                        </a:rPr>
                        <a:t>Проверяет, не упущены ли важные фрагменты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RAG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extLst>
                  <a:ext uri="{0D108BD9-81ED-4DB2-BD59-A6C34878D82A}">
                    <a16:rowId xmlns:a16="http://schemas.microsoft.com/office/drawing/2014/main" val="468777676"/>
                  </a:ext>
                </a:extLst>
              </a:tr>
              <a:tr h="3267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Answer Relevance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Соответствие ответа исходному вопросу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 dirty="0">
                          <a:effectLst/>
                        </a:rPr>
                        <a:t>LLM-оценка смыслового совпадения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Все типы ассистентов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extLst>
                  <a:ext uri="{0D108BD9-81ED-4DB2-BD59-A6C34878D82A}">
                    <a16:rowId xmlns:a16="http://schemas.microsoft.com/office/drawing/2014/main" val="816683707"/>
                  </a:ext>
                </a:extLst>
              </a:tr>
              <a:tr h="4875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Answer Correctness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Сходство с эталонным ответом по смыслу, а не тексту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 dirty="0">
                          <a:effectLst/>
                        </a:rPr>
                        <a:t>Семантическая близость с эталоном (</a:t>
                      </a:r>
                      <a:r>
                        <a:rPr lang="ru-RU" sz="900" kern="100" dirty="0" err="1">
                          <a:effectLst/>
                        </a:rPr>
                        <a:t>cosine</a:t>
                      </a:r>
                      <a:r>
                        <a:rPr lang="ru-RU" sz="900" kern="100" dirty="0">
                          <a:effectLst/>
                        </a:rPr>
                        <a:t> </a:t>
                      </a:r>
                      <a:r>
                        <a:rPr lang="ru-RU" sz="900" kern="100" dirty="0" err="1">
                          <a:effectLst/>
                        </a:rPr>
                        <a:t>sim</a:t>
                      </a:r>
                      <a:r>
                        <a:rPr lang="ru-RU" sz="900" kern="100" dirty="0">
                          <a:effectLst/>
                        </a:rPr>
                        <a:t> / LLM </a:t>
                      </a:r>
                      <a:r>
                        <a:rPr lang="ru-RU" sz="900" kern="100" dirty="0" err="1">
                          <a:effectLst/>
                        </a:rPr>
                        <a:t>judgment</a:t>
                      </a:r>
                      <a:r>
                        <a:rPr lang="ru-RU" sz="900" kern="100" dirty="0">
                          <a:effectLst/>
                        </a:rPr>
                        <a:t>)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 dirty="0">
                          <a:effectLst/>
                        </a:rPr>
                        <a:t>QA, </a:t>
                      </a:r>
                      <a:r>
                        <a:rPr lang="ru-RU" sz="900" kern="100" dirty="0" err="1">
                          <a:effectLst/>
                        </a:rPr>
                        <a:t>tutoring</a:t>
                      </a:r>
                      <a:r>
                        <a:rPr lang="ru-RU" sz="900" kern="100" dirty="0">
                          <a:effectLst/>
                        </a:rPr>
                        <a:t>, консультации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extLst>
                  <a:ext uri="{0D108BD9-81ED-4DB2-BD59-A6C34878D82A}">
                    <a16:rowId xmlns:a16="http://schemas.microsoft.com/office/drawing/2014/main" val="1097153718"/>
                  </a:ext>
                </a:extLst>
              </a:tr>
              <a:tr h="3267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Helpfulness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Насколько ответ реально помогает пользователю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Оценка пользы и применимости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 dirty="0">
                          <a:effectLst/>
                        </a:rPr>
                        <a:t>Диалоговые ассистенты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extLst>
                  <a:ext uri="{0D108BD9-81ED-4DB2-BD59-A6C34878D82A}">
                    <a16:rowId xmlns:a16="http://schemas.microsoft.com/office/drawing/2014/main" val="2301168764"/>
                  </a:ext>
                </a:extLst>
              </a:tr>
              <a:tr h="3267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Coherence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Связность и логическая структура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Проверка аргументации и переходов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 dirty="0" err="1">
                          <a:effectLst/>
                        </a:rPr>
                        <a:t>Chain-of-thought</a:t>
                      </a:r>
                      <a:r>
                        <a:rPr lang="ru-RU" sz="900" kern="100" dirty="0">
                          <a:effectLst/>
                        </a:rPr>
                        <a:t>, </a:t>
                      </a:r>
                      <a:r>
                        <a:rPr lang="ru-RU" sz="900" kern="100" dirty="0" err="1">
                          <a:effectLst/>
                        </a:rPr>
                        <a:t>reasoning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extLst>
                  <a:ext uri="{0D108BD9-81ED-4DB2-BD59-A6C34878D82A}">
                    <a16:rowId xmlns:a16="http://schemas.microsoft.com/office/drawing/2014/main" val="2816686667"/>
                  </a:ext>
                </a:extLst>
              </a:tr>
              <a:tr h="3267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Safety / Harmlessness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Отсутствие токсичных, ложных, опасных советов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>
                          <a:effectLst/>
                        </a:rPr>
                        <a:t>Проверка на контент-политику</a:t>
                      </a:r>
                      <a:endParaRPr lang="ru-RU" sz="9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900" kern="100" dirty="0">
                          <a:effectLst/>
                        </a:rPr>
                        <a:t>Все публичные ассистенты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83" marR="7283" marT="7283" marB="7283" anchor="ctr"/>
                </a:tc>
                <a:extLst>
                  <a:ext uri="{0D108BD9-81ED-4DB2-BD59-A6C34878D82A}">
                    <a16:rowId xmlns:a16="http://schemas.microsoft.com/office/drawing/2014/main" val="13283747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3073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263A3-9E07-8FFF-2A8C-5BD962198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88BE76-438F-50A4-EB2E-62DECF66B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3" y="274684"/>
            <a:ext cx="6735814" cy="556155"/>
          </a:xfrm>
        </p:spPr>
        <p:txBody>
          <a:bodyPr/>
          <a:lstStyle/>
          <a:p>
            <a:r>
              <a:rPr lang="ru-RU" sz="2000" dirty="0"/>
              <a:t>Комплексные и человеческие метрики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B1E8FB5-8DDE-9DCE-8299-907E9D462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3A18EB61-9EBD-44E2-9C41-DDD2243C44D8}" type="slidenum">
              <a:rPr lang="ru-RU" smtClean="0"/>
              <a:t>9</a:t>
            </a:fld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31754CDB-BA2B-8D30-93D2-360F03AD2D29}"/>
              </a:ext>
            </a:extLst>
          </p:cNvPr>
          <p:cNvSpPr/>
          <p:nvPr/>
        </p:nvSpPr>
        <p:spPr>
          <a:xfrm>
            <a:off x="7312487" y="157537"/>
            <a:ext cx="648438" cy="637579"/>
          </a:xfrm>
          <a:prstGeom prst="ellipse">
            <a:avLst/>
          </a:prstGeom>
          <a:solidFill>
            <a:schemeClr val="bg1"/>
          </a:solidFill>
          <a:ln>
            <a:solidFill>
              <a:srgbClr val="425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 sz="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Изображение выглядит как графическая вставка, символ, График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0AC1859-B846-3639-5631-7D3688DEF8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367" y="107381"/>
            <a:ext cx="770281" cy="72411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2E0ABF1-45E9-BE8E-BFC9-4481BE755F0F}"/>
              </a:ext>
            </a:extLst>
          </p:cNvPr>
          <p:cNvSpPr/>
          <p:nvPr/>
        </p:nvSpPr>
        <p:spPr>
          <a:xfrm>
            <a:off x="628650" y="4083918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/>
              <a:t>Многие современные оценки, например MT-</a:t>
            </a:r>
            <a:r>
              <a:rPr lang="ru-RU" sz="1200" i="1" dirty="0" err="1"/>
              <a:t>Bench</a:t>
            </a:r>
            <a:r>
              <a:rPr lang="ru-RU" sz="1200" i="1" dirty="0"/>
              <a:t> или </a:t>
            </a:r>
            <a:r>
              <a:rPr lang="ru-RU" sz="1200" i="1" dirty="0" err="1"/>
              <a:t>Chatbot</a:t>
            </a:r>
            <a:r>
              <a:rPr lang="ru-RU" sz="1200" i="1" dirty="0"/>
              <a:t> Arena, именно так и работают:</a:t>
            </a:r>
          </a:p>
          <a:p>
            <a:r>
              <a:rPr lang="ru-RU" sz="1200" i="1" dirty="0"/>
              <a:t>два ассистента дают ответ, а третья LLM (или пользователь) выбирает, чей ответ лучше по совокупности </a:t>
            </a:r>
            <a:r>
              <a:rPr lang="ru-RU" sz="1200" i="1" dirty="0" err="1"/>
              <a:t>Helpfulness</a:t>
            </a:r>
            <a:r>
              <a:rPr lang="ru-RU" sz="1200" i="1" dirty="0"/>
              <a:t> + </a:t>
            </a:r>
            <a:r>
              <a:rPr lang="ru-RU" sz="1200" i="1" dirty="0" err="1"/>
              <a:t>Correctness</a:t>
            </a:r>
            <a:r>
              <a:rPr lang="ru-RU" sz="1200" i="1" dirty="0"/>
              <a:t> + Safety + Style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53926623-5724-38A0-EF99-AD84770F44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201680"/>
              </p:ext>
            </p:extLst>
          </p:nvPr>
        </p:nvGraphicFramePr>
        <p:xfrm>
          <a:off x="628650" y="1315793"/>
          <a:ext cx="7886700" cy="256577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971675">
                  <a:extLst>
                    <a:ext uri="{9D8B030D-6E8A-4147-A177-3AD203B41FA5}">
                      <a16:colId xmlns:a16="http://schemas.microsoft.com/office/drawing/2014/main" val="2687940739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885648056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4132637197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210876362"/>
                    </a:ext>
                  </a:extLst>
                </a:gridCol>
              </a:tblGrid>
              <a:tr h="4315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Метрика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Что учитывает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Кто оценивает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Пример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0942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 err="1">
                          <a:effectLst/>
                        </a:rPr>
                        <a:t>Helpfulness</a:t>
                      </a:r>
                      <a:r>
                        <a:rPr lang="ru-RU" sz="1200" kern="100" dirty="0">
                          <a:effectLst/>
                        </a:rPr>
                        <a:t> (Utility)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Полезность и применимость ответа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Человек или LLM-критик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«Ответ помог решить задачу?»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298103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Clarity / Fluency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Ясность, связность речи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LLM или эксперт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Стиль общения, понятность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518173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Consistency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Согласованность ответов при повторных запросах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Автоматически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Проверка стабильности поведения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3284454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User Satisfaction Score (USS)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Общая субъективная оценка ассистента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Пользователи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Рейтинг 1–5, анкеты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67452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Safety </a:t>
                      </a:r>
                      <a:r>
                        <a:rPr lang="ru-RU" sz="1200" kern="100" dirty="0" err="1">
                          <a:effectLst/>
                        </a:rPr>
                        <a:t>Score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Соблюдение ограничений и этики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>
                          <a:effectLst/>
                        </a:rPr>
                        <a:t>LLM safety critic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kern="100" dirty="0">
                          <a:effectLst/>
                        </a:rPr>
                        <a:t>Проверка фраз о здоровье, финансах и т.д.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293794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8367484"/>
      </p:ext>
    </p:extLst>
  </p:cSld>
  <p:clrMapOvr>
    <a:masterClrMapping/>
  </p:clrMapOvr>
</p:sld>
</file>

<file path=ppt/theme/theme1.xml><?xml version="1.0" encoding="utf-8"?>
<a:theme xmlns:a="http://schemas.openxmlformats.org/drawingml/2006/main" name="mpei_shablon_3000">
  <a:themeElements>
    <a:clrScheme name="Custom 1">
      <a:dk1>
        <a:srgbClr val="181818"/>
      </a:dk1>
      <a:lt1>
        <a:sysClr val="window" lastClr="FFFFFF"/>
      </a:lt1>
      <a:dk2>
        <a:srgbClr val="181818"/>
      </a:dk2>
      <a:lt2>
        <a:srgbClr val="F8F8F8"/>
      </a:lt2>
      <a:accent1>
        <a:srgbClr val="A23E43"/>
      </a:accent1>
      <a:accent2>
        <a:srgbClr val="2B3F6A"/>
      </a:accent2>
      <a:accent3>
        <a:srgbClr val="AE585B"/>
      </a:accent3>
      <a:accent4>
        <a:srgbClr val="465A7F"/>
      </a:accent4>
      <a:accent5>
        <a:srgbClr val="BB777A"/>
      </a:accent5>
      <a:accent6>
        <a:srgbClr val="66779A"/>
      </a:accent6>
      <a:hlink>
        <a:srgbClr val="181818"/>
      </a:hlink>
      <a:folHlink>
        <a:srgbClr val="181818"/>
      </a:folHlink>
    </a:clrScheme>
    <a:fontScheme name="Фирменный стиль презентаций">
      <a:majorFont>
        <a:latin typeface="Avenir Next Cyr"/>
        <a:ea typeface=""/>
        <a:cs typeface=""/>
      </a:majorFont>
      <a:minorFont>
        <a:latin typeface="Avenir Next Cy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42548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ФС МЭИ шабон.potx" id="{7604E263-28E6-4AF8-8A6B-EC74DFD11816}" vid="{DF03A726-2A6A-441E-8D13-5334CCCA477A}"/>
    </a:ext>
  </a:extLst>
</a:theme>
</file>

<file path=ppt/theme/theme2.xml><?xml version="1.0" encoding="utf-8"?>
<a:theme xmlns:a="http://schemas.openxmlformats.org/drawingml/2006/main" name="1_alena_shablon">
  <a:themeElements>
    <a:clrScheme name="ФС МЭИ Сине-красный темный">
      <a:dk1>
        <a:srgbClr val="FFFFFF"/>
      </a:dk1>
      <a:lt1>
        <a:srgbClr val="000001"/>
      </a:lt1>
      <a:dk2>
        <a:srgbClr val="FFFFFF"/>
      </a:dk2>
      <a:lt2>
        <a:srgbClr val="000001"/>
      </a:lt2>
      <a:accent1>
        <a:srgbClr val="0202D2"/>
      </a:accent1>
      <a:accent2>
        <a:srgbClr val="2828D8"/>
      </a:accent2>
      <a:accent3>
        <a:srgbClr val="4E4EE0"/>
      </a:accent3>
      <a:accent4>
        <a:srgbClr val="FF0000"/>
      </a:accent4>
      <a:accent5>
        <a:srgbClr val="E42626"/>
      </a:accent5>
      <a:accent6>
        <a:srgbClr val="EF4D4E"/>
      </a:accent6>
      <a:hlink>
        <a:srgbClr val="C0C0F4"/>
      </a:hlink>
      <a:folHlink>
        <a:srgbClr val="F7BFC0"/>
      </a:folHlink>
    </a:clrScheme>
    <a:fontScheme name="Фирменный стиль презентаций">
      <a:majorFont>
        <a:latin typeface="Avenir Next Cyr"/>
        <a:ea typeface=""/>
        <a:cs typeface=""/>
      </a:majorFont>
      <a:minorFont>
        <a:latin typeface="Avenir Next Cy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ФС МЭИ шабон.potx" id="{7604E263-28E6-4AF8-8A6B-EC74DFD11816}" vid="{53D96DB0-B1E9-4008-B45A-DAF853BEB47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96D86A82F5AFB4E974E810EA0B07432" ma:contentTypeVersion="1" ma:contentTypeDescription="Создание документа." ma:contentTypeScope="" ma:versionID="bd31308227ac6bc6ac442af8f049f59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2a10c82831e5d625bbb0173136b0368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Дата начала расписания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Дата окончания расписания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DD138A-5BDF-4A95-88F8-0B2B911A8D7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674BC09-7D62-4127-A5E5-4021FFA8E0D6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8F35B18-82D1-4410-B7F6-B1D6DF3B42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mpei_shablon_3000</Template>
  <TotalTime>13328</TotalTime>
  <Words>1118</Words>
  <Application>Microsoft Office PowerPoint</Application>
  <PresentationFormat>Экран (16:9)</PresentationFormat>
  <Paragraphs>213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Calibri</vt:lpstr>
      <vt:lpstr>Arial</vt:lpstr>
      <vt:lpstr>Avenir Next Cyr</vt:lpstr>
      <vt:lpstr>Times New Roman</vt:lpstr>
      <vt:lpstr>mpei_shablon_3000</vt:lpstr>
      <vt:lpstr>1_alena_shablon</vt:lpstr>
      <vt:lpstr>Обзор способов и инструментов создания обучающей выборки для проектирования  ИИ-ассистента</vt:lpstr>
      <vt:lpstr>Роль обучающей выборки</vt:lpstr>
      <vt:lpstr>Роль обучающей выборки</vt:lpstr>
      <vt:lpstr>Бенчмарки и эталонные наборы данных</vt:lpstr>
      <vt:lpstr>Пример типичного бенчмарка</vt:lpstr>
      <vt:lpstr>Метрики оценки качества ИИ-ассистента</vt:lpstr>
      <vt:lpstr>Формальные метрики</vt:lpstr>
      <vt:lpstr>Семантические метрики (LLM-based / контекстные)</vt:lpstr>
      <vt:lpstr>Комплексные и человеческие метрики</vt:lpstr>
      <vt:lpstr>Интерпретация метрик в разных сценариях</vt:lpstr>
      <vt:lpstr>Метрики оценки качества ИИ-ассистента</vt:lpstr>
      <vt:lpstr>Метод высокоточных меток</vt:lpstr>
      <vt:lpstr>Метод абсолютного нуля</vt:lpstr>
      <vt:lpstr>Контакты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Электроэнергетика и электротехника</dc:title>
  <dc:creator>ES</dc:creator>
  <cp:lastModifiedBy>Pavel Anuchin</cp:lastModifiedBy>
  <cp:revision>286</cp:revision>
  <dcterms:created xsi:type="dcterms:W3CDTF">2024-09-30T10:54:40Z</dcterms:created>
  <dcterms:modified xsi:type="dcterms:W3CDTF">2025-11-11T06:49:00Z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0x010100C96D86A82F5AFB4E974E810EA0B07432</vt:lpwstr>
  </property>
</Properties>
</file>