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709" r:id="rId5"/>
    <p:sldMasterId id="2147483721" r:id="rId6"/>
  </p:sldMasterIdLst>
  <p:notesMasterIdLst>
    <p:notesMasterId r:id="rId24"/>
  </p:notesMasterIdLst>
  <p:sldIdLst>
    <p:sldId id="283" r:id="rId7"/>
    <p:sldId id="284" r:id="rId8"/>
    <p:sldId id="285" r:id="rId9"/>
    <p:sldId id="5593" r:id="rId10"/>
    <p:sldId id="270" r:id="rId11"/>
    <p:sldId id="269" r:id="rId12"/>
    <p:sldId id="279" r:id="rId13"/>
    <p:sldId id="5592" r:id="rId14"/>
    <p:sldId id="275" r:id="rId15"/>
    <p:sldId id="287" r:id="rId16"/>
    <p:sldId id="276" r:id="rId17"/>
    <p:sldId id="274" r:id="rId18"/>
    <p:sldId id="277" r:id="rId19"/>
    <p:sldId id="5610" r:id="rId20"/>
    <p:sldId id="5594" r:id="rId21"/>
    <p:sldId id="260" r:id="rId22"/>
    <p:sldId id="28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na" initials="IK" lastIdx="1" clrIdx="0">
    <p:extLst>
      <p:ext uri="{19B8F6BF-5375-455C-9EA6-DF929625EA0E}">
        <p15:presenceInfo xmlns:p15="http://schemas.microsoft.com/office/powerpoint/2012/main" userId="I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E60"/>
    <a:srgbClr val="4A8522"/>
    <a:srgbClr val="6EAD73"/>
    <a:srgbClr val="FFFFFF"/>
    <a:srgbClr val="60B2E3"/>
    <a:srgbClr val="E6E6E6"/>
    <a:srgbClr val="F6F6F6"/>
    <a:srgbClr val="FF5050"/>
    <a:srgbClr val="F5F5F5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52" d="100"/>
          <a:sy n="52" d="100"/>
        </p:scale>
        <p:origin x="93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9156B-3219-49D2-AD15-1D61FEA1FD04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C7678-8C76-4A4D-AD3E-CCD9FDC60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38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A8E9B-82E7-4F68-95C9-16E846324A1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8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A8E9B-82E7-4F68-95C9-16E846324A1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0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Neue Haas Grotesk Display Pro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C5D7B-7BAE-4606-BD52-EE5B732D3F47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Display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501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FF273-A576-4444-A994-D62FD1F7E51A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3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FF273-A576-4444-A994-D62FD1F7E51A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7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FF273-A576-4444-A994-D62FD1F7E5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8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7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05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728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B1E8-62C3-423F-A43B-A74A4D74B0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EA6C-5BF1-43AD-B80A-84F718F89B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81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0F34F-D65A-4802-A2C2-743E1BF394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A65F-C0C7-4D1B-A009-D50DAF722C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73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24F0-74BB-4DF5-9B82-19BE22A84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E4B69-B5FD-4173-A4F2-7B8A43D6F3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4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B3C7-2FCF-4467-BC74-B0F3800F39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2048-C530-4D1A-9441-B021B0851B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8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5211-C516-4B1C-8C7B-E8C56D4364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FAF26-220F-4ADD-BC4D-EA1E8CB5B7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3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6401-0881-49F2-AA5D-93D54F264E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7BFF3-6C49-46E5-A79A-F222C10368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11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ACC0-C4B5-4147-8796-E6CB03E6E2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AC85-9A1F-4CED-9722-9E03B7752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6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EC86C-71F8-40F0-AC1E-A8BB08E70D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2CD86-44F0-4449-ADF3-26E5A51DF1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0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93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5CFD-3185-4A87-B6A0-A99ADFA5F8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ED18-AF79-4059-9C99-FD86AB5D6B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59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98B4-4A20-4D17-8D7F-5C09344359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0989-7E7A-40D9-8E83-997CEA4AF8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57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DCAF-0BB0-4EA8-BBD7-7E05D37262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5AFB4-05C7-4CB6-98A8-4C3F601FDB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63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B1E8-62C3-423F-A43B-A74A4D74B0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EA6C-5BF1-43AD-B80A-84F718F89B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2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0F34F-D65A-4802-A2C2-743E1BF394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A65F-C0C7-4D1B-A009-D50DAF722C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08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24F0-74BB-4DF5-9B82-19BE22A84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E4B69-B5FD-4173-A4F2-7B8A43D6F3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B3C7-2FCF-4467-BC74-B0F3800F39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2048-C530-4D1A-9441-B021B0851B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76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5211-C516-4B1C-8C7B-E8C56D4364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FAF26-220F-4ADD-BC4D-EA1E8CB5B7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02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6401-0881-49F2-AA5D-93D54F264E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7BFF3-6C49-46E5-A79A-F222C10368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ACC0-C4B5-4147-8796-E6CB03E6E2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AC85-9A1F-4CED-9722-9E03B7752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6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23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EC86C-71F8-40F0-AC1E-A8BB08E70D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2CD86-44F0-4449-ADF3-26E5A51DF1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66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5CFD-3185-4A87-B6A0-A99ADFA5F8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ED18-AF79-4059-9C99-FD86AB5D6B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57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98B4-4A20-4D17-8D7F-5C09344359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0989-7E7A-40D9-8E83-997CEA4AF8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76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DCAF-0BB0-4EA8-BBD7-7E05D37262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5AFB4-05C7-4CB6-98A8-4C3F601FDB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61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B1E8-62C3-423F-A43B-A74A4D74B0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EA6C-5BF1-43AD-B80A-84F718F89B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0F34F-D65A-4802-A2C2-743E1BF394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A65F-C0C7-4D1B-A009-D50DAF722C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79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24F0-74BB-4DF5-9B82-19BE22A84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E4B69-B5FD-4173-A4F2-7B8A43D6F3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86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B3C7-2FCF-4467-BC74-B0F3800F39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2048-C530-4D1A-9441-B021B0851B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82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5211-C516-4B1C-8C7B-E8C56D4364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FAF26-220F-4ADD-BC4D-EA1E8CB5B7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50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6401-0881-49F2-AA5D-93D54F264E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7BFF3-6C49-46E5-A79A-F222C10368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5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90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ACC0-C4B5-4147-8796-E6CB03E6E2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AC85-9A1F-4CED-9722-9E03B7752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55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EC86C-71F8-40F0-AC1E-A8BB08E70D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2CD86-44F0-4449-ADF3-26E5A51DF1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39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5CFD-3185-4A87-B6A0-A99ADFA5F8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ED18-AF79-4059-9C99-FD86AB5D6B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35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98B4-4A20-4D17-8D7F-5C09344359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0989-7E7A-40D9-8E83-997CEA4AF8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15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DCAF-0BB0-4EA8-BBD7-7E05D37262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5AFB4-05C7-4CB6-98A8-4C3F601FDB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57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B1E8-62C3-423F-A43B-A74A4D74B0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EA6C-5BF1-43AD-B80A-84F718F89B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19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0F34F-D65A-4802-A2C2-743E1BF3945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A65F-C0C7-4D1B-A009-D50DAF722C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88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24F0-74BB-4DF5-9B82-19BE22A849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E4B69-B5FD-4173-A4F2-7B8A43D6F3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33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B3C7-2FCF-4467-BC74-B0F3800F39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2048-C530-4D1A-9441-B021B0851B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80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45211-C516-4B1C-8C7B-E8C56D4364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FAF26-220F-4ADD-BC4D-EA1E8CB5B7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2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3906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6401-0881-49F2-AA5D-93D54F264E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7BFF3-6C49-46E5-A79A-F222C103689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23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ACC0-C4B5-4147-8796-E6CB03E6E2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AC85-9A1F-4CED-9722-9E03B77524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81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EC86C-71F8-40F0-AC1E-A8BB08E70D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2CD86-44F0-4449-ADF3-26E5A51DF10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87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5CFD-3185-4A87-B6A0-A99ADFA5F8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CED18-AF79-4059-9C99-FD86AB5D6B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194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998B4-4A20-4D17-8D7F-5C09344359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0989-7E7A-40D9-8E83-997CEA4AF8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08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DCAF-0BB0-4EA8-BBD7-7E05D37262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5AFB4-05C7-4CB6-98A8-4C3F601FDB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248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995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321" y="1604520"/>
            <a:ext cx="10972103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352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10972103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867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5354326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777" y="1604520"/>
            <a:ext cx="5354326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3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735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252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321" y="273600"/>
            <a:ext cx="10972103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622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777" y="1604520"/>
            <a:ext cx="5354326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321" y="368208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731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5354326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777" y="160452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777" y="368208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646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777" y="160452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321" y="3682080"/>
            <a:ext cx="10972103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81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10972103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321" y="3682080"/>
            <a:ext cx="10972103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0416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777" y="160452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321" y="368208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777" y="3682080"/>
            <a:ext cx="5354326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180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399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321" y="1604520"/>
            <a:ext cx="353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235" y="1604520"/>
            <a:ext cx="353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149" y="1604520"/>
            <a:ext cx="353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321" y="3682080"/>
            <a:ext cx="353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235" y="3682080"/>
            <a:ext cx="353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149" y="3682080"/>
            <a:ext cx="35328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19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392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37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0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5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DDB63-BB50-420D-B64F-D3373C69004E}" type="datetimeFigureOut">
              <a:rPr lang="ru-RU" smtClean="0"/>
              <a:t>21.06.2024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6A63E-3562-4588-88C0-86A33E1AA3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613CDA-4766-4880-82D6-2A87E16FC08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581D51-802E-4200-B47F-C934B48097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8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613CDA-4766-4880-82D6-2A87E16FC08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581D51-802E-4200-B47F-C934B48097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2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613CDA-4766-4880-82D6-2A87E16FC08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581D51-802E-4200-B47F-C934B48097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1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613CDA-4766-4880-82D6-2A87E16FC08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581D51-802E-4200-B47F-C934B48097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5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aight Connector 16"/>
          <p:cNvSpPr/>
          <p:nvPr/>
        </p:nvSpPr>
        <p:spPr>
          <a:xfrm>
            <a:off x="442685" y="6308640"/>
            <a:ext cx="11306096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Oval 4" hidden="1"/>
          <p:cNvSpPr/>
          <p:nvPr/>
        </p:nvSpPr>
        <p:spPr>
          <a:xfrm>
            <a:off x="-415692" y="448920"/>
            <a:ext cx="340111" cy="340200"/>
          </a:xfrm>
          <a:prstGeom prst="ellipse">
            <a:avLst/>
          </a:prstGeom>
          <a:solidFill>
            <a:srgbClr val="98000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Oval 9" hidden="1"/>
          <p:cNvSpPr/>
          <p:nvPr/>
        </p:nvSpPr>
        <p:spPr>
          <a:xfrm>
            <a:off x="-415692" y="942120"/>
            <a:ext cx="340111" cy="340200"/>
          </a:xfrm>
          <a:prstGeom prst="ellipse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321" y="273600"/>
            <a:ext cx="10972103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399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321" y="1604520"/>
            <a:ext cx="10972103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99" b="0" strike="noStrike" spc="-1">
                <a:latin typeface="Arial"/>
              </a:rPr>
              <a:t>Click to edit the outline text format</a:t>
            </a:r>
          </a:p>
          <a:p>
            <a:pPr marL="863741" lvl="1" indent="-323903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799" b="0" strike="noStrike" spc="-1">
                <a:latin typeface="Arial"/>
              </a:rPr>
              <a:t>Second Outline Level</a:t>
            </a:r>
          </a:p>
          <a:p>
            <a:pPr marL="1295611" lvl="2" indent="-287914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99" b="0" strike="noStrike" spc="-1">
                <a:latin typeface="Arial"/>
              </a:rPr>
              <a:t>Third Outline Level</a:t>
            </a:r>
          </a:p>
          <a:p>
            <a:pPr marL="1727482" lvl="3" indent="-215935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99" b="0" strike="noStrike" spc="-1">
                <a:latin typeface="Arial"/>
              </a:rPr>
              <a:t>Fourth Outline Level</a:t>
            </a:r>
          </a:p>
          <a:p>
            <a:pPr marL="2159352" lvl="4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latin typeface="Arial"/>
              </a:rPr>
              <a:t>Fifth Outline Level</a:t>
            </a:r>
          </a:p>
          <a:p>
            <a:pPr marL="2591222" lvl="5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latin typeface="Arial"/>
              </a:rPr>
              <a:t>Sixth Outline Level</a:t>
            </a:r>
          </a:p>
          <a:p>
            <a:pPr marL="3023093" lvl="6" indent="-215935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9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722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/>
    <p:bodyStyle>
      <a:lvl1pPr marL="431870" indent="-323903"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jpeg"/><Relationship Id="rId3" Type="http://schemas.microsoft.com/office/2007/relationships/hdphoto" Target="../media/hdphoto6.wdp"/><Relationship Id="rId7" Type="http://schemas.openxmlformats.org/officeDocument/2006/relationships/hyperlink" Target="https://t.me/s/rsc_energia" TargetMode="External"/><Relationship Id="rId12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11" Type="http://schemas.openxmlformats.org/officeDocument/2006/relationships/hyperlink" Target="https://forms.gle/abwDcJo7pAQQCWTQ6" TargetMode="External"/><Relationship Id="rId5" Type="http://schemas.openxmlformats.org/officeDocument/2006/relationships/hyperlink" Target="https://www.energia.ru/" TargetMode="External"/><Relationship Id="rId10" Type="http://schemas.openxmlformats.org/officeDocument/2006/relationships/hyperlink" Target="http://www.energia.ru/ru/education/about.html" TargetMode="External"/><Relationship Id="rId4" Type="http://schemas.openxmlformats.org/officeDocument/2006/relationships/image" Target="../media/image47.png"/><Relationship Id="rId9" Type="http://schemas.openxmlformats.org/officeDocument/2006/relationships/hyperlink" Target="https://korolev.hh.ru/employer/40678" TargetMode="External"/><Relationship Id="rId1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64">
            <a:extLst>
              <a:ext uri="{FF2B5EF4-FFF2-40B4-BE49-F238E27FC236}">
                <a16:creationId xmlns:a16="http://schemas.microsoft.com/office/drawing/2014/main" id="{E30F9304-D011-4ECD-9A06-FC5BE91AB143}"/>
              </a:ext>
            </a:extLst>
          </p:cNvPr>
          <p:cNvSpPr/>
          <p:nvPr/>
        </p:nvSpPr>
        <p:spPr>
          <a:xfrm>
            <a:off x="1194517" y="992614"/>
            <a:ext cx="338993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Ракетно-космическая корпорация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«Энергия» им. С.П. Королёва 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AE8697A-5C66-4125-B587-BEE86D1A8212}"/>
              </a:ext>
            </a:extLst>
          </p:cNvPr>
          <p:cNvCxnSpPr>
            <a:cxnSpLocks/>
          </p:cNvCxnSpPr>
          <p:nvPr/>
        </p:nvCxnSpPr>
        <p:spPr>
          <a:xfrm>
            <a:off x="964079" y="4378910"/>
            <a:ext cx="0" cy="2479090"/>
          </a:xfrm>
          <a:prstGeom prst="line">
            <a:avLst/>
          </a:prstGeom>
          <a:ln w="19050">
            <a:solidFill>
              <a:srgbClr val="4A8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64">
            <a:extLst>
              <a:ext uri="{FF2B5EF4-FFF2-40B4-BE49-F238E27FC236}">
                <a16:creationId xmlns:a16="http://schemas.microsoft.com/office/drawing/2014/main" id="{58F9A798-3DF1-4683-A797-281C12AD1E11}"/>
              </a:ext>
            </a:extLst>
          </p:cNvPr>
          <p:cNvSpPr/>
          <p:nvPr/>
        </p:nvSpPr>
        <p:spPr>
          <a:xfrm>
            <a:off x="964079" y="2992659"/>
            <a:ext cx="5164216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Работа для молодых специалистов</a:t>
            </a:r>
          </a:p>
        </p:txBody>
      </p:sp>
      <p:sp>
        <p:nvSpPr>
          <p:cNvPr id="25" name="TextBox 64">
            <a:extLst>
              <a:ext uri="{FF2B5EF4-FFF2-40B4-BE49-F238E27FC236}">
                <a16:creationId xmlns:a16="http://schemas.microsoft.com/office/drawing/2014/main" id="{AC2F727D-41B3-4169-8E9F-FB7AC0CEF762}"/>
              </a:ext>
            </a:extLst>
          </p:cNvPr>
          <p:cNvSpPr/>
          <p:nvPr/>
        </p:nvSpPr>
        <p:spPr>
          <a:xfrm>
            <a:off x="1156417" y="4329574"/>
            <a:ext cx="3987084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Твои идеи – будущее космической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индустрии.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Стань частью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космической команды!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CFF19D9-DFB6-4DC9-B0E6-481D6001C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9" y="0"/>
            <a:ext cx="2336799" cy="1314449"/>
          </a:xfrm>
          <a:prstGeom prst="rect">
            <a:avLst/>
          </a:prstGeom>
        </p:spPr>
      </p:pic>
      <p:pic>
        <p:nvPicPr>
          <p:cNvPr id="34" name="document_5438156370354387370">
            <a:hlinkClick r:id="" action="ppaction://media"/>
            <a:extLst>
              <a:ext uri="{FF2B5EF4-FFF2-40B4-BE49-F238E27FC236}">
                <a16:creationId xmlns:a16="http://schemas.microsoft.com/office/drawing/2014/main" id="{EBF8C377-D70A-41A6-A5E4-6F2F5F05B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358009">
            <a:off x="8448789" y="-261352"/>
            <a:ext cx="4709127" cy="84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9427B86-0998-45EC-A0B7-E2A7742AAD06}"/>
              </a:ext>
            </a:extLst>
          </p:cNvPr>
          <p:cNvCxnSpPr>
            <a:cxnSpLocks/>
          </p:cNvCxnSpPr>
          <p:nvPr/>
        </p:nvCxnSpPr>
        <p:spPr>
          <a:xfrm>
            <a:off x="5613400" y="1000584"/>
            <a:ext cx="223661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4">
            <a:extLst>
              <a:ext uri="{FF2B5EF4-FFF2-40B4-BE49-F238E27FC236}">
                <a16:creationId xmlns:a16="http://schemas.microsoft.com/office/drawing/2014/main" id="{6D4DF89F-BF87-4909-B2C1-DAD2D2D97FDA}"/>
              </a:ext>
            </a:extLst>
          </p:cNvPr>
          <p:cNvSpPr/>
          <p:nvPr/>
        </p:nvSpPr>
        <p:spPr>
          <a:xfrm>
            <a:off x="8123090" y="753314"/>
            <a:ext cx="4335609" cy="1260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spc="-1" dirty="0">
                <a:solidFill>
                  <a:schemeClr val="accent6"/>
                </a:solidFill>
                <a:latin typeface="Century Gothic" panose="020B0502020202020204" pitchFamily="34" charset="0"/>
                <a:ea typeface="DejaVu Sans"/>
              </a:rPr>
              <a:t>ДМС: </a:t>
            </a:r>
            <a:endParaRPr lang="en-US" sz="2800" spc="-1" dirty="0">
              <a:solidFill>
                <a:schemeClr val="accent6"/>
              </a:solidFill>
              <a:latin typeface="Century Gothic" panose="020B0502020202020204" pitchFamily="34" charset="0"/>
              <a:ea typeface="DejaVu San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Медсанчасть рядом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 предприятием </a:t>
            </a:r>
          </a:p>
        </p:txBody>
      </p:sp>
      <p:pic>
        <p:nvPicPr>
          <p:cNvPr id="14" name="Новый проект">
            <a:hlinkClick r:id="" action="ppaction://media"/>
            <a:extLst>
              <a:ext uri="{FF2B5EF4-FFF2-40B4-BE49-F238E27FC236}">
                <a16:creationId xmlns:a16="http://schemas.microsoft.com/office/drawing/2014/main" id="{158E1B41-6D89-4B80-A19C-6D3A5E27AC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grayscl/>
          </a:blip>
          <a:srcRect b="18972"/>
          <a:stretch/>
        </p:blipFill>
        <p:spPr>
          <a:xfrm>
            <a:off x="-207307" y="556042"/>
            <a:ext cx="6303307" cy="2872958"/>
          </a:xfrm>
          <a:prstGeom prst="rect">
            <a:avLst/>
          </a:prstGeom>
        </p:spPr>
      </p:pic>
      <p:sp>
        <p:nvSpPr>
          <p:cNvPr id="16" name="TextBox 64">
            <a:extLst>
              <a:ext uri="{FF2B5EF4-FFF2-40B4-BE49-F238E27FC236}">
                <a16:creationId xmlns:a16="http://schemas.microsoft.com/office/drawing/2014/main" id="{CB899B1F-288A-4C82-8062-4D2013763265}"/>
              </a:ext>
            </a:extLst>
          </p:cNvPr>
          <p:cNvSpPr/>
          <p:nvPr/>
        </p:nvSpPr>
        <p:spPr>
          <a:xfrm>
            <a:off x="402459" y="4040527"/>
            <a:ext cx="4283841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Амбулаторно-поликлиническое обслуживание на базе поликлиники прямого доступа ФГБУЗ МСЧ №170 ФМБА России;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Стоматологическая помощь в ФГБУЗ МСЧ №170 ФМБА России;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4A48586E-4B54-4384-AEE7-5BE043CC95C5}"/>
              </a:ext>
            </a:extLst>
          </p:cNvPr>
          <p:cNvSpPr/>
          <p:nvPr/>
        </p:nvSpPr>
        <p:spPr>
          <a:xfrm>
            <a:off x="5243837" y="4040527"/>
            <a:ext cx="2503164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Стационарная помощь;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Скорая помощь в пределах 30 км от МКАД;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</p:txBody>
      </p:sp>
      <p:sp>
        <p:nvSpPr>
          <p:cNvPr id="19" name="TextBox 64">
            <a:extLst>
              <a:ext uri="{FF2B5EF4-FFF2-40B4-BE49-F238E27FC236}">
                <a16:creationId xmlns:a16="http://schemas.microsoft.com/office/drawing/2014/main" id="{CACABD0B-BFF8-43CE-8B83-BAFA390FD3F9}"/>
              </a:ext>
            </a:extLst>
          </p:cNvPr>
          <p:cNvSpPr/>
          <p:nvPr/>
        </p:nvSpPr>
        <p:spPr>
          <a:xfrm>
            <a:off x="8304538" y="4040527"/>
            <a:ext cx="2975741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Консультационно-диагностическая медицинская помощь;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  <a:ea typeface="DejaVu San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entury Gothic" panose="020B0502020202020204" pitchFamily="34" charset="0"/>
              <a:buChar char="―"/>
              <a:defRPr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Вызов врача на дом.</a:t>
            </a:r>
          </a:p>
        </p:txBody>
      </p:sp>
    </p:spTree>
    <p:extLst>
      <p:ext uri="{BB962C8B-B14F-4D97-AF65-F5344CB8AC3E}">
        <p14:creationId xmlns:p14="http://schemas.microsoft.com/office/powerpoint/2010/main" val="942267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FF8CC3-2E38-4358-9BAC-A79C224FF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5" r="9367" b="2329"/>
          <a:stretch/>
        </p:blipFill>
        <p:spPr>
          <a:xfrm>
            <a:off x="-363557" y="1071021"/>
            <a:ext cx="6459557" cy="4330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C39921-10D3-4950-B15C-78BD2FE030A3}"/>
              </a:ext>
            </a:extLst>
          </p:cNvPr>
          <p:cNvSpPr txBox="1"/>
          <p:nvPr/>
        </p:nvSpPr>
        <p:spPr>
          <a:xfrm>
            <a:off x="2730500" y="5485093"/>
            <a:ext cx="336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pc="-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DejaVu Sans"/>
              </a:rPr>
              <a:t>Детский сад «</a:t>
            </a:r>
            <a:r>
              <a:rPr lang="ru-RU" spc="-1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DejaVu Sans"/>
              </a:rPr>
              <a:t>Лесовичок</a:t>
            </a:r>
            <a:r>
              <a:rPr lang="ru-RU" spc="-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DejaVu Sans"/>
              </a:rPr>
              <a:t>»: три филиала в г. Королёв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7AC06E-C8AB-4BC5-9CB9-E4426647138F}"/>
              </a:ext>
            </a:extLst>
          </p:cNvPr>
          <p:cNvSpPr txBox="1"/>
          <p:nvPr/>
        </p:nvSpPr>
        <p:spPr>
          <a:xfrm>
            <a:off x="6705600" y="499521"/>
            <a:ext cx="8915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</a:t>
            </a:r>
          </a:p>
          <a:p>
            <a:pPr lvl="0"/>
            <a:r>
              <a:rPr lang="ru-RU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МАТЕРИНСТВА </a:t>
            </a:r>
            <a:br>
              <a:rPr lang="ru-RU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ДЕТСТВА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CC6A3-379E-4681-808E-3A63CD371FAF}"/>
              </a:ext>
            </a:extLst>
          </p:cNvPr>
          <p:cNvSpPr txBox="1"/>
          <p:nvPr/>
        </p:nvSpPr>
        <p:spPr>
          <a:xfrm>
            <a:off x="6410325" y="2056686"/>
            <a:ext cx="52355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Century Gothic" panose="020B0502020202020204" pitchFamily="34" charset="0"/>
              <a:buChar char="―"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Оплата корпоративного детского сада «</a:t>
            </a:r>
            <a:r>
              <a:rPr lang="ru-RU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Лесовичок</a:t>
            </a: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» – 85% – 90% от полной стоимости.;</a:t>
            </a:r>
          </a:p>
          <a:p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entury Gothic" panose="020B0502020202020204" pitchFamily="34" charset="0"/>
              <a:buChar char="―"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Материальная помощь при рождении ребенка – 5 000 руб.;</a:t>
            </a:r>
          </a:p>
          <a:p>
            <a:pPr marL="285750" indent="-285750">
              <a:buFont typeface="Century Gothic" panose="020B0502020202020204" pitchFamily="34" charset="0"/>
              <a:buChar char="―"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entury Gothic" panose="020B0502020202020204" pitchFamily="34" charset="0"/>
              <a:buChar char="―"/>
            </a:pPr>
            <a:r>
              <a:rPr lang="ru-RU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Ежемесячное пособие в отпуске по уходу за ребенком в возрасте от 1,5 до 3 лет – 1 500 руб.</a:t>
            </a:r>
          </a:p>
          <a:p>
            <a:pPr marL="285750" indent="-285750">
              <a:buFont typeface="Century Gothic" panose="020B0502020202020204" pitchFamily="34" charset="0"/>
              <a:buChar char="―"/>
            </a:pPr>
            <a:endParaRPr lang="ru-RU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Century Gothic" panose="020B0502020202020204" pitchFamily="34" charset="0"/>
              <a:buChar char="―"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entury Gothic" panose="020B0502020202020204" pitchFamily="34" charset="0"/>
              <a:buChar char="―"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solidFill>
                <a:srgbClr val="002554"/>
              </a:solidFill>
              <a:latin typeface="PT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1AF27D-B207-4EFB-8D7B-B86E3F5BA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t="8744" r="12857" b="5247"/>
          <a:stretch/>
        </p:blipFill>
        <p:spPr bwMode="auto">
          <a:xfrm>
            <a:off x="3890249" y="1909010"/>
            <a:ext cx="3462673" cy="22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анаторий подлипки королев">
            <a:extLst>
              <a:ext uri="{FF2B5EF4-FFF2-40B4-BE49-F238E27FC236}">
                <a16:creationId xmlns:a16="http://schemas.microsoft.com/office/drawing/2014/main" id="{D4459C80-087A-473B-A8B8-E3F1AD2A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23526"/>
            <a:ext cx="3464832" cy="225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77A034-0FBC-48C8-BDDF-69D010066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59"/>
          <a:stretch/>
        </p:blipFill>
        <p:spPr bwMode="auto">
          <a:xfrm>
            <a:off x="7817807" y="1909011"/>
            <a:ext cx="4374194" cy="22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F2EB7171-3B14-4107-BD90-1E09FEB16529}"/>
              </a:ext>
            </a:extLst>
          </p:cNvPr>
          <p:cNvSpPr/>
          <p:nvPr/>
        </p:nvSpPr>
        <p:spPr>
          <a:xfrm>
            <a:off x="733565" y="522202"/>
            <a:ext cx="8201888" cy="83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spc="-1" dirty="0">
                <a:solidFill>
                  <a:srgbClr val="70AD47"/>
                </a:solidFill>
                <a:latin typeface="Century Gothic" panose="020B0502020202020204" pitchFamily="34" charset="0"/>
              </a:rPr>
              <a:t>ОТДЫХ: ДЕТЯМ И ВЗРОСЛЫМ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E4F89-3D16-40E8-8725-A3D0461D3A9F}"/>
              </a:ext>
            </a:extLst>
          </p:cNvPr>
          <p:cNvSpPr txBox="1"/>
          <p:nvPr/>
        </p:nvSpPr>
        <p:spPr>
          <a:xfrm>
            <a:off x="0" y="4179456"/>
            <a:ext cx="360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Санаторий</a:t>
            </a:r>
            <a:r>
              <a:rPr lang="en-US" dirty="0">
                <a:solidFill>
                  <a:prstClr val="black"/>
                </a:solidFill>
                <a:latin typeface="Century Gothic" panose="020B0502020202020204" pitchFamily="34" charset="0"/>
              </a:rPr>
              <a:t>-</a:t>
            </a: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профилакторий «Подлипки», 14 дней.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4B111-866A-4774-B10B-464E79163D93}"/>
              </a:ext>
            </a:extLst>
          </p:cNvPr>
          <p:cNvSpPr txBox="1"/>
          <p:nvPr/>
        </p:nvSpPr>
        <p:spPr>
          <a:xfrm>
            <a:off x="1267326" y="4864329"/>
            <a:ext cx="216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trike="sngStrike" dirty="0">
                <a:solidFill>
                  <a:prstClr val="black"/>
                </a:solidFill>
                <a:latin typeface="Century Gothic" panose="020B0502020202020204" pitchFamily="34" charset="0"/>
              </a:rPr>
              <a:t>42 700 руб.   </a:t>
            </a:r>
          </a:p>
          <a:p>
            <a:r>
              <a:rPr lang="ru-RU" sz="2800" b="1" dirty="0">
                <a:solidFill>
                  <a:srgbClr val="70AD47"/>
                </a:solidFill>
                <a:latin typeface="Century Gothic" panose="020B0502020202020204" pitchFamily="34" charset="0"/>
              </a:rPr>
              <a:t>8 540 руб.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3CB404-97DD-422F-B17C-96EA6516E179}"/>
              </a:ext>
            </a:extLst>
          </p:cNvPr>
          <p:cNvSpPr txBox="1"/>
          <p:nvPr/>
        </p:nvSpPr>
        <p:spPr>
          <a:xfrm>
            <a:off x="3894511" y="4179456"/>
            <a:ext cx="360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Детский лагерь</a:t>
            </a:r>
          </a:p>
          <a:p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«Орлёнок», 21 день.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F8761-2DAB-484D-9DE8-904183F83CD9}"/>
              </a:ext>
            </a:extLst>
          </p:cNvPr>
          <p:cNvSpPr txBox="1"/>
          <p:nvPr/>
        </p:nvSpPr>
        <p:spPr>
          <a:xfrm>
            <a:off x="5161837" y="4864329"/>
            <a:ext cx="216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trike="sngStrike" dirty="0">
                <a:solidFill>
                  <a:prstClr val="black"/>
                </a:solidFill>
                <a:latin typeface="Century Gothic" panose="020B0502020202020204" pitchFamily="34" charset="0"/>
              </a:rPr>
              <a:t>48 930 руб.   </a:t>
            </a:r>
          </a:p>
          <a:p>
            <a:r>
              <a:rPr lang="ru-RU" sz="2800" b="1" dirty="0">
                <a:solidFill>
                  <a:srgbClr val="70AD47"/>
                </a:solidFill>
                <a:latin typeface="Century Gothic" panose="020B0502020202020204" pitchFamily="34" charset="0"/>
              </a:rPr>
              <a:t>4 893 руб.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121569-7266-47AD-AE69-09F5D462596C}"/>
              </a:ext>
            </a:extLst>
          </p:cNvPr>
          <p:cNvSpPr txBox="1"/>
          <p:nvPr/>
        </p:nvSpPr>
        <p:spPr>
          <a:xfrm>
            <a:off x="7739164" y="4179456"/>
            <a:ext cx="462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</a:rPr>
              <a:t>Здравницы России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79ED34-E638-4CA2-A53F-C22D3E8AC42F}"/>
              </a:ext>
            </a:extLst>
          </p:cNvPr>
          <p:cNvSpPr txBox="1"/>
          <p:nvPr/>
        </p:nvSpPr>
        <p:spPr>
          <a:xfrm>
            <a:off x="10611581" y="6172903"/>
            <a:ext cx="1756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*не более 2500 в сутки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2F88B-F385-4712-95E4-9FBB18553DD1}"/>
              </a:ext>
            </a:extLst>
          </p:cNvPr>
          <p:cNvSpPr txBox="1"/>
          <p:nvPr/>
        </p:nvSpPr>
        <p:spPr>
          <a:xfrm>
            <a:off x="9920470" y="4825060"/>
            <a:ext cx="216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trike="sngStrike" dirty="0">
                <a:solidFill>
                  <a:prstClr val="black"/>
                </a:solidFill>
                <a:latin typeface="Century Gothic" panose="020B0502020202020204" pitchFamily="34" charset="0"/>
              </a:rPr>
              <a:t>71 400 руб.   </a:t>
            </a:r>
          </a:p>
          <a:p>
            <a:r>
              <a:rPr lang="ru-RU" sz="2800" b="1" dirty="0">
                <a:solidFill>
                  <a:srgbClr val="70AD47"/>
                </a:solidFill>
                <a:latin typeface="Century Gothic" panose="020B0502020202020204" pitchFamily="34" charset="0"/>
              </a:rPr>
              <a:t>36 400 руб.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855BEF-D31E-41F9-B8EC-9202082F4636}"/>
              </a:ext>
            </a:extLst>
          </p:cNvPr>
          <p:cNvSpPr txBox="1"/>
          <p:nvPr/>
        </p:nvSpPr>
        <p:spPr>
          <a:xfrm>
            <a:off x="2914550" y="1461860"/>
            <a:ext cx="915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90%</a:t>
            </a:r>
            <a:endParaRPr lang="ru-RU" sz="2400" b="1" dirty="0">
              <a:solidFill>
                <a:srgbClr val="70AD47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E0FA59-9C9C-4F0D-AC2C-65BFB08595B2}"/>
              </a:ext>
            </a:extLst>
          </p:cNvPr>
          <p:cNvSpPr txBox="1"/>
          <p:nvPr/>
        </p:nvSpPr>
        <p:spPr>
          <a:xfrm>
            <a:off x="6744623" y="1447346"/>
            <a:ext cx="915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80%</a:t>
            </a:r>
            <a:endParaRPr lang="ru-RU" sz="2400" b="1" dirty="0">
              <a:solidFill>
                <a:srgbClr val="70AD4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7B2ADA-5248-4561-B047-8837297E3315}"/>
              </a:ext>
            </a:extLst>
          </p:cNvPr>
          <p:cNvSpPr txBox="1"/>
          <p:nvPr/>
        </p:nvSpPr>
        <p:spPr>
          <a:xfrm>
            <a:off x="11165886" y="1447345"/>
            <a:ext cx="1178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50%*</a:t>
            </a:r>
            <a:endParaRPr lang="ru-RU" sz="2400" b="1" dirty="0">
              <a:solidFill>
                <a:srgbClr val="70AD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: влево-вверх 22">
            <a:extLst>
              <a:ext uri="{FF2B5EF4-FFF2-40B4-BE49-F238E27FC236}">
                <a16:creationId xmlns:a16="http://schemas.microsoft.com/office/drawing/2014/main" id="{791EDB24-E1B0-4FC9-889F-FE100FFB1479}"/>
              </a:ext>
            </a:extLst>
          </p:cNvPr>
          <p:cNvSpPr/>
          <p:nvPr/>
        </p:nvSpPr>
        <p:spPr>
          <a:xfrm rot="5400000" flipH="1">
            <a:off x="4776200" y="2214865"/>
            <a:ext cx="1071747" cy="2570898"/>
          </a:xfrm>
          <a:prstGeom prst="leftUpArrow">
            <a:avLst>
              <a:gd name="adj1" fmla="val 6089"/>
              <a:gd name="adj2" fmla="val 9809"/>
              <a:gd name="adj3" fmla="val 0"/>
            </a:avLst>
          </a:prstGeom>
          <a:gradFill>
            <a:gsLst>
              <a:gs pos="0">
                <a:srgbClr val="46974D"/>
              </a:gs>
              <a:gs pos="100000">
                <a:srgbClr val="B3D5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DC7E6FB9-5F13-47B7-8979-61FAA4646C32}"/>
              </a:ext>
            </a:extLst>
          </p:cNvPr>
          <p:cNvSpPr/>
          <p:nvPr/>
        </p:nvSpPr>
        <p:spPr>
          <a:xfrm>
            <a:off x="647838" y="653591"/>
            <a:ext cx="4044860" cy="10717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spcBef>
                <a:spcPts val="2999"/>
              </a:spcBef>
              <a:tabLst>
                <a:tab pos="0" algn="l"/>
              </a:tabLst>
              <a:defRPr/>
            </a:pPr>
            <a:r>
              <a:rPr lang="ru-RU" sz="3200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Ступени жилищной программы</a:t>
            </a:r>
            <a:endParaRPr lang="en-US" sz="3200" b="1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3865CD8B-8002-4F2F-BF2F-02CF69C03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3" y="2280343"/>
            <a:ext cx="33273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Поэтапное улучшение</a:t>
            </a:r>
            <a:br>
              <a:rPr lang="ru-RU" altLang="ru-RU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</a:br>
            <a:r>
              <a:rPr lang="ru-RU" altLang="ru-RU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жилищных условий.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0189CC-5070-4BE3-B306-5E8706277E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49341" y="1839139"/>
            <a:ext cx="1071747" cy="1071747"/>
          </a:xfrm>
          <a:prstGeom prst="rect">
            <a:avLst/>
          </a:prstGeom>
        </p:spPr>
      </p:pic>
      <p:sp>
        <p:nvSpPr>
          <p:cNvPr id="17" name="Text Box 26">
            <a:extLst>
              <a:ext uri="{FF2B5EF4-FFF2-40B4-BE49-F238E27FC236}">
                <a16:creationId xmlns:a16="http://schemas.microsoft.com/office/drawing/2014/main" id="{3A9E77B5-E487-4E79-AC21-E3B0EF491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631" y="861281"/>
            <a:ext cx="312438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800" dirty="0">
                <a:solidFill>
                  <a:srgbClr val="0B5E60"/>
                </a:solidFill>
                <a:latin typeface="Century Gothic" panose="020B0502020202020204" pitchFamily="34" charset="0"/>
                <a:cs typeface="Arial" charset="0"/>
              </a:rPr>
              <a:t>Приобретение жилья в ипотеку</a:t>
            </a:r>
          </a:p>
        </p:txBody>
      </p:sp>
      <p:sp>
        <p:nvSpPr>
          <p:cNvPr id="18" name="Text Box 26">
            <a:extLst>
              <a:ext uri="{FF2B5EF4-FFF2-40B4-BE49-F238E27FC236}">
                <a16:creationId xmlns:a16="http://schemas.microsoft.com/office/drawing/2014/main" id="{A1AE2CE5-0A0B-45B2-902D-3C0968A8F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081" y="1852076"/>
            <a:ext cx="28899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Компенсация процентов по ипотечному кредиту.</a:t>
            </a:r>
          </a:p>
        </p:txBody>
      </p:sp>
      <p:sp>
        <p:nvSpPr>
          <p:cNvPr id="19" name="Стрелка: влево-вверх 18">
            <a:extLst>
              <a:ext uri="{FF2B5EF4-FFF2-40B4-BE49-F238E27FC236}">
                <a16:creationId xmlns:a16="http://schemas.microsoft.com/office/drawing/2014/main" id="{38FC4BA0-C7F0-4A4F-8D39-8FAC8C2AFA65}"/>
              </a:ext>
            </a:extLst>
          </p:cNvPr>
          <p:cNvSpPr/>
          <p:nvPr/>
        </p:nvSpPr>
        <p:spPr>
          <a:xfrm rot="5400000" flipH="1">
            <a:off x="6374885" y="1131835"/>
            <a:ext cx="2003937" cy="1951446"/>
          </a:xfrm>
          <a:prstGeom prst="leftUpArrow">
            <a:avLst>
              <a:gd name="adj1" fmla="val 3014"/>
              <a:gd name="adj2" fmla="val 9809"/>
              <a:gd name="adj3" fmla="val 0"/>
            </a:avLst>
          </a:prstGeom>
          <a:gradFill>
            <a:gsLst>
              <a:gs pos="0">
                <a:srgbClr val="0B5E60"/>
              </a:gs>
              <a:gs pos="100000">
                <a:srgbClr val="4697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63FE6F6F-F1E0-4788-882C-4F7B87875888}"/>
              </a:ext>
            </a:extLst>
          </p:cNvPr>
          <p:cNvSpPr/>
          <p:nvPr/>
        </p:nvSpPr>
        <p:spPr>
          <a:xfrm>
            <a:off x="8111118" y="1047895"/>
            <a:ext cx="432000" cy="431281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81A8261B-1396-44EF-B2C5-92A0C07F8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521" y="2732010"/>
            <a:ext cx="41896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800" dirty="0">
                <a:solidFill>
                  <a:srgbClr val="46974D"/>
                </a:solidFill>
                <a:latin typeface="Century Gothic" panose="020B0502020202020204" pitchFamily="34" charset="0"/>
                <a:cs typeface="Arial" charset="0"/>
              </a:rPr>
              <a:t>Съёмное или служебное жильё</a:t>
            </a: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CEA21114-FA45-4AC3-AA5B-84E9980276C3}"/>
              </a:ext>
            </a:extLst>
          </p:cNvPr>
          <p:cNvSpPr/>
          <p:nvPr/>
        </p:nvSpPr>
        <p:spPr>
          <a:xfrm>
            <a:off x="6387209" y="2862141"/>
            <a:ext cx="432000" cy="431281"/>
          </a:xfrm>
          <a:prstGeom prst="ellipse">
            <a:avLst/>
          </a:prstGeom>
          <a:solidFill>
            <a:srgbClr val="46974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88990225-5500-49A5-9402-D78582D77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298" y="4141569"/>
            <a:ext cx="2121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2800" dirty="0">
                <a:solidFill>
                  <a:srgbClr val="B3D506"/>
                </a:solidFill>
                <a:latin typeface="Century Gothic" panose="020B0502020202020204" pitchFamily="34" charset="0"/>
                <a:cs typeface="Arial" charset="0"/>
              </a:rPr>
              <a:t>Гостиница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78E57B25-B12C-40B2-B804-D12B19AA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6447" y="3741459"/>
            <a:ext cx="31962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Компенсация стоимости аренды жилья в размере</a:t>
            </a:r>
            <a:br>
              <a:rPr lang="ru-RU" alt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</a:br>
            <a:r>
              <a:rPr lang="ru-RU" alt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15 000 руб. Предоставление служебного жилья.</a:t>
            </a: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0D9A3B7C-005A-4718-B479-11F39B2F3418}"/>
              </a:ext>
            </a:extLst>
          </p:cNvPr>
          <p:cNvSpPr/>
          <p:nvPr/>
        </p:nvSpPr>
        <p:spPr>
          <a:xfrm>
            <a:off x="3944106" y="3801655"/>
            <a:ext cx="432000" cy="431281"/>
          </a:xfrm>
          <a:prstGeom prst="ellipse">
            <a:avLst/>
          </a:prstGeom>
          <a:solidFill>
            <a:srgbClr val="B3D50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0F5AA8BE-CF56-46D0-ABD1-A9693D95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739" y="4687098"/>
            <a:ext cx="48252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100 % компенсация стоимости проживания  в гостиницах ПАО «РКК «Энергия»: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- работникам (сроком на 3 года), 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Arial" charset="0"/>
              </a:rPr>
              <a:t>- студентам, на период прохождения практики или выполнения  выпускной квалификационной работы в Корпорации.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BDDDFB6-9563-448C-B905-9F11D846C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982" y="374453"/>
            <a:ext cx="731136" cy="7311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CD3E1FC-6586-49AC-8894-548119089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31" y="4017296"/>
            <a:ext cx="1453297" cy="14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6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EE73A9-3EA2-4D5D-8593-81C74668B8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>
          <a:xfrm>
            <a:off x="7531289" y="941329"/>
            <a:ext cx="3198404" cy="5948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F93C63-350C-44CE-9422-C25827824481}"/>
              </a:ext>
            </a:extLst>
          </p:cNvPr>
          <p:cNvSpPr txBox="1"/>
          <p:nvPr/>
        </p:nvSpPr>
        <p:spPr>
          <a:xfrm>
            <a:off x="617961" y="2223981"/>
            <a:ext cx="3188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Давайте рассмотрим на примере базовых ипотечных условий:</a:t>
            </a: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D979EF42-F3AF-47D0-AEF4-E8ED6C595710}"/>
              </a:ext>
            </a:extLst>
          </p:cNvPr>
          <p:cNvSpPr/>
          <p:nvPr/>
        </p:nvSpPr>
        <p:spPr>
          <a:xfrm rot="10800000">
            <a:off x="637325" y="3073605"/>
            <a:ext cx="883710" cy="355257"/>
          </a:xfrm>
          <a:prstGeom prst="triangle">
            <a:avLst>
              <a:gd name="adj" fmla="val 521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00C45-D363-4C55-AAAA-348C2F49286B}"/>
              </a:ext>
            </a:extLst>
          </p:cNvPr>
          <p:cNvSpPr txBox="1"/>
          <p:nvPr/>
        </p:nvSpPr>
        <p:spPr>
          <a:xfrm>
            <a:off x="360895" y="3586052"/>
            <a:ext cx="2589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Стоимость 2-комнатной квартиры в г. Королёв: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8 млн руб. </a:t>
            </a:r>
          </a:p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Срок кредита: </a:t>
            </a: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15 лет; </a:t>
            </a:r>
          </a:p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17%</a:t>
            </a: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</a:rPr>
              <a:t> ставка. </a:t>
            </a:r>
          </a:p>
          <a:p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2D8AA75C-C13E-4F38-95E3-0A840B72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r="18822"/>
          <a:stretch/>
        </p:blipFill>
        <p:spPr bwMode="auto">
          <a:xfrm>
            <a:off x="7042783" y="590979"/>
            <a:ext cx="3937737" cy="67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F5DC9A7-9F4D-495A-AC16-74336BF4A9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1" y="3212183"/>
            <a:ext cx="768388" cy="747737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5E598C8-C36B-43A0-850B-E0B5C42C64A8}"/>
              </a:ext>
            </a:extLst>
          </p:cNvPr>
          <p:cNvSpPr/>
          <p:nvPr/>
        </p:nvSpPr>
        <p:spPr>
          <a:xfrm>
            <a:off x="6278107" y="2063960"/>
            <a:ext cx="3434738" cy="339703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F7895F7-30BD-42A5-9CC2-426790F52B4B}"/>
              </a:ext>
            </a:extLst>
          </p:cNvPr>
          <p:cNvSpPr/>
          <p:nvPr/>
        </p:nvSpPr>
        <p:spPr>
          <a:xfrm>
            <a:off x="4348765" y="787400"/>
            <a:ext cx="6908186" cy="650318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D58F5D-72E2-4ED8-9FA4-A269D5522E0A}"/>
              </a:ext>
            </a:extLst>
          </p:cNvPr>
          <p:cNvSpPr/>
          <p:nvPr/>
        </p:nvSpPr>
        <p:spPr>
          <a:xfrm>
            <a:off x="4086721" y="234379"/>
            <a:ext cx="3378224" cy="6623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C72B4-DD80-402E-82C1-D3906D206D94}"/>
              </a:ext>
            </a:extLst>
          </p:cNvPr>
          <p:cNvSpPr txBox="1"/>
          <p:nvPr/>
        </p:nvSpPr>
        <p:spPr>
          <a:xfrm>
            <a:off x="619564" y="590979"/>
            <a:ext cx="6232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 ОСНОВНЫХ ПРОИЗВОДСТВЕННЫХ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РАБОЧИХ ДЕЙСТВУЕТ ЖИЛИЩНАЯ ПРОГРАММА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«КОМПЕНСАЦИЯ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ПРОЦЕНТОВ ПО ИПОТЕКЕ»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BFFFB92-F77D-48FE-B4D8-4A8080C26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r="18822"/>
          <a:stretch/>
        </p:blipFill>
        <p:spPr bwMode="auto">
          <a:xfrm>
            <a:off x="7060544" y="584717"/>
            <a:ext cx="3937737" cy="67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54E943-ACDE-429C-B3AC-54B0D6F8F6BB}"/>
              </a:ext>
            </a:extLst>
          </p:cNvPr>
          <p:cNvSpPr txBox="1"/>
          <p:nvPr/>
        </p:nvSpPr>
        <p:spPr>
          <a:xfrm>
            <a:off x="6740063" y="4310258"/>
            <a:ext cx="13204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мин.</a:t>
            </a:r>
            <a:endParaRPr lang="ru-RU" sz="2400" b="1" dirty="0">
              <a:solidFill>
                <a:srgbClr val="70AD4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6B030-1C2E-4800-A3B3-E5B9EA165F14}"/>
              </a:ext>
            </a:extLst>
          </p:cNvPr>
          <p:cNvSpPr txBox="1"/>
          <p:nvPr/>
        </p:nvSpPr>
        <p:spPr>
          <a:xfrm>
            <a:off x="11126603" y="1977760"/>
            <a:ext cx="17900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мин.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4D3F03-0CF8-4285-8E44-FF80F96B9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44" y="4469731"/>
            <a:ext cx="791936" cy="7919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D97E6CC-99E3-45C9-B215-AC4DB21F0A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265" y="1305282"/>
            <a:ext cx="791936" cy="7919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AB3996-AC99-4CC5-8B98-9C431128ADCF}"/>
              </a:ext>
            </a:extLst>
          </p:cNvPr>
          <p:cNvSpPr txBox="1"/>
          <p:nvPr/>
        </p:nvSpPr>
        <p:spPr>
          <a:xfrm>
            <a:off x="11330700" y="3785212"/>
            <a:ext cx="690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мин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E68633-275C-45AD-8E09-E1CA995BAF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826" y="3354999"/>
            <a:ext cx="668801" cy="668801"/>
          </a:xfrm>
          <a:prstGeom prst="rect">
            <a:avLst/>
          </a:prstGeom>
        </p:spPr>
      </p:pic>
      <p:pic>
        <p:nvPicPr>
          <p:cNvPr id="4" name="Слайд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3385" y="5889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0">
        <p:fade/>
      </p:transition>
    </mc:Choice>
    <mc:Fallback xmlns="">
      <p:transition spd="med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2C72B4-DD80-402E-82C1-D3906D206D94}"/>
              </a:ext>
            </a:extLst>
          </p:cNvPr>
          <p:cNvSpPr txBox="1"/>
          <p:nvPr/>
        </p:nvSpPr>
        <p:spPr>
          <a:xfrm>
            <a:off x="619564" y="590979"/>
            <a:ext cx="6232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«КОМПЕНСАЦИЯ </a:t>
            </a:r>
          </a:p>
          <a:p>
            <a:pPr defTabSz="457200">
              <a:defRPr/>
            </a:pPr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ПРОЦЕНТОВ ПО ИПОТЕКЕ»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B85D7-BAB7-4B3F-B770-B7BCFE44023F}"/>
              </a:ext>
            </a:extLst>
          </p:cNvPr>
          <p:cNvSpPr txBox="1"/>
          <p:nvPr/>
        </p:nvSpPr>
        <p:spPr>
          <a:xfrm>
            <a:off x="8634640" y="386854"/>
            <a:ext cx="162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164</a:t>
            </a:r>
            <a:endParaRPr lang="en-US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297AB-8F37-435B-870D-61C4D092A1DE}"/>
              </a:ext>
            </a:extLst>
          </p:cNvPr>
          <p:cNvSpPr txBox="1"/>
          <p:nvPr/>
        </p:nvSpPr>
        <p:spPr>
          <a:xfrm>
            <a:off x="8722579" y="965793"/>
            <a:ext cx="114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участника программы</a:t>
            </a:r>
            <a:endParaRPr lang="en-US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FF82A-859F-4FDA-BB08-C2012A666F94}"/>
              </a:ext>
            </a:extLst>
          </p:cNvPr>
          <p:cNvSpPr txBox="1"/>
          <p:nvPr/>
        </p:nvSpPr>
        <p:spPr>
          <a:xfrm>
            <a:off x="3662614" y="2247158"/>
            <a:ext cx="3188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Проценты покрываются средствами Корпорации, а участнику нужно будет </a:t>
            </a:r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оплатить только тело кредита.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93C63-350C-44CE-9422-C25827824481}"/>
              </a:ext>
            </a:extLst>
          </p:cNvPr>
          <p:cNvSpPr txBox="1"/>
          <p:nvPr/>
        </p:nvSpPr>
        <p:spPr>
          <a:xfrm>
            <a:off x="617961" y="2223981"/>
            <a:ext cx="3188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Давайте рассмотрим на примере базовых ипотечных условий: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5BECCB-4E4F-4338-8419-EF142DA6D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66" y="471710"/>
            <a:ext cx="901772" cy="901772"/>
          </a:xfrm>
          <a:prstGeom prst="rect">
            <a:avLst/>
          </a:prstGeom>
        </p:spPr>
      </p:pic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D979EF42-F3AF-47D0-AEF4-E8ED6C595710}"/>
              </a:ext>
            </a:extLst>
          </p:cNvPr>
          <p:cNvSpPr/>
          <p:nvPr/>
        </p:nvSpPr>
        <p:spPr>
          <a:xfrm rot="10800000">
            <a:off x="637325" y="3073605"/>
            <a:ext cx="883710" cy="355257"/>
          </a:xfrm>
          <a:prstGeom prst="triangle">
            <a:avLst>
              <a:gd name="adj" fmla="val 521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00C45-D363-4C55-AAAA-348C2F49286B}"/>
              </a:ext>
            </a:extLst>
          </p:cNvPr>
          <p:cNvSpPr txBox="1"/>
          <p:nvPr/>
        </p:nvSpPr>
        <p:spPr>
          <a:xfrm>
            <a:off x="360895" y="3586052"/>
            <a:ext cx="2616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Стоимость 2-комнатной квартиры в г. Королёв: </a:t>
            </a:r>
            <a:r>
              <a:rPr lang="ru-RU" sz="14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млн руб. </a:t>
            </a:r>
          </a:p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 кредита: </a:t>
            </a:r>
            <a:r>
              <a:rPr lang="ru-RU" sz="14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 лет; </a:t>
            </a:r>
          </a:p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 b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17%</a:t>
            </a:r>
            <a:r>
              <a:rPr lang="ru-RU" sz="140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ставка. </a:t>
            </a:r>
          </a:p>
          <a:p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B8560B-BAA0-4E7F-AB66-F52339BA6048}"/>
              </a:ext>
            </a:extLst>
          </p:cNvPr>
          <p:cNvSpPr txBox="1"/>
          <p:nvPr/>
        </p:nvSpPr>
        <p:spPr>
          <a:xfrm>
            <a:off x="3668700" y="3962252"/>
            <a:ext cx="3870316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Обычная ипотечная программа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E28CD-C0EF-48FF-82ED-112ED4217C1E}"/>
              </a:ext>
            </a:extLst>
          </p:cNvPr>
          <p:cNvSpPr txBox="1"/>
          <p:nvPr/>
        </p:nvSpPr>
        <p:spPr>
          <a:xfrm>
            <a:off x="7677322" y="1636307"/>
            <a:ext cx="4261134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Ипотечная программа РКК «Энергия»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7532C1B-6023-4BAD-84E8-373848BFF743}"/>
              </a:ext>
            </a:extLst>
          </p:cNvPr>
          <p:cNvSpPr/>
          <p:nvPr/>
        </p:nvSpPr>
        <p:spPr>
          <a:xfrm>
            <a:off x="3662613" y="3954984"/>
            <a:ext cx="3866055" cy="2789782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9593ACF-A205-497E-8DE6-D559F23059DD}"/>
              </a:ext>
            </a:extLst>
          </p:cNvPr>
          <p:cNvSpPr/>
          <p:nvPr/>
        </p:nvSpPr>
        <p:spPr>
          <a:xfrm>
            <a:off x="7679840" y="1944085"/>
            <a:ext cx="4250785" cy="4803094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1EF8D-4231-4EA1-92E9-19B601C5150C}"/>
              </a:ext>
            </a:extLst>
          </p:cNvPr>
          <p:cNvSpPr txBox="1"/>
          <p:nvPr/>
        </p:nvSpPr>
        <p:spPr>
          <a:xfrm>
            <a:off x="7744125" y="2071289"/>
            <a:ext cx="4109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 15 лет </a:t>
            </a:r>
            <a:r>
              <a:rPr lang="ru-RU" sz="1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вы получите 8 млн руб. 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предприятия в виде компенсации процентов.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79295F-0B23-4BE9-AFFB-3BBDBA33AAC9}"/>
              </a:ext>
            </a:extLst>
          </p:cNvPr>
          <p:cNvSpPr txBox="1"/>
          <p:nvPr/>
        </p:nvSpPr>
        <p:spPr>
          <a:xfrm>
            <a:off x="7672009" y="2900602"/>
            <a:ext cx="4145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Соотношение погашения процентов и тела кредита постепенно меняется – это условие банка. Для примера, ежемесячный платёж в первые три года: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9E243-5975-425D-9A31-353CC1EEBC4C}"/>
              </a:ext>
            </a:extLst>
          </p:cNvPr>
          <p:cNvSpPr txBox="1"/>
          <p:nvPr/>
        </p:nvSpPr>
        <p:spPr>
          <a:xfrm>
            <a:off x="7744125" y="4035363"/>
            <a:ext cx="13291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123</a:t>
            </a:r>
            <a:r>
              <a:rPr lang="ru-RU" sz="1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ежемесячный </a:t>
            </a:r>
          </a:p>
          <a:p>
            <a:r>
              <a:rPr lang="ru-RU" sz="12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платеж</a:t>
            </a:r>
          </a:p>
          <a:p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B20C3-7083-41ED-87DB-D94449FD40A2}"/>
              </a:ext>
            </a:extLst>
          </p:cNvPr>
          <p:cNvSpPr txBox="1"/>
          <p:nvPr/>
        </p:nvSpPr>
        <p:spPr>
          <a:xfrm>
            <a:off x="8341411" y="4089419"/>
            <a:ext cx="55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тыс. </a:t>
            </a:r>
          </a:p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</a:p>
          <a:p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EDB5579-07B3-4707-B509-E33E47B15017}"/>
              </a:ext>
            </a:extLst>
          </p:cNvPr>
          <p:cNvCxnSpPr>
            <a:cxnSpLocks/>
          </p:cNvCxnSpPr>
          <p:nvPr/>
        </p:nvCxnSpPr>
        <p:spPr>
          <a:xfrm flipV="1">
            <a:off x="8965781" y="4170917"/>
            <a:ext cx="680463" cy="9426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F94090BE-4AA9-4818-920F-611EDA0E5369}"/>
              </a:ext>
            </a:extLst>
          </p:cNvPr>
          <p:cNvCxnSpPr>
            <a:cxnSpLocks/>
          </p:cNvCxnSpPr>
          <p:nvPr/>
        </p:nvCxnSpPr>
        <p:spPr>
          <a:xfrm>
            <a:off x="8968736" y="4414451"/>
            <a:ext cx="602006" cy="28826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A087791-9D25-4749-8B45-F0DB8E7E2C6B}"/>
              </a:ext>
            </a:extLst>
          </p:cNvPr>
          <p:cNvSpPr txBox="1"/>
          <p:nvPr/>
        </p:nvSpPr>
        <p:spPr>
          <a:xfrm>
            <a:off x="9787068" y="3965373"/>
            <a:ext cx="132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</a:t>
            </a:r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F924A0-AD7C-4937-943B-D66CC8D0DA89}"/>
              </a:ext>
            </a:extLst>
          </p:cNvPr>
          <p:cNvSpPr txBox="1"/>
          <p:nvPr/>
        </p:nvSpPr>
        <p:spPr>
          <a:xfrm>
            <a:off x="10220855" y="4009707"/>
            <a:ext cx="55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тыс. </a:t>
            </a:r>
          </a:p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</a:p>
          <a:p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AB3F07-0970-4E08-A060-8FE872BAE307}"/>
              </a:ext>
            </a:extLst>
          </p:cNvPr>
          <p:cNvSpPr txBox="1"/>
          <p:nvPr/>
        </p:nvSpPr>
        <p:spPr>
          <a:xfrm>
            <a:off x="10609354" y="3964135"/>
            <a:ext cx="1329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тело кредита</a:t>
            </a:r>
          </a:p>
          <a:p>
            <a:r>
              <a:rPr lang="ru-RU" sz="9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оплачивает сотрудник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8685D6-7EB0-4123-A11B-DA9ACAD1A3EF}"/>
              </a:ext>
            </a:extLst>
          </p:cNvPr>
          <p:cNvSpPr txBox="1"/>
          <p:nvPr/>
        </p:nvSpPr>
        <p:spPr>
          <a:xfrm>
            <a:off x="9670513" y="4424509"/>
            <a:ext cx="132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110</a:t>
            </a:r>
            <a:endParaRPr lang="ru-RU" sz="1400" dirty="0">
              <a:solidFill>
                <a:srgbClr val="70AD4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EEA68C-A1C2-406A-9E58-92AF80B51BC7}"/>
              </a:ext>
            </a:extLst>
          </p:cNvPr>
          <p:cNvSpPr txBox="1"/>
          <p:nvPr/>
        </p:nvSpPr>
        <p:spPr>
          <a:xfrm>
            <a:off x="10218496" y="4470730"/>
            <a:ext cx="55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тыс. </a:t>
            </a:r>
          </a:p>
          <a:p>
            <a:r>
              <a:rPr lang="ru-RU" sz="9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</a:p>
          <a:p>
            <a:endParaRPr lang="ru-RU" sz="1400" dirty="0">
              <a:solidFill>
                <a:srgbClr val="70AD4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8D6B40-90A1-47BE-AA77-2259BD67B4FD}"/>
              </a:ext>
            </a:extLst>
          </p:cNvPr>
          <p:cNvSpPr txBox="1"/>
          <p:nvPr/>
        </p:nvSpPr>
        <p:spPr>
          <a:xfrm>
            <a:off x="10607473" y="4481208"/>
            <a:ext cx="110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проценты</a:t>
            </a:r>
          </a:p>
          <a:p>
            <a:r>
              <a:rPr lang="ru-RU" sz="9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частично</a:t>
            </a:r>
          </a:p>
          <a:p>
            <a:r>
              <a:rPr lang="ru-RU" sz="9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компенсирует предприятие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2B42DD-72A5-4AA4-8671-F2A64347A3AE}"/>
              </a:ext>
            </a:extLst>
          </p:cNvPr>
          <p:cNvSpPr txBox="1"/>
          <p:nvPr/>
        </p:nvSpPr>
        <p:spPr>
          <a:xfrm>
            <a:off x="7691087" y="6108195"/>
            <a:ext cx="375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−"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Также вы получаете налоговый вычет в размере </a:t>
            </a:r>
            <a:r>
              <a:rPr lang="ru-RU" sz="14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260 тыс. руб.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7EE6D5-6F70-4686-90AB-58D8B08AFB10}"/>
              </a:ext>
            </a:extLst>
          </p:cNvPr>
          <p:cNvSpPr txBox="1"/>
          <p:nvPr/>
        </p:nvSpPr>
        <p:spPr>
          <a:xfrm>
            <a:off x="3923249" y="5863525"/>
            <a:ext cx="241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123 тыс. руб. 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ежемесячный платеж</a:t>
            </a:r>
          </a:p>
          <a:p>
            <a:pPr marL="285750" indent="-285750">
              <a:buFont typeface="Century Gothic" panose="020B0502020202020204" pitchFamily="34" charset="0"/>
              <a:buChar char="−"/>
            </a:pPr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CD7EF9-4D82-49E2-9238-1411D6FCFFCF}"/>
              </a:ext>
            </a:extLst>
          </p:cNvPr>
          <p:cNvSpPr txBox="1"/>
          <p:nvPr/>
        </p:nvSpPr>
        <p:spPr>
          <a:xfrm>
            <a:off x="3958403" y="4835944"/>
            <a:ext cx="72806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22</a:t>
            </a:r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14D587-66D3-4CB1-A81B-07980498B6B5}"/>
              </a:ext>
            </a:extLst>
          </p:cNvPr>
          <p:cNvSpPr txBox="1"/>
          <p:nvPr/>
        </p:nvSpPr>
        <p:spPr>
          <a:xfrm>
            <a:off x="4360227" y="4893437"/>
            <a:ext cx="55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млн. </a:t>
            </a:r>
          </a:p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</a:p>
          <a:p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635415-9135-4D74-9351-9954037A0FF3}"/>
              </a:ext>
            </a:extLst>
          </p:cNvPr>
          <p:cNvSpPr txBox="1"/>
          <p:nvPr/>
        </p:nvSpPr>
        <p:spPr>
          <a:xfrm>
            <a:off x="5400750" y="4655342"/>
            <a:ext cx="37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A47CAA-C30F-44B1-B8EC-6FCDC3816B5B}"/>
              </a:ext>
            </a:extLst>
          </p:cNvPr>
          <p:cNvSpPr txBox="1"/>
          <p:nvPr/>
        </p:nvSpPr>
        <p:spPr>
          <a:xfrm>
            <a:off x="5702249" y="4669177"/>
            <a:ext cx="55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млн. </a:t>
            </a:r>
          </a:p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</a:p>
          <a:p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291CC8-8112-47A1-8EDE-6DB5D7B76F19}"/>
              </a:ext>
            </a:extLst>
          </p:cNvPr>
          <p:cNvSpPr txBox="1"/>
          <p:nvPr/>
        </p:nvSpPr>
        <p:spPr>
          <a:xfrm>
            <a:off x="6159869" y="4674194"/>
            <a:ext cx="96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основной долг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2D7130-3976-4384-BCE3-1CAEEEBE3B81}"/>
              </a:ext>
            </a:extLst>
          </p:cNvPr>
          <p:cNvSpPr txBox="1"/>
          <p:nvPr/>
        </p:nvSpPr>
        <p:spPr>
          <a:xfrm>
            <a:off x="5301780" y="5166814"/>
            <a:ext cx="6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</a:t>
            </a:r>
            <a:endParaRPr lang="ru-RU" sz="1400" dirty="0">
              <a:solidFill>
                <a:srgbClr val="ED7D3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B82309-FE25-4F3D-A538-D1C63AB78A3D}"/>
              </a:ext>
            </a:extLst>
          </p:cNvPr>
          <p:cNvSpPr txBox="1"/>
          <p:nvPr/>
        </p:nvSpPr>
        <p:spPr>
          <a:xfrm>
            <a:off x="5710324" y="5200233"/>
            <a:ext cx="55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млн. </a:t>
            </a:r>
          </a:p>
          <a:p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</a:p>
          <a:p>
            <a:endParaRPr lang="ru-RU" sz="1400" dirty="0">
              <a:solidFill>
                <a:srgbClr val="ED7D3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C4DCEE-6ED6-46A5-B97C-32B19AA2B7F3}"/>
              </a:ext>
            </a:extLst>
          </p:cNvPr>
          <p:cNvSpPr txBox="1"/>
          <p:nvPr/>
        </p:nvSpPr>
        <p:spPr>
          <a:xfrm>
            <a:off x="6158714" y="5185825"/>
            <a:ext cx="110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проценты</a:t>
            </a:r>
          </a:p>
          <a:p>
            <a:r>
              <a:rPr lang="ru-RU" sz="9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кредиту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E61F47-BA28-4D88-B9D5-44F65DF50DEC}"/>
              </a:ext>
            </a:extLst>
          </p:cNvPr>
          <p:cNvSpPr txBox="1"/>
          <p:nvPr/>
        </p:nvSpPr>
        <p:spPr>
          <a:xfrm>
            <a:off x="4858816" y="4849780"/>
            <a:ext cx="2109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=</a:t>
            </a:r>
            <a:endParaRPr lang="ru-RU" sz="1400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7961" y="1429503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4649"/>
            <a:r>
              <a:rPr lang="ru-RU" i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Корпорация компенсирует до 11%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EEA68C-A1C2-406A-9E58-92AF80B51BC7}"/>
              </a:ext>
            </a:extLst>
          </p:cNvPr>
          <p:cNvSpPr txBox="1"/>
          <p:nvPr/>
        </p:nvSpPr>
        <p:spPr>
          <a:xfrm>
            <a:off x="7734715" y="5147139"/>
            <a:ext cx="4195909" cy="862386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defTabSz="804649"/>
            <a:r>
              <a:rPr lang="ru-RU" sz="9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ИТОГО:</a:t>
            </a:r>
          </a:p>
          <a:p>
            <a:pPr defTabSz="804649"/>
            <a:r>
              <a:rPr lang="ru-RU" sz="9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73</a:t>
            </a:r>
            <a:r>
              <a:rPr lang="ru-RU" sz="12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тыс. руб. (часть процентов) </a:t>
            </a:r>
            <a:r>
              <a:rPr lang="ru-RU" sz="1200" b="1" dirty="0">
                <a:solidFill>
                  <a:srgbClr val="70AD4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Корпорация</a:t>
            </a:r>
          </a:p>
          <a:p>
            <a:pPr defTabSz="804649"/>
            <a:r>
              <a:rPr lang="ru-RU" sz="20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 </a:t>
            </a:r>
            <a:r>
              <a:rPr lang="ru-RU" sz="9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тыс. руб. (тело кредита + часть процентов) </a:t>
            </a:r>
            <a:r>
              <a:rPr lang="ru-RU" sz="1200" b="1" dirty="0">
                <a:solidFill>
                  <a:srgbClr val="ED7D3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Работник </a:t>
            </a:r>
          </a:p>
        </p:txBody>
      </p:sp>
    </p:spTree>
    <p:extLst>
      <p:ext uri="{BB962C8B-B14F-4D97-AF65-F5344CB8AC3E}">
        <p14:creationId xmlns:p14="http://schemas.microsoft.com/office/powerpoint/2010/main" val="30662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9000">
        <p14:prism isContent="1" isInverted="1"/>
      </p:transition>
    </mc:Choice>
    <mc:Fallback xmlns="">
      <p:transition spd="slow" advTm="69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A024089-5089-48BB-8827-64AF79E62507}"/>
              </a:ext>
            </a:extLst>
          </p:cNvPr>
          <p:cNvSpPr/>
          <p:nvPr/>
        </p:nvSpPr>
        <p:spPr>
          <a:xfrm>
            <a:off x="361507" y="0"/>
            <a:ext cx="3391785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4255FD-305B-4AF9-8381-8812210FC4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60" r="14105"/>
          <a:stretch/>
        </p:blipFill>
        <p:spPr>
          <a:xfrm>
            <a:off x="892898" y="1866067"/>
            <a:ext cx="2410593" cy="36032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C55959-F5D0-468A-A3D5-5FF7BF886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9" t="10851" r="14857" b="17829"/>
          <a:stretch/>
        </p:blipFill>
        <p:spPr>
          <a:xfrm>
            <a:off x="3997478" y="1892678"/>
            <a:ext cx="5704602" cy="360324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B6C0998-CA64-4F4B-BD4F-F4F9E8ECAB3B}"/>
              </a:ext>
            </a:extLst>
          </p:cNvPr>
          <p:cNvSpPr txBox="1"/>
          <p:nvPr/>
        </p:nvSpPr>
        <p:spPr>
          <a:xfrm rot="5400000">
            <a:off x="-654467" y="5269259"/>
            <a:ext cx="272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РАЗВИВАЙ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7BB35C-F621-4FE6-9CC5-B9E7A88DB407}"/>
              </a:ext>
            </a:extLst>
          </p:cNvPr>
          <p:cNvSpPr txBox="1"/>
          <p:nvPr/>
        </p:nvSpPr>
        <p:spPr>
          <a:xfrm>
            <a:off x="523533" y="5795843"/>
            <a:ext cx="3008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занимаясь исследовательской деятельностью в аспирантуре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C9705F-134A-4023-ADA5-801B3EDE6088}"/>
              </a:ext>
            </a:extLst>
          </p:cNvPr>
          <p:cNvSpPr txBox="1"/>
          <p:nvPr/>
        </p:nvSpPr>
        <p:spPr>
          <a:xfrm>
            <a:off x="523533" y="5469314"/>
            <a:ext cx="272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НАУКУ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B312C5-4AD3-4A35-B213-0330036C5FE9}"/>
              </a:ext>
            </a:extLst>
          </p:cNvPr>
          <p:cNvSpPr txBox="1"/>
          <p:nvPr/>
        </p:nvSpPr>
        <p:spPr>
          <a:xfrm>
            <a:off x="3997478" y="1008132"/>
            <a:ext cx="2724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РАЗВИВАЙ 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СВОИ ПРОЕКТЫ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EAD336-D136-4173-9045-204D9CD042B8}"/>
              </a:ext>
            </a:extLst>
          </p:cNvPr>
          <p:cNvSpPr txBox="1"/>
          <p:nvPr/>
        </p:nvSpPr>
        <p:spPr>
          <a:xfrm>
            <a:off x="6096000" y="1189365"/>
            <a:ext cx="517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через наш акселератор: предложенные проекты проходят отбор и получают поддержку от компании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CBD0B0-2FEB-4B13-A79A-8E10238764E1}"/>
              </a:ext>
            </a:extLst>
          </p:cNvPr>
          <p:cNvSpPr txBox="1"/>
          <p:nvPr/>
        </p:nvSpPr>
        <p:spPr>
          <a:xfrm>
            <a:off x="5790553" y="5703510"/>
            <a:ext cx="3976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УЧАСТВУЙ</a:t>
            </a:r>
          </a:p>
          <a:p>
            <a:pPr algn="r"/>
            <a:r>
              <a:rPr lang="ru-RU" sz="20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В МОЛОДЁЖНЫХ ИВЕНТАХ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EB3BA0-7123-4533-9313-EDF3DCFFFBA4}"/>
              </a:ext>
            </a:extLst>
          </p:cNvPr>
          <p:cNvSpPr txBox="1"/>
          <p:nvPr/>
        </p:nvSpPr>
        <p:spPr>
          <a:xfrm>
            <a:off x="9822896" y="5241845"/>
            <a:ext cx="21673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слёт молодежи, инженеры будущего, космические игры, </a:t>
            </a:r>
            <a:r>
              <a:rPr lang="ru-RU" sz="1400" dirty="0" err="1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квизы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квесты и конкурсы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688C6A-23BE-48FE-8820-CEC617E372B6}"/>
              </a:ext>
            </a:extLst>
          </p:cNvPr>
          <p:cNvSpPr txBox="1"/>
          <p:nvPr/>
        </p:nvSpPr>
        <p:spPr>
          <a:xfrm>
            <a:off x="807780" y="480318"/>
            <a:ext cx="272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ВЛЕЙСЯ В МОЛОДЕЖНОЕ ДВИЖЕНИЕ!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E51BFF2-B19C-46A1-9AF6-D622AC800E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17343" r="15839" b="17343"/>
          <a:stretch/>
        </p:blipFill>
        <p:spPr>
          <a:xfrm>
            <a:off x="10575453" y="2384385"/>
            <a:ext cx="2217987" cy="2089230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34E8C50C-AFCB-4F7F-9E7E-059C4DE4366B}"/>
              </a:ext>
            </a:extLst>
          </p:cNvPr>
          <p:cNvSpPr/>
          <p:nvPr/>
        </p:nvSpPr>
        <p:spPr>
          <a:xfrm>
            <a:off x="10950799" y="2704450"/>
            <a:ext cx="1467293" cy="14490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C5ACCBA-8B9A-4F3F-8699-60F6F1CC44BF}"/>
              </a:ext>
            </a:extLst>
          </p:cNvPr>
          <p:cNvSpPr/>
          <p:nvPr/>
        </p:nvSpPr>
        <p:spPr>
          <a:xfrm flipH="1">
            <a:off x="8953500" y="0"/>
            <a:ext cx="1651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E62CB79-CF74-469D-B2AF-F56B2C2C1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" t="4996" r="-24" b="106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199F4BB-8AD8-43CD-80C9-79C3BC5A2AA2}"/>
              </a:ext>
            </a:extLst>
          </p:cNvPr>
          <p:cNvSpPr/>
          <p:nvPr/>
        </p:nvSpPr>
        <p:spPr>
          <a:xfrm>
            <a:off x="0" y="1"/>
            <a:ext cx="12185309" cy="6857999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C1DF30F-883A-4FD3-92A7-8F16D5B88683}"/>
              </a:ext>
            </a:extLst>
          </p:cNvPr>
          <p:cNvSpPr/>
          <p:nvPr/>
        </p:nvSpPr>
        <p:spPr>
          <a:xfrm>
            <a:off x="636699" y="1204686"/>
            <a:ext cx="4225587" cy="5355771"/>
          </a:xfrm>
          <a:prstGeom prst="rect">
            <a:avLst/>
          </a:prstGeom>
          <a:noFill/>
          <a:ln w="38100"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89B5AB-A79B-404E-AC24-48347BA33C87}"/>
              </a:ext>
            </a:extLst>
          </p:cNvPr>
          <p:cNvSpPr txBox="1"/>
          <p:nvPr/>
        </p:nvSpPr>
        <p:spPr>
          <a:xfrm>
            <a:off x="1013077" y="1649273"/>
            <a:ext cx="33992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ДЕЛАЙ КОСМОС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доступным </a:t>
            </a:r>
          </a:p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вместе с нами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381CB2C-93D8-4CFD-9A49-60128D04D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76" y="3429000"/>
            <a:ext cx="699609" cy="699609"/>
          </a:xfrm>
          <a:prstGeom prst="rect">
            <a:avLst/>
          </a:prstGeom>
        </p:spPr>
      </p:pic>
      <p:pic>
        <p:nvPicPr>
          <p:cNvPr id="46" name="Рисунок 45">
            <a:hlinkClick r:id="rId5"/>
            <a:extLst>
              <a:ext uri="{FF2B5EF4-FFF2-40B4-BE49-F238E27FC236}">
                <a16:creationId xmlns:a16="http://schemas.microsoft.com/office/drawing/2014/main" id="{DD10CA11-5316-4AE4-AA45-EAE6B85E3B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08" y="4470435"/>
            <a:ext cx="530744" cy="530744"/>
          </a:xfrm>
          <a:prstGeom prst="rect">
            <a:avLst/>
          </a:prstGeom>
        </p:spPr>
      </p:pic>
      <p:pic>
        <p:nvPicPr>
          <p:cNvPr id="50" name="Рисунок 49">
            <a:hlinkClick r:id="rId7"/>
            <a:extLst>
              <a:ext uri="{FF2B5EF4-FFF2-40B4-BE49-F238E27FC236}">
                <a16:creationId xmlns:a16="http://schemas.microsoft.com/office/drawing/2014/main" id="{01609D5F-0F45-4E2D-AEF5-900FEBFDC9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77" y="5346063"/>
            <a:ext cx="615175" cy="61517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65675BC-15A1-4A73-BEEE-B7CAA4304144}"/>
              </a:ext>
            </a:extLst>
          </p:cNvPr>
          <p:cNvSpPr txBox="1"/>
          <p:nvPr/>
        </p:nvSpPr>
        <p:spPr>
          <a:xfrm>
            <a:off x="1719376" y="3517193"/>
            <a:ext cx="269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Московская область,</a:t>
            </a:r>
          </a:p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г. Королёв, ул. Ленина 4а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F8A627-8891-438D-93FC-07B336BE2BEA}"/>
              </a:ext>
            </a:extLst>
          </p:cNvPr>
          <p:cNvSpPr txBox="1"/>
          <p:nvPr/>
        </p:nvSpPr>
        <p:spPr>
          <a:xfrm>
            <a:off x="1712686" y="4470435"/>
            <a:ext cx="1838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Официальный сайт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D9DBCFF-DF5D-4A6D-B247-14DD2C446F0B}"/>
              </a:ext>
            </a:extLst>
          </p:cNvPr>
          <p:cNvSpPr txBox="1"/>
          <p:nvPr/>
        </p:nvSpPr>
        <p:spPr>
          <a:xfrm>
            <a:off x="1719376" y="5308919"/>
            <a:ext cx="269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Telegram-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канал Корпорации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43266DE-315E-428A-855A-B27E31A91995}"/>
              </a:ext>
            </a:extLst>
          </p:cNvPr>
          <p:cNvSpPr txBox="1"/>
          <p:nvPr/>
        </p:nvSpPr>
        <p:spPr>
          <a:xfrm>
            <a:off x="5565690" y="4732045"/>
            <a:ext cx="4104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9"/>
              </a:rPr>
              <a:t>Трудоустройство: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―"/>
            </a:pP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(495) 513-76-76 </a:t>
            </a:r>
          </a:p>
          <a:p>
            <a:pPr marL="342900" indent="-342900">
              <a:buFont typeface="Century Gothic" panose="020B0502020202020204" pitchFamily="34" charset="0"/>
              <a:buChar char="―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personal@rsce.ru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E823F-205F-45E0-8170-76160523F0A2}"/>
              </a:ext>
            </a:extLst>
          </p:cNvPr>
          <p:cNvSpPr txBox="1"/>
          <p:nvPr/>
        </p:nvSpPr>
        <p:spPr>
          <a:xfrm>
            <a:off x="5565690" y="585696"/>
            <a:ext cx="29144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10"/>
              </a:rPr>
              <a:t>Целевое обучение: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─"/>
            </a:pP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(</a:t>
            </a:r>
            <a:r>
              <a:rPr lang="ru-RU" sz="2000" i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495) 513-60-54 </a:t>
            </a:r>
          </a:p>
          <a:p>
            <a:pPr marL="342900" indent="-342900">
              <a:buFont typeface="Century Gothic" panose="020B0502020202020204" pitchFamily="34" charset="0"/>
              <a:buChar char="─"/>
            </a:pP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(495) 513-68-65</a:t>
            </a:r>
          </a:p>
          <a:p>
            <a:pPr marL="342900" indent="-342900">
              <a:buFont typeface="Century Gothic" panose="020B050202020202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gos.plan@rsce.ru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AE823F-205F-45E0-8170-76160523F0A2}"/>
              </a:ext>
            </a:extLst>
          </p:cNvPr>
          <p:cNvSpPr txBox="1"/>
          <p:nvPr/>
        </p:nvSpPr>
        <p:spPr>
          <a:xfrm>
            <a:off x="5565690" y="3013615"/>
            <a:ext cx="4163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11"/>
              </a:rPr>
              <a:t>Практика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11"/>
              </a:rPr>
              <a:t>(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11"/>
              </a:rPr>
              <a:t>заполнить заявку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11"/>
              </a:rPr>
              <a:t>)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11"/>
              </a:rPr>
              <a:t>: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entury Gothic" panose="020B0502020202020204" pitchFamily="34" charset="0"/>
              <a:buChar char="─"/>
            </a:pP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(</a:t>
            </a:r>
            <a:r>
              <a:rPr lang="ru-RU" sz="2000" i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495) 513-64-72 </a:t>
            </a:r>
          </a:p>
          <a:p>
            <a:pPr marL="342900" indent="-342900">
              <a:buFont typeface="Century Gothic" panose="020B050202020202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elena.mashtakova@rsce.ru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0" y="2881324"/>
            <a:ext cx="1278455" cy="1276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9" y="4866498"/>
            <a:ext cx="1278455" cy="1282826"/>
          </a:xfrm>
          <a:prstGeom prst="rect">
            <a:avLst/>
          </a:prstGeom>
        </p:spPr>
      </p:pic>
      <p:pic>
        <p:nvPicPr>
          <p:cNvPr id="4" name="Рисунок 3">
            <a:hlinkClick r:id="rId10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9" y="884661"/>
            <a:ext cx="1278455" cy="12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8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AE8697A-5C66-4125-B587-BEE86D1A8212}"/>
              </a:ext>
            </a:extLst>
          </p:cNvPr>
          <p:cNvCxnSpPr>
            <a:cxnSpLocks/>
          </p:cNvCxnSpPr>
          <p:nvPr/>
        </p:nvCxnSpPr>
        <p:spPr>
          <a:xfrm>
            <a:off x="964079" y="-27990"/>
            <a:ext cx="0" cy="2479090"/>
          </a:xfrm>
          <a:prstGeom prst="line">
            <a:avLst/>
          </a:prstGeom>
          <a:ln w="19050">
            <a:solidFill>
              <a:srgbClr val="4A8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5">
            <a:extLst>
              <a:ext uri="{FF2B5EF4-FFF2-40B4-BE49-F238E27FC236}">
                <a16:creationId xmlns:a16="http://schemas.microsoft.com/office/drawing/2014/main" id="{887E1183-EDA1-4C54-AB41-ED72BA7897F7}"/>
              </a:ext>
            </a:extLst>
          </p:cNvPr>
          <p:cNvSpPr/>
          <p:nvPr/>
        </p:nvSpPr>
        <p:spPr>
          <a:xfrm>
            <a:off x="1306920" y="561635"/>
            <a:ext cx="4789080" cy="82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ПАО «РКК «Энергия» имени С.П. Королёва»</a:t>
            </a:r>
            <a:endParaRPr kumimoji="0" lang="en-US" sz="36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64">
            <a:extLst>
              <a:ext uri="{FF2B5EF4-FFF2-40B4-BE49-F238E27FC236}">
                <a16:creationId xmlns:a16="http://schemas.microsoft.com/office/drawing/2014/main" id="{83168067-2DC8-4F52-8B0A-A5823152C2B3}"/>
              </a:ext>
            </a:extLst>
          </p:cNvPr>
          <p:cNvSpPr/>
          <p:nvPr/>
        </p:nvSpPr>
        <p:spPr>
          <a:xfrm>
            <a:off x="1241615" y="1524142"/>
            <a:ext cx="4387392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Головное предприятие 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DejaVu Sans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в области пилотируемого освоения космоса России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.</a:t>
            </a:r>
            <a:endParaRPr kumimoji="0" lang="en-US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C87EF97E-2D68-4F1D-8B2E-3367B5FA82B4}"/>
              </a:ext>
            </a:extLst>
          </p:cNvPr>
          <p:cNvSpPr/>
          <p:nvPr/>
        </p:nvSpPr>
        <p:spPr>
          <a:xfrm>
            <a:off x="5478179" y="5488997"/>
            <a:ext cx="3480573" cy="10417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НАПРАВЛЕНИЯ ДЕЯТЕЛЬНОСТИ</a:t>
            </a:r>
            <a:endParaRPr kumimoji="0" lang="en-US" sz="2800" b="1" i="0" u="none" strike="noStrike" kern="1200" cap="none" spc="-1" normalizeH="0" baseline="0" noProof="0" dirty="0">
              <a:ln>
                <a:noFill/>
              </a:ln>
              <a:solidFill>
                <a:srgbClr val="4A85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64">
            <a:extLst>
              <a:ext uri="{FF2B5EF4-FFF2-40B4-BE49-F238E27FC236}">
                <a16:creationId xmlns:a16="http://schemas.microsoft.com/office/drawing/2014/main" id="{2D819325-B148-4F17-93D8-64C3A2633570}"/>
              </a:ext>
            </a:extLst>
          </p:cNvPr>
          <p:cNvSpPr/>
          <p:nvPr/>
        </p:nvSpPr>
        <p:spPr>
          <a:xfrm>
            <a:off x="7278353" y="1987536"/>
            <a:ext cx="1875582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Пилотируемая программа</a:t>
            </a: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C02C5C3E-38B2-4862-835F-6C52A2226F7B}"/>
              </a:ext>
            </a:extLst>
          </p:cNvPr>
          <p:cNvSpPr/>
          <p:nvPr/>
        </p:nvSpPr>
        <p:spPr>
          <a:xfrm>
            <a:off x="7086251" y="313128"/>
            <a:ext cx="2883228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Автоматические космические системы</a:t>
            </a: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64">
            <a:extLst>
              <a:ext uri="{FF2B5EF4-FFF2-40B4-BE49-F238E27FC236}">
                <a16:creationId xmlns:a16="http://schemas.microsoft.com/office/drawing/2014/main" id="{672A5540-2540-487B-BEE5-875D9FEFF530}"/>
              </a:ext>
            </a:extLst>
          </p:cNvPr>
          <p:cNvSpPr/>
          <p:nvPr/>
        </p:nvSpPr>
        <p:spPr>
          <a:xfrm>
            <a:off x="9473680" y="3959716"/>
            <a:ext cx="2125636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Средства выведения</a:t>
            </a:r>
            <a:endParaRPr kumimoji="0" lang="en-US" sz="1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34B4DF5-00EF-4F24-A214-89C102E03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6" r="23974"/>
          <a:stretch/>
        </p:blipFill>
        <p:spPr>
          <a:xfrm flipH="1">
            <a:off x="9449895" y="187951"/>
            <a:ext cx="3132186" cy="32861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34639A7-67DF-44EE-B057-A456C7684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1122"/>
          <a:stretch/>
        </p:blipFill>
        <p:spPr>
          <a:xfrm>
            <a:off x="7455459" y="2451100"/>
            <a:ext cx="2883229" cy="28393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7019A7-8A77-4B87-B1DC-63FB62CE3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07" r="21790"/>
          <a:stretch/>
        </p:blipFill>
        <p:spPr>
          <a:xfrm rot="13805802" flipH="1">
            <a:off x="9028086" y="4373311"/>
            <a:ext cx="3340127" cy="3528224"/>
          </a:xfrm>
          <a:prstGeom prst="rect">
            <a:avLst/>
          </a:prstGeom>
        </p:spPr>
      </p:pic>
      <p:sp>
        <p:nvSpPr>
          <p:cNvPr id="29" name="TextBox 64">
            <a:extLst>
              <a:ext uri="{FF2B5EF4-FFF2-40B4-BE49-F238E27FC236}">
                <a16:creationId xmlns:a16="http://schemas.microsoft.com/office/drawing/2014/main" id="{B746DB1E-A21F-42C1-8F80-EA66C8F357EB}"/>
              </a:ext>
            </a:extLst>
          </p:cNvPr>
          <p:cNvSpPr/>
          <p:nvPr/>
        </p:nvSpPr>
        <p:spPr>
          <a:xfrm>
            <a:off x="1241615" y="2918464"/>
            <a:ext cx="3216085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Роскосмос – первый в рейтинге привлекательных работодателей в отрасли «Машиностроение»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426DA0-3B05-4B77-950E-36B4C169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15" y="3870774"/>
            <a:ext cx="1501880" cy="111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7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9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59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113CC07-7550-4F9E-BE73-DA0A6287B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9414" y="-55680"/>
            <a:ext cx="7466177" cy="4109243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EC0A508-A464-4880-BB4E-5738D8FBBD7E}"/>
              </a:ext>
            </a:extLst>
          </p:cNvPr>
          <p:cNvSpPr/>
          <p:nvPr/>
        </p:nvSpPr>
        <p:spPr>
          <a:xfrm>
            <a:off x="-808325" y="137000"/>
            <a:ext cx="3744000" cy="3744000"/>
          </a:xfrm>
          <a:prstGeom prst="ellipse">
            <a:avLst/>
          </a:prstGeom>
          <a:noFill/>
          <a:ln>
            <a:solidFill>
              <a:srgbClr val="4A85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74628-7597-4679-B8F3-01C5E96FD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98" y="4071271"/>
            <a:ext cx="3361205" cy="1849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87A58-FF0E-4F0D-8AF6-F6138764A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63" y="4090476"/>
            <a:ext cx="3364151" cy="1851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7356D3-FA53-4769-8699-AD0F73F47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56" y="4096331"/>
            <a:ext cx="3356320" cy="184725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92EBF15-E471-42A6-9419-6E7FCB666F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00" y="4088931"/>
            <a:ext cx="3379933" cy="18602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5430B4-3642-4144-892A-E35093313A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64" y="4090476"/>
            <a:ext cx="3326311" cy="1830738"/>
          </a:xfrm>
          <a:prstGeom prst="rect">
            <a:avLst/>
          </a:prstGeom>
        </p:spPr>
      </p:pic>
      <p:sp>
        <p:nvSpPr>
          <p:cNvPr id="42" name="TextBox 64">
            <a:extLst>
              <a:ext uri="{FF2B5EF4-FFF2-40B4-BE49-F238E27FC236}">
                <a16:creationId xmlns:a16="http://schemas.microsoft.com/office/drawing/2014/main" id="{DFF4F1D8-F7E9-4C26-8FD1-61E734317756}"/>
              </a:ext>
            </a:extLst>
          </p:cNvPr>
          <p:cNvSpPr/>
          <p:nvPr/>
        </p:nvSpPr>
        <p:spPr>
          <a:xfrm>
            <a:off x="1669021" y="414600"/>
            <a:ext cx="2627136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-1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Российская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-1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орбитальная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-1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станция</a:t>
            </a:r>
            <a:endParaRPr kumimoji="0" lang="en-US" b="1" i="0" u="none" strike="noStrike" kern="1200" cap="none" spc="-1" normalizeH="0" baseline="0" noProof="0" dirty="0">
              <a:ln>
                <a:noFill/>
              </a:ln>
              <a:solidFill>
                <a:srgbClr val="4A85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64">
            <a:extLst>
              <a:ext uri="{FF2B5EF4-FFF2-40B4-BE49-F238E27FC236}">
                <a16:creationId xmlns:a16="http://schemas.microsoft.com/office/drawing/2014/main" id="{13294CFE-7470-4632-BB7B-E1658969AC30}"/>
              </a:ext>
            </a:extLst>
          </p:cNvPr>
          <p:cNvSpPr/>
          <p:nvPr/>
        </p:nvSpPr>
        <p:spPr>
          <a:xfrm>
            <a:off x="2865313" y="5978954"/>
            <a:ext cx="186305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Международная космическая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станция</a:t>
            </a:r>
            <a:endParaRPr kumimoji="0" lang="en-US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64">
            <a:extLst>
              <a:ext uri="{FF2B5EF4-FFF2-40B4-BE49-F238E27FC236}">
                <a16:creationId xmlns:a16="http://schemas.microsoft.com/office/drawing/2014/main" id="{55ECF36E-4F2F-4B95-8FF9-8408066D2B88}"/>
              </a:ext>
            </a:extLst>
          </p:cNvPr>
          <p:cNvSpPr/>
          <p:nvPr/>
        </p:nvSpPr>
        <p:spPr>
          <a:xfrm>
            <a:off x="9787531" y="5920135"/>
            <a:ext cx="2110337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Дистанционное зондирование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Земли</a:t>
            </a:r>
          </a:p>
        </p:txBody>
      </p:sp>
      <p:sp>
        <p:nvSpPr>
          <p:cNvPr id="46" name="TextBox 64">
            <a:extLst>
              <a:ext uri="{FF2B5EF4-FFF2-40B4-BE49-F238E27FC236}">
                <a16:creationId xmlns:a16="http://schemas.microsoft.com/office/drawing/2014/main" id="{DF3E7CAA-65CB-4DAA-BF06-056E9E694333}"/>
              </a:ext>
            </a:extLst>
          </p:cNvPr>
          <p:cNvSpPr/>
          <p:nvPr/>
        </p:nvSpPr>
        <p:spPr>
          <a:xfrm>
            <a:off x="393023" y="5856551"/>
            <a:ext cx="211033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Транспортный пилотируемый корабль нового поколения</a:t>
            </a:r>
            <a:endParaRPr kumimoji="0" lang="en-US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64">
            <a:extLst>
              <a:ext uri="{FF2B5EF4-FFF2-40B4-BE49-F238E27FC236}">
                <a16:creationId xmlns:a16="http://schemas.microsoft.com/office/drawing/2014/main" id="{97D4451F-3216-4AFB-A05A-EEDDBCDE0417}"/>
              </a:ext>
            </a:extLst>
          </p:cNvPr>
          <p:cNvSpPr/>
          <p:nvPr/>
        </p:nvSpPr>
        <p:spPr>
          <a:xfrm>
            <a:off x="5668660" y="6071994"/>
            <a:ext cx="94734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«Союз МС»</a:t>
            </a:r>
            <a:endParaRPr kumimoji="0" lang="en-US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64">
            <a:extLst>
              <a:ext uri="{FF2B5EF4-FFF2-40B4-BE49-F238E27FC236}">
                <a16:creationId xmlns:a16="http://schemas.microsoft.com/office/drawing/2014/main" id="{3B2ACD61-BBA1-4816-B341-84A98D4DCDC9}"/>
              </a:ext>
            </a:extLst>
          </p:cNvPr>
          <p:cNvSpPr/>
          <p:nvPr/>
        </p:nvSpPr>
        <p:spPr>
          <a:xfrm>
            <a:off x="7876028" y="5978954"/>
            <a:ext cx="1245381" cy="5361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«Прогресс МС»</a:t>
            </a:r>
            <a:endParaRPr kumimoji="0" lang="en-US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A9875E06-6D5E-48D1-9453-E32A3925D1C9}"/>
              </a:ext>
            </a:extLst>
          </p:cNvPr>
          <p:cNvSpPr/>
          <p:nvPr/>
        </p:nvSpPr>
        <p:spPr>
          <a:xfrm>
            <a:off x="6854882" y="783205"/>
            <a:ext cx="7953186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СДЕЛАЙ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СВОЙ ВКЛАД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В ОСВОЕНИЕ КОСМОСА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entury Gothic" panose="020B0502020202020204" pitchFamily="34" charset="0"/>
              <a:ea typeface="DejaVu Sans"/>
              <a:cs typeface="+mn-cs"/>
            </a:endParaRPr>
          </a:p>
        </p:txBody>
      </p:sp>
      <p:sp>
        <p:nvSpPr>
          <p:cNvPr id="21" name="TextBox 64">
            <a:extLst>
              <a:ext uri="{FF2B5EF4-FFF2-40B4-BE49-F238E27FC236}">
                <a16:creationId xmlns:a16="http://schemas.microsoft.com/office/drawing/2014/main" id="{9A7B7D48-C1DF-4281-892E-1DABF10E0C21}"/>
              </a:ext>
            </a:extLst>
          </p:cNvPr>
          <p:cNvSpPr/>
          <p:nvPr/>
        </p:nvSpPr>
        <p:spPr>
          <a:xfrm>
            <a:off x="6854882" y="2381760"/>
            <a:ext cx="4387392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под </a:t>
            </a:r>
            <a:r>
              <a:rPr lang="ru-RU" sz="20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руководством опытных наставников </a:t>
            </a:r>
            <a:r>
              <a:rPr lang="ru-RU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работай над </a:t>
            </a:r>
            <a:r>
              <a:rPr lang="ru-RU" sz="2000" spc="-1" dirty="0">
                <a:solidFill>
                  <a:schemeClr val="accent6"/>
                </a:solidFill>
                <a:latin typeface="Century Gothic" panose="020B0502020202020204" pitchFamily="34" charset="0"/>
                <a:ea typeface="DejaVu Sans"/>
              </a:rPr>
              <a:t>перспективными проектами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DejaVu Sans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8B077A5-8494-47A7-B20C-4181BD341794}"/>
              </a:ext>
            </a:extLst>
          </p:cNvPr>
          <p:cNvCxnSpPr>
            <a:cxnSpLocks/>
          </p:cNvCxnSpPr>
          <p:nvPr/>
        </p:nvCxnSpPr>
        <p:spPr>
          <a:xfrm>
            <a:off x="6761053" y="910294"/>
            <a:ext cx="0" cy="1332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359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E7F86BD1-8800-4902-A3F8-49FBC541307D}"/>
              </a:ext>
            </a:extLst>
          </p:cNvPr>
          <p:cNvCxnSpPr>
            <a:cxnSpLocks/>
          </p:cNvCxnSpPr>
          <p:nvPr/>
        </p:nvCxnSpPr>
        <p:spPr>
          <a:xfrm>
            <a:off x="3700638" y="3429000"/>
            <a:ext cx="0" cy="612000"/>
          </a:xfrm>
          <a:prstGeom prst="line">
            <a:avLst/>
          </a:prstGeom>
          <a:ln>
            <a:solidFill>
              <a:srgbClr val="0B5E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CDC20076-BD8A-487D-80AD-B65445E4BED1}"/>
              </a:ext>
            </a:extLst>
          </p:cNvPr>
          <p:cNvCxnSpPr>
            <a:cxnSpLocks/>
          </p:cNvCxnSpPr>
          <p:nvPr/>
        </p:nvCxnSpPr>
        <p:spPr>
          <a:xfrm>
            <a:off x="2831738" y="3454311"/>
            <a:ext cx="0" cy="612000"/>
          </a:xfrm>
          <a:prstGeom prst="line">
            <a:avLst/>
          </a:prstGeom>
          <a:ln>
            <a:solidFill>
              <a:srgbClr val="0B5E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3FD0F9-BCF0-4264-AC30-8ED7389EA263}"/>
              </a:ext>
            </a:extLst>
          </p:cNvPr>
          <p:cNvSpPr/>
          <p:nvPr/>
        </p:nvSpPr>
        <p:spPr>
          <a:xfrm>
            <a:off x="2403516" y="219998"/>
            <a:ext cx="1743740" cy="492606"/>
          </a:xfrm>
          <a:prstGeom prst="rect">
            <a:avLst/>
          </a:prstGeom>
          <a:solidFill>
            <a:srgbClr val="0B5E60"/>
          </a:solidFill>
          <a:ln>
            <a:solidFill>
              <a:srgbClr val="0B5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>
                <a:solidFill>
                  <a:schemeClr val="bg1"/>
                </a:solidFill>
                <a:latin typeface="Century Gothic" panose="020B0502020202020204" pitchFamily="34" charset="0"/>
              </a:rPr>
              <a:t>НАУЧНО-ТЕХНИЧЕСКАЯ </a:t>
            </a:r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КАРЬЕРА</a:t>
            </a:r>
          </a:p>
        </p:txBody>
      </p:sp>
      <p:sp>
        <p:nvSpPr>
          <p:cNvPr id="51" name="Oval 20">
            <a:extLst>
              <a:ext uri="{FF2B5EF4-FFF2-40B4-BE49-F238E27FC236}">
                <a16:creationId xmlns:a16="http://schemas.microsoft.com/office/drawing/2014/main" id="{FD7A33E0-8723-48FC-8077-E7C366D89C6E}"/>
              </a:ext>
            </a:extLst>
          </p:cNvPr>
          <p:cNvSpPr/>
          <p:nvPr/>
        </p:nvSpPr>
        <p:spPr>
          <a:xfrm>
            <a:off x="476035" y="3349431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3DE14-D908-4017-9468-8AAB0FAFC457}"/>
              </a:ext>
            </a:extLst>
          </p:cNvPr>
          <p:cNvSpPr txBox="1"/>
          <p:nvPr/>
        </p:nvSpPr>
        <p:spPr>
          <a:xfrm>
            <a:off x="383826" y="2794748"/>
            <a:ext cx="84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Century Gothic" panose="020B0502020202020204" pitchFamily="34" charset="0"/>
              </a:rPr>
              <a:t>Студент-техник</a:t>
            </a:r>
          </a:p>
        </p:txBody>
      </p:sp>
      <p:sp>
        <p:nvSpPr>
          <p:cNvPr id="52" name="Oval 20">
            <a:extLst>
              <a:ext uri="{FF2B5EF4-FFF2-40B4-BE49-F238E27FC236}">
                <a16:creationId xmlns:a16="http://schemas.microsoft.com/office/drawing/2014/main" id="{AB0793F2-6286-4941-B6FB-24BCA22BA61B}"/>
              </a:ext>
            </a:extLst>
          </p:cNvPr>
          <p:cNvSpPr/>
          <p:nvPr/>
        </p:nvSpPr>
        <p:spPr>
          <a:xfrm>
            <a:off x="1329195" y="3349431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3F61C6-2C6C-41C1-985D-571F70A61CC3}"/>
              </a:ext>
            </a:extLst>
          </p:cNvPr>
          <p:cNvSpPr txBox="1"/>
          <p:nvPr/>
        </p:nvSpPr>
        <p:spPr>
          <a:xfrm>
            <a:off x="1229375" y="2483884"/>
            <a:ext cx="106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Century Gothic" panose="020B0502020202020204" pitchFamily="34" charset="0"/>
              </a:rPr>
              <a:t>Инженер-конструктор </a:t>
            </a:r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III</a:t>
            </a:r>
            <a:r>
              <a:rPr lang="ru-RU" sz="1000" dirty="0">
                <a:latin typeface="Century Gothic" panose="020B0502020202020204" pitchFamily="34" charset="0"/>
              </a:rPr>
              <a:t> категории</a:t>
            </a:r>
          </a:p>
        </p:txBody>
      </p:sp>
      <p:sp>
        <p:nvSpPr>
          <p:cNvPr id="54" name="Oval 20">
            <a:extLst>
              <a:ext uri="{FF2B5EF4-FFF2-40B4-BE49-F238E27FC236}">
                <a16:creationId xmlns:a16="http://schemas.microsoft.com/office/drawing/2014/main" id="{15F72D3A-06B5-491E-A119-BCE15D1B70CB}"/>
              </a:ext>
            </a:extLst>
          </p:cNvPr>
          <p:cNvSpPr/>
          <p:nvPr/>
        </p:nvSpPr>
        <p:spPr>
          <a:xfrm>
            <a:off x="2290356" y="3349431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67CE2B-31AE-42F3-8938-2642605F9040}"/>
              </a:ext>
            </a:extLst>
          </p:cNvPr>
          <p:cNvSpPr txBox="1"/>
          <p:nvPr/>
        </p:nvSpPr>
        <p:spPr>
          <a:xfrm>
            <a:off x="2207167" y="2148417"/>
            <a:ext cx="1114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Century Gothic" panose="020B0502020202020204" pitchFamily="34" charset="0"/>
              </a:rPr>
              <a:t>Инженер-конструктор </a:t>
            </a:r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II</a:t>
            </a:r>
            <a:r>
              <a:rPr lang="ru-RU" sz="1000" dirty="0">
                <a:latin typeface="Century Gothic" panose="020B0502020202020204" pitchFamily="34" charset="0"/>
              </a:rPr>
              <a:t> категории</a:t>
            </a:r>
          </a:p>
        </p:txBody>
      </p:sp>
      <p:sp>
        <p:nvSpPr>
          <p:cNvPr id="56" name="Oval 20">
            <a:extLst>
              <a:ext uri="{FF2B5EF4-FFF2-40B4-BE49-F238E27FC236}">
                <a16:creationId xmlns:a16="http://schemas.microsoft.com/office/drawing/2014/main" id="{A8128B6A-48AF-4D43-AEEE-8B5569907DEC}"/>
              </a:ext>
            </a:extLst>
          </p:cNvPr>
          <p:cNvSpPr/>
          <p:nvPr/>
        </p:nvSpPr>
        <p:spPr>
          <a:xfrm>
            <a:off x="3105817" y="3353084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72D8A3B-7C7D-4651-ABB4-8AD648CC23A4}"/>
              </a:ext>
            </a:extLst>
          </p:cNvPr>
          <p:cNvSpPr txBox="1"/>
          <p:nvPr/>
        </p:nvSpPr>
        <p:spPr>
          <a:xfrm>
            <a:off x="3105817" y="1727249"/>
            <a:ext cx="15152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Инженер-конструктор </a:t>
            </a:r>
            <a:endParaRPr lang="en-US" sz="1050" dirty="0">
              <a:latin typeface="Century Gothic" panose="020B0502020202020204" pitchFamily="34" charset="0"/>
            </a:endParaRPr>
          </a:p>
          <a:p>
            <a:r>
              <a:rPr lang="en-US" sz="1050" dirty="0">
                <a:latin typeface="Century Gothic" panose="020B0502020202020204" pitchFamily="34" charset="0"/>
              </a:rPr>
              <a:t>I</a:t>
            </a:r>
            <a:r>
              <a:rPr lang="ru-RU" sz="1050" dirty="0">
                <a:latin typeface="Century Gothic" panose="020B0502020202020204" pitchFamily="34" charset="0"/>
              </a:rPr>
              <a:t> категории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318876D-FF5F-41AD-8DDB-211B5A102162}"/>
              </a:ext>
            </a:extLst>
          </p:cNvPr>
          <p:cNvCxnSpPr>
            <a:cxnSpLocks/>
          </p:cNvCxnSpPr>
          <p:nvPr/>
        </p:nvCxnSpPr>
        <p:spPr>
          <a:xfrm>
            <a:off x="584035" y="3194858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31E19284-76FE-4F7F-B34C-E256826157DF}"/>
              </a:ext>
            </a:extLst>
          </p:cNvPr>
          <p:cNvCxnSpPr>
            <a:cxnSpLocks/>
          </p:cNvCxnSpPr>
          <p:nvPr/>
        </p:nvCxnSpPr>
        <p:spPr>
          <a:xfrm>
            <a:off x="1437195" y="3059221"/>
            <a:ext cx="0" cy="396000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5061200B-4631-461B-8F31-54D7504534E9}"/>
              </a:ext>
            </a:extLst>
          </p:cNvPr>
          <p:cNvCxnSpPr>
            <a:cxnSpLocks/>
          </p:cNvCxnSpPr>
          <p:nvPr/>
        </p:nvCxnSpPr>
        <p:spPr>
          <a:xfrm>
            <a:off x="2393557" y="2770311"/>
            <a:ext cx="0" cy="684000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3B55BB8C-1889-4F31-8482-5592D5B4F739}"/>
              </a:ext>
            </a:extLst>
          </p:cNvPr>
          <p:cNvCxnSpPr>
            <a:cxnSpLocks/>
          </p:cNvCxnSpPr>
          <p:nvPr/>
        </p:nvCxnSpPr>
        <p:spPr>
          <a:xfrm>
            <a:off x="3213817" y="2384488"/>
            <a:ext cx="0" cy="1080000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97CF57AF-E1AD-445E-A695-E0AC639F222F}"/>
              </a:ext>
            </a:extLst>
          </p:cNvPr>
          <p:cNvCxnSpPr>
            <a:cxnSpLocks/>
            <a:stCxn id="51" idx="6"/>
          </p:cNvCxnSpPr>
          <p:nvPr/>
        </p:nvCxnSpPr>
        <p:spPr>
          <a:xfrm>
            <a:off x="692035" y="3457431"/>
            <a:ext cx="3490450" cy="0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Левая круглая скобка 17">
            <a:extLst>
              <a:ext uri="{FF2B5EF4-FFF2-40B4-BE49-F238E27FC236}">
                <a16:creationId xmlns:a16="http://schemas.microsoft.com/office/drawing/2014/main" id="{181E6387-EBAD-4172-BE26-BCD22A9F56D3}"/>
              </a:ext>
            </a:extLst>
          </p:cNvPr>
          <p:cNvSpPr/>
          <p:nvPr/>
        </p:nvSpPr>
        <p:spPr>
          <a:xfrm>
            <a:off x="4245278" y="1475096"/>
            <a:ext cx="240722" cy="4050991"/>
          </a:xfrm>
          <a:prstGeom prst="leftBracket">
            <a:avLst>
              <a:gd name="adj" fmla="val 91716"/>
            </a:avLst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35F5F0C5-61E8-458A-A656-4787F1B94BFF}"/>
              </a:ext>
            </a:extLst>
          </p:cNvPr>
          <p:cNvCxnSpPr>
            <a:cxnSpLocks/>
          </p:cNvCxnSpPr>
          <p:nvPr/>
        </p:nvCxnSpPr>
        <p:spPr>
          <a:xfrm>
            <a:off x="4479697" y="1475096"/>
            <a:ext cx="6264000" cy="0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95BB80D2-631C-4701-B312-71EAF54CBE9D}"/>
              </a:ext>
            </a:extLst>
          </p:cNvPr>
          <p:cNvCxnSpPr>
            <a:cxnSpLocks/>
          </p:cNvCxnSpPr>
          <p:nvPr/>
        </p:nvCxnSpPr>
        <p:spPr>
          <a:xfrm>
            <a:off x="4479697" y="5526087"/>
            <a:ext cx="6480000" cy="0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20">
            <a:extLst>
              <a:ext uri="{FF2B5EF4-FFF2-40B4-BE49-F238E27FC236}">
                <a16:creationId xmlns:a16="http://schemas.microsoft.com/office/drawing/2014/main" id="{70284814-7EA8-4B0C-815E-80E45CF73D92}"/>
              </a:ext>
            </a:extLst>
          </p:cNvPr>
          <p:cNvSpPr/>
          <p:nvPr/>
        </p:nvSpPr>
        <p:spPr>
          <a:xfrm>
            <a:off x="5182745" y="1367096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Oval 20">
            <a:extLst>
              <a:ext uri="{FF2B5EF4-FFF2-40B4-BE49-F238E27FC236}">
                <a16:creationId xmlns:a16="http://schemas.microsoft.com/office/drawing/2014/main" id="{F7507B56-4AEB-4715-BC66-3FD7B14362BF}"/>
              </a:ext>
            </a:extLst>
          </p:cNvPr>
          <p:cNvSpPr/>
          <p:nvPr/>
        </p:nvSpPr>
        <p:spPr>
          <a:xfrm>
            <a:off x="5182745" y="5418087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Oval 20">
            <a:extLst>
              <a:ext uri="{FF2B5EF4-FFF2-40B4-BE49-F238E27FC236}">
                <a16:creationId xmlns:a16="http://schemas.microsoft.com/office/drawing/2014/main" id="{5E3DAAC9-1A9E-42A2-8C23-6C7C5CAE60C7}"/>
              </a:ext>
            </a:extLst>
          </p:cNvPr>
          <p:cNvSpPr/>
          <p:nvPr/>
        </p:nvSpPr>
        <p:spPr>
          <a:xfrm>
            <a:off x="6021900" y="1367096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Oval 20">
            <a:extLst>
              <a:ext uri="{FF2B5EF4-FFF2-40B4-BE49-F238E27FC236}">
                <a16:creationId xmlns:a16="http://schemas.microsoft.com/office/drawing/2014/main" id="{1F59EE35-C110-47C8-AF89-EF5B029A9109}"/>
              </a:ext>
            </a:extLst>
          </p:cNvPr>
          <p:cNvSpPr/>
          <p:nvPr/>
        </p:nvSpPr>
        <p:spPr>
          <a:xfrm>
            <a:off x="6021900" y="5418087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Oval 20">
            <a:extLst>
              <a:ext uri="{FF2B5EF4-FFF2-40B4-BE49-F238E27FC236}">
                <a16:creationId xmlns:a16="http://schemas.microsoft.com/office/drawing/2014/main" id="{8F1465D2-16C6-4B0F-A10D-4D26D7A40360}"/>
              </a:ext>
            </a:extLst>
          </p:cNvPr>
          <p:cNvSpPr/>
          <p:nvPr/>
        </p:nvSpPr>
        <p:spPr>
          <a:xfrm>
            <a:off x="9768833" y="1377049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Oval 20">
            <a:extLst>
              <a:ext uri="{FF2B5EF4-FFF2-40B4-BE49-F238E27FC236}">
                <a16:creationId xmlns:a16="http://schemas.microsoft.com/office/drawing/2014/main" id="{76E17BE6-C064-4FE3-9A4B-51F578FBA055}"/>
              </a:ext>
            </a:extLst>
          </p:cNvPr>
          <p:cNvSpPr/>
          <p:nvPr/>
        </p:nvSpPr>
        <p:spPr>
          <a:xfrm>
            <a:off x="9768833" y="5428040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C26CF77-E00C-4B92-A2DC-E895F19C2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050" y="4209395"/>
            <a:ext cx="1569323" cy="15693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83765B-7302-42E7-A9DE-533E162F9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47" y="187798"/>
            <a:ext cx="1604296" cy="1604296"/>
          </a:xfrm>
          <a:prstGeom prst="rect">
            <a:avLst/>
          </a:prstGeom>
        </p:spPr>
      </p:pic>
      <p:sp>
        <p:nvSpPr>
          <p:cNvPr id="81" name="Oval 20">
            <a:extLst>
              <a:ext uri="{FF2B5EF4-FFF2-40B4-BE49-F238E27FC236}">
                <a16:creationId xmlns:a16="http://schemas.microsoft.com/office/drawing/2014/main" id="{FB97F714-B4AB-4703-B979-A9849D663B5E}"/>
              </a:ext>
            </a:extLst>
          </p:cNvPr>
          <p:cNvSpPr/>
          <p:nvPr/>
        </p:nvSpPr>
        <p:spPr>
          <a:xfrm>
            <a:off x="7090007" y="1386637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Oval 20">
            <a:extLst>
              <a:ext uri="{FF2B5EF4-FFF2-40B4-BE49-F238E27FC236}">
                <a16:creationId xmlns:a16="http://schemas.microsoft.com/office/drawing/2014/main" id="{399AB44B-8D53-4E12-BB3A-6C805A44D1B6}"/>
              </a:ext>
            </a:extLst>
          </p:cNvPr>
          <p:cNvSpPr/>
          <p:nvPr/>
        </p:nvSpPr>
        <p:spPr>
          <a:xfrm>
            <a:off x="7090007" y="5437628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Oval 20">
            <a:extLst>
              <a:ext uri="{FF2B5EF4-FFF2-40B4-BE49-F238E27FC236}">
                <a16:creationId xmlns:a16="http://schemas.microsoft.com/office/drawing/2014/main" id="{03C7F5E3-00AD-4D3D-B71F-2610F20F3701}"/>
              </a:ext>
            </a:extLst>
          </p:cNvPr>
          <p:cNvSpPr/>
          <p:nvPr/>
        </p:nvSpPr>
        <p:spPr>
          <a:xfrm>
            <a:off x="8323374" y="1377049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Oval 20">
            <a:extLst>
              <a:ext uri="{FF2B5EF4-FFF2-40B4-BE49-F238E27FC236}">
                <a16:creationId xmlns:a16="http://schemas.microsoft.com/office/drawing/2014/main" id="{B7AA28CB-E175-4A86-A15A-D2B31E751B3C}"/>
              </a:ext>
            </a:extLst>
          </p:cNvPr>
          <p:cNvSpPr/>
          <p:nvPr/>
        </p:nvSpPr>
        <p:spPr>
          <a:xfrm>
            <a:off x="8323374" y="5428040"/>
            <a:ext cx="216000" cy="216000"/>
          </a:xfrm>
          <a:prstGeom prst="ellipse">
            <a:avLst/>
          </a:prstGeom>
          <a:solidFill>
            <a:srgbClr val="0B5E6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4AFB542-9DE2-4856-B1DD-18644FFEBA91}"/>
              </a:ext>
            </a:extLst>
          </p:cNvPr>
          <p:cNvSpPr txBox="1"/>
          <p:nvPr/>
        </p:nvSpPr>
        <p:spPr>
          <a:xfrm>
            <a:off x="5182745" y="747045"/>
            <a:ext cx="1283484" cy="4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Ведущий инженер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62C7126-A1A9-45C1-817A-806E82ECADB9}"/>
              </a:ext>
            </a:extLst>
          </p:cNvPr>
          <p:cNvSpPr txBox="1"/>
          <p:nvPr/>
        </p:nvSpPr>
        <p:spPr>
          <a:xfrm>
            <a:off x="5968934" y="1839356"/>
            <a:ext cx="12284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Главный специалист по направлению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E854A1C-157A-43B4-8286-1B93ACB2866D}"/>
              </a:ext>
            </a:extLst>
          </p:cNvPr>
          <p:cNvSpPr txBox="1"/>
          <p:nvPr/>
        </p:nvSpPr>
        <p:spPr>
          <a:xfrm>
            <a:off x="7068679" y="697659"/>
            <a:ext cx="15152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Эксперт по направлению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3B7804F-B758-4FD8-B139-6F3877C58F83}"/>
              </a:ext>
            </a:extLst>
          </p:cNvPr>
          <p:cNvSpPr txBox="1"/>
          <p:nvPr/>
        </p:nvSpPr>
        <p:spPr>
          <a:xfrm>
            <a:off x="8287986" y="1825442"/>
            <a:ext cx="1407227" cy="415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Главный эксперт по направлению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6D7F24-7F0B-42BD-8974-56C77551576C}"/>
              </a:ext>
            </a:extLst>
          </p:cNvPr>
          <p:cNvSpPr txBox="1"/>
          <p:nvPr/>
        </p:nvSpPr>
        <p:spPr>
          <a:xfrm>
            <a:off x="8605202" y="663398"/>
            <a:ext cx="17977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50" dirty="0">
                <a:latin typeface="Century Gothic" panose="020B0502020202020204" pitchFamily="34" charset="0"/>
              </a:rPr>
              <a:t>Заместитель главного конструктора по проекту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B7BCA6B-1E72-42C0-89C8-431C2226221C}"/>
              </a:ext>
            </a:extLst>
          </p:cNvPr>
          <p:cNvSpPr txBox="1"/>
          <p:nvPr/>
        </p:nvSpPr>
        <p:spPr>
          <a:xfrm>
            <a:off x="5191350" y="4519719"/>
            <a:ext cx="12748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Начальник сектора/</a:t>
            </a:r>
          </a:p>
          <a:p>
            <a:r>
              <a:rPr lang="ru-RU" sz="1050" dirty="0">
                <a:latin typeface="Century Gothic" panose="020B0502020202020204" pitchFamily="34" charset="0"/>
              </a:rPr>
              <a:t>лаборатории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35DF74A-F478-40DB-8BC6-C7709E41A88F}"/>
              </a:ext>
            </a:extLst>
          </p:cNvPr>
          <p:cNvSpPr txBox="1"/>
          <p:nvPr/>
        </p:nvSpPr>
        <p:spPr>
          <a:xfrm>
            <a:off x="5968935" y="5809255"/>
            <a:ext cx="1515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Заместитель начальника отдела/начальник сектора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86173D7-8A41-4081-8B43-68F326560233}"/>
              </a:ext>
            </a:extLst>
          </p:cNvPr>
          <p:cNvSpPr txBox="1"/>
          <p:nvPr/>
        </p:nvSpPr>
        <p:spPr>
          <a:xfrm>
            <a:off x="7149324" y="4609325"/>
            <a:ext cx="18422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Начальник отдела/заместитель начальника отделения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CD6B0DC-8AD7-4A26-A6C6-19D534F64F27}"/>
              </a:ext>
            </a:extLst>
          </p:cNvPr>
          <p:cNvSpPr txBox="1"/>
          <p:nvPr/>
        </p:nvSpPr>
        <p:spPr>
          <a:xfrm>
            <a:off x="8320993" y="5885674"/>
            <a:ext cx="15152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Начальник отделения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557DD90-4967-41C9-91A8-9BAAA7B8C4BC}"/>
              </a:ext>
            </a:extLst>
          </p:cNvPr>
          <p:cNvSpPr txBox="1"/>
          <p:nvPr/>
        </p:nvSpPr>
        <p:spPr>
          <a:xfrm>
            <a:off x="9785195" y="5919464"/>
            <a:ext cx="15152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Заместитель руководителя Центра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66542B4-8F3A-44F1-AA57-F483E13411C1}"/>
              </a:ext>
            </a:extLst>
          </p:cNvPr>
          <p:cNvSpPr txBox="1"/>
          <p:nvPr/>
        </p:nvSpPr>
        <p:spPr>
          <a:xfrm>
            <a:off x="10373728" y="1945379"/>
            <a:ext cx="1228490" cy="57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B5E60"/>
                </a:solidFill>
                <a:latin typeface="Century Gothic" panose="020B0502020202020204" pitchFamily="34" charset="0"/>
              </a:rPr>
              <a:t>Главный конструктор по проекту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1B680DB-5BAB-4954-85BA-BB170287FB6D}"/>
              </a:ext>
            </a:extLst>
          </p:cNvPr>
          <p:cNvSpPr txBox="1"/>
          <p:nvPr/>
        </p:nvSpPr>
        <p:spPr>
          <a:xfrm>
            <a:off x="10402918" y="3703109"/>
            <a:ext cx="12284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B5E60"/>
                </a:solidFill>
                <a:latin typeface="Century Gothic" panose="020B0502020202020204" pitchFamily="34" charset="0"/>
              </a:rPr>
              <a:t>Руководитель Центра</a:t>
            </a: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8A0FF112-0239-4664-AA0D-E752498B17DA}"/>
              </a:ext>
            </a:extLst>
          </p:cNvPr>
          <p:cNvSpPr/>
          <p:nvPr/>
        </p:nvSpPr>
        <p:spPr>
          <a:xfrm>
            <a:off x="2381309" y="6153383"/>
            <a:ext cx="1743740" cy="492606"/>
          </a:xfrm>
          <a:prstGeom prst="rect">
            <a:avLst/>
          </a:prstGeom>
          <a:solidFill>
            <a:srgbClr val="0B5E60"/>
          </a:solidFill>
          <a:ln>
            <a:solidFill>
              <a:srgbClr val="0B5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УПРАВЛЕНЧЕСКАЯ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КАРЬЕРА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51FA758-C123-4258-9BBC-6F9934C3DBC7}"/>
              </a:ext>
            </a:extLst>
          </p:cNvPr>
          <p:cNvSpPr txBox="1"/>
          <p:nvPr/>
        </p:nvSpPr>
        <p:spPr>
          <a:xfrm>
            <a:off x="2335325" y="756858"/>
            <a:ext cx="1805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B5E60"/>
                </a:solidFill>
                <a:latin typeface="Century Gothic" panose="020B0502020202020204" pitchFamily="34" charset="0"/>
              </a:rPr>
              <a:t>Рекомендация к обучению в аспирантуре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2B7410F-01B1-447E-95B9-8B2CCB4B964F}"/>
              </a:ext>
            </a:extLst>
          </p:cNvPr>
          <p:cNvSpPr txBox="1"/>
          <p:nvPr/>
        </p:nvSpPr>
        <p:spPr>
          <a:xfrm>
            <a:off x="2285986" y="5337333"/>
            <a:ext cx="180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B5E60"/>
                </a:solidFill>
                <a:latin typeface="Century Gothic" panose="020B0502020202020204" pitchFamily="34" charset="0"/>
              </a:rPr>
              <a:t>Рекомендация к включению в кадровый резерв или к участию в проектной деятельности</a:t>
            </a: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B68DEF97-3AC2-4C43-9311-B1FEB077CD2C}"/>
              </a:ext>
            </a:extLst>
          </p:cNvPr>
          <p:cNvCxnSpPr>
            <a:cxnSpLocks/>
          </p:cNvCxnSpPr>
          <p:nvPr/>
        </p:nvCxnSpPr>
        <p:spPr>
          <a:xfrm>
            <a:off x="4617743" y="3456861"/>
            <a:ext cx="524625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0">
            <a:extLst>
              <a:ext uri="{FF2B5EF4-FFF2-40B4-BE49-F238E27FC236}">
                <a16:creationId xmlns:a16="http://schemas.microsoft.com/office/drawing/2014/main" id="{E11A115C-DD6D-4ED8-B365-4172B70B9069}"/>
              </a:ext>
            </a:extLst>
          </p:cNvPr>
          <p:cNvSpPr/>
          <p:nvPr/>
        </p:nvSpPr>
        <p:spPr>
          <a:xfrm>
            <a:off x="2734317" y="3353084"/>
            <a:ext cx="216000" cy="216000"/>
          </a:xfrm>
          <a:prstGeom prst="ellipse">
            <a:avLst/>
          </a:prstGeom>
          <a:solidFill>
            <a:schemeClr val="bg1"/>
          </a:solidFill>
          <a:ln w="0">
            <a:solidFill>
              <a:srgbClr val="0B5E60"/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Oval 20">
            <a:extLst>
              <a:ext uri="{FF2B5EF4-FFF2-40B4-BE49-F238E27FC236}">
                <a16:creationId xmlns:a16="http://schemas.microsoft.com/office/drawing/2014/main" id="{CB0BC7AE-5980-4372-9F76-85C88D74FBC0}"/>
              </a:ext>
            </a:extLst>
          </p:cNvPr>
          <p:cNvSpPr/>
          <p:nvPr/>
        </p:nvSpPr>
        <p:spPr>
          <a:xfrm>
            <a:off x="3592638" y="3353084"/>
            <a:ext cx="216000" cy="216000"/>
          </a:xfrm>
          <a:prstGeom prst="ellipse">
            <a:avLst/>
          </a:prstGeom>
          <a:solidFill>
            <a:schemeClr val="bg1"/>
          </a:solidFill>
          <a:ln w="0">
            <a:solidFill>
              <a:srgbClr val="0B5E60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9FB31F0-8B3A-4D75-9ACB-EAE08090C091}"/>
              </a:ext>
            </a:extLst>
          </p:cNvPr>
          <p:cNvSpPr txBox="1"/>
          <p:nvPr/>
        </p:nvSpPr>
        <p:spPr>
          <a:xfrm>
            <a:off x="1789227" y="4044691"/>
            <a:ext cx="102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latin typeface="Century Gothic" panose="020B0502020202020204" pitchFamily="34" charset="0"/>
              </a:rPr>
              <a:t>1 год работы: </a:t>
            </a:r>
          </a:p>
          <a:p>
            <a:pPr algn="r"/>
            <a:r>
              <a:rPr lang="ru-RU" sz="800" dirty="0">
                <a:latin typeface="Century Gothic" panose="020B0502020202020204" pitchFamily="34" charset="0"/>
              </a:rPr>
              <a:t>собеседование по развитию работника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DF1FC94-644C-4010-9D95-C416DEE11C95}"/>
              </a:ext>
            </a:extLst>
          </p:cNvPr>
          <p:cNvSpPr txBox="1"/>
          <p:nvPr/>
        </p:nvSpPr>
        <p:spPr>
          <a:xfrm>
            <a:off x="2808499" y="4056225"/>
            <a:ext cx="102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latin typeface="Century Gothic" panose="020B0502020202020204" pitchFamily="34" charset="0"/>
              </a:rPr>
              <a:t>3 год работы: </a:t>
            </a:r>
          </a:p>
          <a:p>
            <a:pPr algn="r"/>
            <a:r>
              <a:rPr lang="ru-RU" sz="800" dirty="0">
                <a:latin typeface="Century Gothic" panose="020B0502020202020204" pitchFamily="34" charset="0"/>
              </a:rPr>
              <a:t>собеседование по развитию работника</a:t>
            </a:r>
          </a:p>
        </p:txBody>
      </p: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FFC41112-F311-4111-9C8C-616243909775}"/>
              </a:ext>
            </a:extLst>
          </p:cNvPr>
          <p:cNvCxnSpPr>
            <a:cxnSpLocks/>
          </p:cNvCxnSpPr>
          <p:nvPr/>
        </p:nvCxnSpPr>
        <p:spPr>
          <a:xfrm>
            <a:off x="5277600" y="5214344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80B6D4BE-281A-47BC-BF37-E467B8621B22}"/>
              </a:ext>
            </a:extLst>
          </p:cNvPr>
          <p:cNvCxnSpPr>
            <a:cxnSpLocks/>
          </p:cNvCxnSpPr>
          <p:nvPr/>
        </p:nvCxnSpPr>
        <p:spPr>
          <a:xfrm>
            <a:off x="6116400" y="5555434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72CCC54E-5992-4015-A06C-C37633BB2E11}"/>
              </a:ext>
            </a:extLst>
          </p:cNvPr>
          <p:cNvCxnSpPr>
            <a:cxnSpLocks/>
          </p:cNvCxnSpPr>
          <p:nvPr/>
        </p:nvCxnSpPr>
        <p:spPr>
          <a:xfrm>
            <a:off x="7185600" y="5229465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340B3255-B8C4-4CD0-88BF-6EC8AC012ECE}"/>
              </a:ext>
            </a:extLst>
          </p:cNvPr>
          <p:cNvCxnSpPr>
            <a:cxnSpLocks/>
          </p:cNvCxnSpPr>
          <p:nvPr/>
        </p:nvCxnSpPr>
        <p:spPr>
          <a:xfrm>
            <a:off x="8420400" y="5545628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3D8D1C96-D6AA-434F-8851-C8EF3F6754B8}"/>
              </a:ext>
            </a:extLst>
          </p:cNvPr>
          <p:cNvCxnSpPr>
            <a:cxnSpLocks/>
          </p:cNvCxnSpPr>
          <p:nvPr/>
        </p:nvCxnSpPr>
        <p:spPr>
          <a:xfrm>
            <a:off x="9864000" y="5536040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0B3800AF-5A08-45F5-960C-0D86155F82DB}"/>
              </a:ext>
            </a:extLst>
          </p:cNvPr>
          <p:cNvCxnSpPr>
            <a:cxnSpLocks/>
          </p:cNvCxnSpPr>
          <p:nvPr/>
        </p:nvCxnSpPr>
        <p:spPr>
          <a:xfrm>
            <a:off x="5278761" y="1195434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:a16="http://schemas.microsoft.com/office/drawing/2014/main" id="{AC032606-B2F3-4186-ACB7-3CAB7ACEF1D7}"/>
              </a:ext>
            </a:extLst>
          </p:cNvPr>
          <p:cNvCxnSpPr>
            <a:cxnSpLocks/>
          </p:cNvCxnSpPr>
          <p:nvPr/>
        </p:nvCxnSpPr>
        <p:spPr>
          <a:xfrm>
            <a:off x="6117916" y="1536524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F746733C-7B67-4FF0-A0E2-0E51CB325F58}"/>
              </a:ext>
            </a:extLst>
          </p:cNvPr>
          <p:cNvCxnSpPr>
            <a:cxnSpLocks/>
          </p:cNvCxnSpPr>
          <p:nvPr/>
        </p:nvCxnSpPr>
        <p:spPr>
          <a:xfrm>
            <a:off x="7185440" y="1210555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B3226984-D255-40AC-833C-096EC3ADBA3E}"/>
              </a:ext>
            </a:extLst>
          </p:cNvPr>
          <p:cNvCxnSpPr>
            <a:cxnSpLocks/>
          </p:cNvCxnSpPr>
          <p:nvPr/>
        </p:nvCxnSpPr>
        <p:spPr>
          <a:xfrm>
            <a:off x="8419390" y="1526718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CA3215C6-F47A-4593-B74B-239B9A748814}"/>
              </a:ext>
            </a:extLst>
          </p:cNvPr>
          <p:cNvCxnSpPr>
            <a:cxnSpLocks/>
          </p:cNvCxnSpPr>
          <p:nvPr/>
        </p:nvCxnSpPr>
        <p:spPr>
          <a:xfrm>
            <a:off x="9864849" y="1517130"/>
            <a:ext cx="0" cy="223284"/>
          </a:xfrm>
          <a:prstGeom prst="line">
            <a:avLst/>
          </a:prstGeom>
          <a:ln>
            <a:solidFill>
              <a:srgbClr val="0B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DB5F939A-4385-47A7-81DB-745A17B2D6ED}"/>
              </a:ext>
            </a:extLst>
          </p:cNvPr>
          <p:cNvCxnSpPr>
            <a:cxnSpLocks/>
          </p:cNvCxnSpPr>
          <p:nvPr/>
        </p:nvCxnSpPr>
        <p:spPr>
          <a:xfrm>
            <a:off x="5277600" y="3351300"/>
            <a:ext cx="0" cy="2232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id="{BDE06E16-E483-4697-BF0D-66E39DC7424B}"/>
              </a:ext>
            </a:extLst>
          </p:cNvPr>
          <p:cNvCxnSpPr>
            <a:cxnSpLocks/>
          </p:cNvCxnSpPr>
          <p:nvPr/>
        </p:nvCxnSpPr>
        <p:spPr>
          <a:xfrm>
            <a:off x="6116400" y="3353158"/>
            <a:ext cx="0" cy="2232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D34AB32D-932C-47C2-867C-53C1F92FB223}"/>
              </a:ext>
            </a:extLst>
          </p:cNvPr>
          <p:cNvCxnSpPr>
            <a:cxnSpLocks/>
          </p:cNvCxnSpPr>
          <p:nvPr/>
        </p:nvCxnSpPr>
        <p:spPr>
          <a:xfrm>
            <a:off x="7185600" y="3353158"/>
            <a:ext cx="0" cy="2232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2200CC7B-4E37-408D-940D-3D149F3B066E}"/>
              </a:ext>
            </a:extLst>
          </p:cNvPr>
          <p:cNvCxnSpPr>
            <a:cxnSpLocks/>
          </p:cNvCxnSpPr>
          <p:nvPr/>
        </p:nvCxnSpPr>
        <p:spPr>
          <a:xfrm>
            <a:off x="8420400" y="3353158"/>
            <a:ext cx="0" cy="2232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CEBD93F3-A18F-424F-9898-60645912B501}"/>
              </a:ext>
            </a:extLst>
          </p:cNvPr>
          <p:cNvCxnSpPr>
            <a:cxnSpLocks/>
          </p:cNvCxnSpPr>
          <p:nvPr/>
        </p:nvCxnSpPr>
        <p:spPr>
          <a:xfrm>
            <a:off x="9864000" y="3353158"/>
            <a:ext cx="0" cy="2232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79F4B320-0258-43E0-912C-6310F602D46A}"/>
              </a:ext>
            </a:extLst>
          </p:cNvPr>
          <p:cNvSpPr txBox="1"/>
          <p:nvPr/>
        </p:nvSpPr>
        <p:spPr>
          <a:xfrm>
            <a:off x="5182745" y="3053155"/>
            <a:ext cx="12834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5 лет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7698FA6-5B24-4A97-B796-1A9B32FFE7CA}"/>
              </a:ext>
            </a:extLst>
          </p:cNvPr>
          <p:cNvSpPr txBox="1"/>
          <p:nvPr/>
        </p:nvSpPr>
        <p:spPr>
          <a:xfrm>
            <a:off x="5979773" y="3059220"/>
            <a:ext cx="786787" cy="2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7 лет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A2608E8-A12F-4CE4-B21F-F8A077141500}"/>
              </a:ext>
            </a:extLst>
          </p:cNvPr>
          <p:cNvSpPr txBox="1"/>
          <p:nvPr/>
        </p:nvSpPr>
        <p:spPr>
          <a:xfrm>
            <a:off x="7036470" y="3056628"/>
            <a:ext cx="786787" cy="2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9 лет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EBBC563-05E3-4400-B746-C7434BAA833F}"/>
              </a:ext>
            </a:extLst>
          </p:cNvPr>
          <p:cNvSpPr txBox="1"/>
          <p:nvPr/>
        </p:nvSpPr>
        <p:spPr>
          <a:xfrm>
            <a:off x="8320993" y="3056627"/>
            <a:ext cx="786787" cy="2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11 лет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39EF4CD-DC39-4BD2-9A12-D92E96EE9CD4}"/>
              </a:ext>
            </a:extLst>
          </p:cNvPr>
          <p:cNvSpPr txBox="1"/>
          <p:nvPr/>
        </p:nvSpPr>
        <p:spPr>
          <a:xfrm>
            <a:off x="9768833" y="3053155"/>
            <a:ext cx="786787" cy="25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13-15 лет</a:t>
            </a:r>
          </a:p>
        </p:txBody>
      </p:sp>
    </p:spTree>
    <p:extLst>
      <p:ext uri="{BB962C8B-B14F-4D97-AF65-F5344CB8AC3E}">
        <p14:creationId xmlns:p14="http://schemas.microsoft.com/office/powerpoint/2010/main" val="372974455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249A4F7-6C30-4C33-8C88-97A4DA195DFE}"/>
              </a:ext>
            </a:extLst>
          </p:cNvPr>
          <p:cNvCxnSpPr>
            <a:cxnSpLocks/>
          </p:cNvCxnSpPr>
          <p:nvPr/>
        </p:nvCxnSpPr>
        <p:spPr>
          <a:xfrm flipV="1">
            <a:off x="5587616" y="3797233"/>
            <a:ext cx="1014814" cy="905044"/>
          </a:xfrm>
          <a:prstGeom prst="line">
            <a:avLst/>
          </a:prstGeom>
          <a:ln w="38100">
            <a:solidFill>
              <a:srgbClr val="4A8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107A73AE-5E67-466A-8906-1A4BC6D69566}"/>
              </a:ext>
            </a:extLst>
          </p:cNvPr>
          <p:cNvCxnSpPr>
            <a:cxnSpLocks/>
          </p:cNvCxnSpPr>
          <p:nvPr/>
        </p:nvCxnSpPr>
        <p:spPr>
          <a:xfrm flipV="1">
            <a:off x="8390426" y="2807731"/>
            <a:ext cx="1501971" cy="1"/>
          </a:xfrm>
          <a:prstGeom prst="line">
            <a:avLst/>
          </a:prstGeom>
          <a:ln>
            <a:solidFill>
              <a:srgbClr val="4A852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2E70E475-3CF7-45CC-BD7F-2101AE1E28C6}"/>
              </a:ext>
            </a:extLst>
          </p:cNvPr>
          <p:cNvCxnSpPr>
            <a:cxnSpLocks/>
          </p:cNvCxnSpPr>
          <p:nvPr/>
        </p:nvCxnSpPr>
        <p:spPr>
          <a:xfrm>
            <a:off x="9249922" y="2096089"/>
            <a:ext cx="642475" cy="0"/>
          </a:xfrm>
          <a:prstGeom prst="line">
            <a:avLst/>
          </a:prstGeom>
          <a:ln>
            <a:solidFill>
              <a:srgbClr val="4A852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7E355DE1-05B5-41FB-B3BF-DB471AD97B3F}"/>
              </a:ext>
            </a:extLst>
          </p:cNvPr>
          <p:cNvCxnSpPr>
            <a:cxnSpLocks/>
          </p:cNvCxnSpPr>
          <p:nvPr/>
        </p:nvCxnSpPr>
        <p:spPr>
          <a:xfrm>
            <a:off x="7393816" y="3260685"/>
            <a:ext cx="2498581" cy="0"/>
          </a:xfrm>
          <a:prstGeom prst="line">
            <a:avLst/>
          </a:prstGeom>
          <a:ln>
            <a:solidFill>
              <a:srgbClr val="4A852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1E0FF38F-9A77-44F9-BF64-EE3288898688}"/>
              </a:ext>
            </a:extLst>
          </p:cNvPr>
          <p:cNvCxnSpPr>
            <a:cxnSpLocks/>
          </p:cNvCxnSpPr>
          <p:nvPr/>
        </p:nvCxnSpPr>
        <p:spPr>
          <a:xfrm>
            <a:off x="6529557" y="3878527"/>
            <a:ext cx="3465474" cy="0"/>
          </a:xfrm>
          <a:prstGeom prst="line">
            <a:avLst/>
          </a:prstGeom>
          <a:ln>
            <a:solidFill>
              <a:srgbClr val="4A852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9678893D-4F15-4074-9EC7-FDEE1BB361B6}"/>
              </a:ext>
            </a:extLst>
          </p:cNvPr>
          <p:cNvCxnSpPr>
            <a:cxnSpLocks/>
          </p:cNvCxnSpPr>
          <p:nvPr/>
        </p:nvCxnSpPr>
        <p:spPr>
          <a:xfrm>
            <a:off x="5643337" y="4660862"/>
            <a:ext cx="4351694" cy="0"/>
          </a:xfrm>
          <a:prstGeom prst="line">
            <a:avLst/>
          </a:prstGeom>
          <a:ln>
            <a:solidFill>
              <a:srgbClr val="4A852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551550E-4DFB-4FB4-813B-45449B741B16}"/>
              </a:ext>
            </a:extLst>
          </p:cNvPr>
          <p:cNvCxnSpPr>
            <a:cxnSpLocks/>
          </p:cNvCxnSpPr>
          <p:nvPr/>
        </p:nvCxnSpPr>
        <p:spPr>
          <a:xfrm flipV="1">
            <a:off x="5186200" y="1255633"/>
            <a:ext cx="0" cy="424538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1294242-C4C5-4390-83F4-CDDFDE84C52F}"/>
              </a:ext>
            </a:extLst>
          </p:cNvPr>
          <p:cNvCxnSpPr>
            <a:cxnSpLocks/>
          </p:cNvCxnSpPr>
          <p:nvPr/>
        </p:nvCxnSpPr>
        <p:spPr>
          <a:xfrm>
            <a:off x="5186200" y="5501022"/>
            <a:ext cx="68400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85F5AD-6EBC-4957-8C48-257C054346A8}"/>
              </a:ext>
            </a:extLst>
          </p:cNvPr>
          <p:cNvSpPr txBox="1"/>
          <p:nvPr/>
        </p:nvSpPr>
        <p:spPr>
          <a:xfrm>
            <a:off x="5296982" y="1444266"/>
            <a:ext cx="233949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Уровень зарплаты</a:t>
            </a:r>
          </a:p>
          <a:p>
            <a:r>
              <a:rPr lang="ru-RU" sz="105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Инженера-конструктора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795A6F-8FF9-46F4-AFD3-E9FE4DECC25B}"/>
              </a:ext>
            </a:extLst>
          </p:cNvPr>
          <p:cNvSpPr txBox="1"/>
          <p:nvPr/>
        </p:nvSpPr>
        <p:spPr>
          <a:xfrm>
            <a:off x="10061664" y="5600038"/>
            <a:ext cx="1552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Эффективность </a:t>
            </a:r>
          </a:p>
          <a:p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х потенциал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D2F083D-E492-4F6F-8089-C08CD979BD09}"/>
              </a:ext>
            </a:extLst>
          </p:cNvPr>
          <p:cNvCxnSpPr>
            <a:cxnSpLocks/>
          </p:cNvCxnSpPr>
          <p:nvPr/>
        </p:nvCxnSpPr>
        <p:spPr>
          <a:xfrm flipV="1">
            <a:off x="6075200" y="4263400"/>
            <a:ext cx="0" cy="1224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9EDD000-A0A8-4F80-A6CF-07C475DE8454}"/>
              </a:ext>
            </a:extLst>
          </p:cNvPr>
          <p:cNvSpPr txBox="1"/>
          <p:nvPr/>
        </p:nvSpPr>
        <p:spPr>
          <a:xfrm>
            <a:off x="5198837" y="5031419"/>
            <a:ext cx="88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1</a:t>
            </a:r>
          </a:p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уровень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5B8BDD7-895F-4D4C-8E86-2D58DA04DFD7}"/>
              </a:ext>
            </a:extLst>
          </p:cNvPr>
          <p:cNvCxnSpPr>
            <a:cxnSpLocks/>
          </p:cNvCxnSpPr>
          <p:nvPr/>
        </p:nvCxnSpPr>
        <p:spPr>
          <a:xfrm flipH="1" flipV="1">
            <a:off x="6965780" y="3506310"/>
            <a:ext cx="0" cy="198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5198354-DD92-489B-9950-3DA20E0FFAF0}"/>
              </a:ext>
            </a:extLst>
          </p:cNvPr>
          <p:cNvCxnSpPr>
            <a:cxnSpLocks/>
          </p:cNvCxnSpPr>
          <p:nvPr/>
        </p:nvCxnSpPr>
        <p:spPr>
          <a:xfrm flipV="1">
            <a:off x="7854780" y="2967998"/>
            <a:ext cx="0" cy="252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>
            <a:extLst>
              <a:ext uri="{FF2B5EF4-FFF2-40B4-BE49-F238E27FC236}">
                <a16:creationId xmlns:a16="http://schemas.microsoft.com/office/drawing/2014/main" id="{84BF9E39-2B60-46C3-BE76-78842378B95F}"/>
              </a:ext>
            </a:extLst>
          </p:cNvPr>
          <p:cNvSpPr/>
          <p:nvPr/>
        </p:nvSpPr>
        <p:spPr>
          <a:xfrm>
            <a:off x="5528311" y="4559262"/>
            <a:ext cx="203200" cy="203200"/>
          </a:xfrm>
          <a:prstGeom prst="ellipse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01541A3-6A1C-45E9-B897-9264DEDC1CDA}"/>
              </a:ext>
            </a:extLst>
          </p:cNvPr>
          <p:cNvSpPr/>
          <p:nvPr/>
        </p:nvSpPr>
        <p:spPr>
          <a:xfrm>
            <a:off x="6419803" y="3776927"/>
            <a:ext cx="203200" cy="203200"/>
          </a:xfrm>
          <a:prstGeom prst="ellipse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1BC20B1-CA21-4596-8616-AC4B914F1389}"/>
              </a:ext>
            </a:extLst>
          </p:cNvPr>
          <p:cNvSpPr/>
          <p:nvPr/>
        </p:nvSpPr>
        <p:spPr>
          <a:xfrm>
            <a:off x="8202587" y="2691254"/>
            <a:ext cx="203200" cy="203200"/>
          </a:xfrm>
          <a:prstGeom prst="ellipse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58C8A40-C142-4120-AFBE-065AFA6E9D6E}"/>
              </a:ext>
            </a:extLst>
          </p:cNvPr>
          <p:cNvCxnSpPr>
            <a:cxnSpLocks/>
            <a:stCxn id="36" idx="7"/>
            <a:endCxn id="40" idx="7"/>
          </p:cNvCxnSpPr>
          <p:nvPr/>
        </p:nvCxnSpPr>
        <p:spPr>
          <a:xfrm flipV="1">
            <a:off x="6593245" y="3242102"/>
            <a:ext cx="874858" cy="564583"/>
          </a:xfrm>
          <a:prstGeom prst="line">
            <a:avLst/>
          </a:prstGeom>
          <a:ln w="38100">
            <a:solidFill>
              <a:srgbClr val="4A8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2BC916EF-0077-4E1B-8BBB-6D209BB2B6AE}"/>
              </a:ext>
            </a:extLst>
          </p:cNvPr>
          <p:cNvSpPr/>
          <p:nvPr/>
        </p:nvSpPr>
        <p:spPr>
          <a:xfrm>
            <a:off x="7294661" y="3212344"/>
            <a:ext cx="203200" cy="203200"/>
          </a:xfrm>
          <a:prstGeom prst="ellipse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6625FDC4-C422-4DCC-B8F6-64B41974A293}"/>
              </a:ext>
            </a:extLst>
          </p:cNvPr>
          <p:cNvCxnSpPr>
            <a:cxnSpLocks/>
          </p:cNvCxnSpPr>
          <p:nvPr/>
        </p:nvCxnSpPr>
        <p:spPr>
          <a:xfrm flipV="1">
            <a:off x="8756418" y="2610299"/>
            <a:ext cx="0" cy="288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:a16="http://schemas.microsoft.com/office/drawing/2014/main" id="{8E593EBE-5924-48CA-B998-701559C6FBE6}"/>
              </a:ext>
            </a:extLst>
          </p:cNvPr>
          <p:cNvSpPr/>
          <p:nvPr/>
        </p:nvSpPr>
        <p:spPr>
          <a:xfrm>
            <a:off x="9098571" y="1994489"/>
            <a:ext cx="203200" cy="203200"/>
          </a:xfrm>
          <a:prstGeom prst="ellipse">
            <a:avLst/>
          </a:prstGeom>
          <a:solidFill>
            <a:srgbClr val="4A8522"/>
          </a:solidFill>
          <a:ln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001F989B-2A0F-4362-8D24-D4CF8F7BE2F8}"/>
              </a:ext>
            </a:extLst>
          </p:cNvPr>
          <p:cNvCxnSpPr>
            <a:cxnSpLocks/>
          </p:cNvCxnSpPr>
          <p:nvPr/>
        </p:nvCxnSpPr>
        <p:spPr>
          <a:xfrm flipH="1" flipV="1">
            <a:off x="9637380" y="1701404"/>
            <a:ext cx="0" cy="3802731"/>
          </a:xfrm>
          <a:prstGeom prst="line">
            <a:avLst/>
          </a:prstGeom>
          <a:ln>
            <a:solidFill>
              <a:srgbClr val="4A852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0451F6E2-E9ED-47D4-BBAF-DC51C68058BA}"/>
              </a:ext>
            </a:extLst>
          </p:cNvPr>
          <p:cNvSpPr txBox="1"/>
          <p:nvPr/>
        </p:nvSpPr>
        <p:spPr>
          <a:xfrm>
            <a:off x="6075200" y="5030120"/>
            <a:ext cx="88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2</a:t>
            </a:r>
          </a:p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уровень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BEF8ED-FD46-4F07-AFAF-61AB4D987BB4}"/>
              </a:ext>
            </a:extLst>
          </p:cNvPr>
          <p:cNvSpPr txBox="1"/>
          <p:nvPr/>
        </p:nvSpPr>
        <p:spPr>
          <a:xfrm>
            <a:off x="6951564" y="5042845"/>
            <a:ext cx="88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3</a:t>
            </a:r>
          </a:p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уровень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1871EF-3ECC-4403-8567-9DFF07527BD2}"/>
              </a:ext>
            </a:extLst>
          </p:cNvPr>
          <p:cNvSpPr txBox="1"/>
          <p:nvPr/>
        </p:nvSpPr>
        <p:spPr>
          <a:xfrm>
            <a:off x="7853201" y="5030120"/>
            <a:ext cx="88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4</a:t>
            </a:r>
          </a:p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уровень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F0DE3D-6CD8-4834-8E43-8F6A955A1503}"/>
              </a:ext>
            </a:extLst>
          </p:cNvPr>
          <p:cNvSpPr txBox="1"/>
          <p:nvPr/>
        </p:nvSpPr>
        <p:spPr>
          <a:xfrm>
            <a:off x="8755671" y="5030120"/>
            <a:ext cx="88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5</a:t>
            </a:r>
          </a:p>
          <a:p>
            <a:pPr algn="ctr"/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уровень</a:t>
            </a:r>
          </a:p>
        </p:txBody>
      </p:sp>
      <p:sp>
        <p:nvSpPr>
          <p:cNvPr id="54" name="Text Box 26">
            <a:extLst>
              <a:ext uri="{FF2B5EF4-FFF2-40B4-BE49-F238E27FC236}">
                <a16:creationId xmlns:a16="http://schemas.microsoft.com/office/drawing/2014/main" id="{1EEE876A-51D1-4975-B0AD-1B30931E7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787" y="2474410"/>
            <a:ext cx="199771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100" dirty="0">
                <a:latin typeface="Century Gothic" panose="020B0502020202020204" pitchFamily="34" charset="0"/>
              </a:rPr>
              <a:t>предложения по улучшению, инновационные идеи</a:t>
            </a:r>
          </a:p>
        </p:txBody>
      </p:sp>
      <p:sp>
        <p:nvSpPr>
          <p:cNvPr id="64" name="Text Box 26">
            <a:extLst>
              <a:ext uri="{FF2B5EF4-FFF2-40B4-BE49-F238E27FC236}">
                <a16:creationId xmlns:a16="http://schemas.microsoft.com/office/drawing/2014/main" id="{1D0144EB-9E26-43D6-8071-91CDDCE7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752" y="4452103"/>
            <a:ext cx="17243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100" dirty="0">
                <a:latin typeface="Century Gothic" panose="020B0502020202020204" pitchFamily="34" charset="0"/>
              </a:rPr>
              <a:t>молодой специалист после окончания вуза, не работавший в подразделении</a:t>
            </a:r>
          </a:p>
        </p:txBody>
      </p:sp>
      <p:sp>
        <p:nvSpPr>
          <p:cNvPr id="66" name="Text Box 26">
            <a:extLst>
              <a:ext uri="{FF2B5EF4-FFF2-40B4-BE49-F238E27FC236}">
                <a16:creationId xmlns:a16="http://schemas.microsoft.com/office/drawing/2014/main" id="{78E467E0-FB9C-40B7-A546-7CC691C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3922" y="3680678"/>
            <a:ext cx="20127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100" dirty="0">
                <a:latin typeface="Century Gothic" panose="020B0502020202020204" pitchFamily="34" charset="0"/>
              </a:rPr>
              <a:t>стаж работы техником во время учебы до 1 года</a:t>
            </a:r>
          </a:p>
        </p:txBody>
      </p:sp>
      <p:sp>
        <p:nvSpPr>
          <p:cNvPr id="67" name="Text Box 26">
            <a:extLst>
              <a:ext uri="{FF2B5EF4-FFF2-40B4-BE49-F238E27FC236}">
                <a16:creationId xmlns:a16="http://schemas.microsoft.com/office/drawing/2014/main" id="{D4E82BAD-05F4-4EBD-A758-B53862898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787" y="3139553"/>
            <a:ext cx="16856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100" dirty="0">
                <a:latin typeface="Century Gothic" panose="020B0502020202020204" pitchFamily="34" charset="0"/>
              </a:rPr>
              <a:t>за красный диплом</a:t>
            </a:r>
          </a:p>
        </p:txBody>
      </p:sp>
      <p:sp>
        <p:nvSpPr>
          <p:cNvPr id="68" name="Text Box 26">
            <a:extLst>
              <a:ext uri="{FF2B5EF4-FFF2-40B4-BE49-F238E27FC236}">
                <a16:creationId xmlns:a16="http://schemas.microsoft.com/office/drawing/2014/main" id="{F2DFC13B-75A6-4ADA-BAC1-1918429B5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3748" y="1838887"/>
            <a:ext cx="20014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100" dirty="0">
                <a:latin typeface="Century Gothic" panose="020B0502020202020204" pitchFamily="34" charset="0"/>
              </a:rPr>
              <a:t>индивидуальная премия</a:t>
            </a:r>
            <a:br>
              <a:rPr lang="ru-RU" altLang="ru-RU" sz="1100" dirty="0">
                <a:latin typeface="Century Gothic" panose="020B0502020202020204" pitchFamily="34" charset="0"/>
              </a:rPr>
            </a:br>
            <a:r>
              <a:rPr lang="ru-RU" altLang="ru-RU" sz="1000" dirty="0">
                <a:latin typeface="Century Gothic" panose="020B0502020202020204" pitchFamily="34" charset="0"/>
              </a:rPr>
              <a:t>(по результатам работы)</a:t>
            </a: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5B7B87F7-500D-4BAD-AC52-B19A81A7D889}"/>
              </a:ext>
            </a:extLst>
          </p:cNvPr>
          <p:cNvCxnSpPr>
            <a:cxnSpLocks/>
            <a:stCxn id="40" idx="7"/>
            <a:endCxn id="37" idx="7"/>
          </p:cNvCxnSpPr>
          <p:nvPr/>
        </p:nvCxnSpPr>
        <p:spPr>
          <a:xfrm flipV="1">
            <a:off x="7468103" y="2721012"/>
            <a:ext cx="907926" cy="521090"/>
          </a:xfrm>
          <a:prstGeom prst="line">
            <a:avLst/>
          </a:prstGeom>
          <a:ln w="38100">
            <a:solidFill>
              <a:srgbClr val="4A8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ECC58D94-1442-416D-AA07-9A7C303CF22C}"/>
              </a:ext>
            </a:extLst>
          </p:cNvPr>
          <p:cNvCxnSpPr>
            <a:cxnSpLocks/>
            <a:stCxn id="37" idx="7"/>
            <a:endCxn id="45" idx="3"/>
          </p:cNvCxnSpPr>
          <p:nvPr/>
        </p:nvCxnSpPr>
        <p:spPr>
          <a:xfrm flipV="1">
            <a:off x="8376029" y="2167931"/>
            <a:ext cx="752300" cy="553081"/>
          </a:xfrm>
          <a:prstGeom prst="line">
            <a:avLst/>
          </a:prstGeom>
          <a:ln w="38100">
            <a:solidFill>
              <a:srgbClr val="4A8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8564FB83-5F3B-4B81-975F-07CF3E147BD7}"/>
              </a:ext>
            </a:extLst>
          </p:cNvPr>
          <p:cNvSpPr txBox="1"/>
          <p:nvPr/>
        </p:nvSpPr>
        <p:spPr>
          <a:xfrm>
            <a:off x="9643941" y="4152189"/>
            <a:ext cx="282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+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18EAADE-FE84-4013-8FD2-8FE00D6B3490}"/>
              </a:ext>
            </a:extLst>
          </p:cNvPr>
          <p:cNvSpPr txBox="1"/>
          <p:nvPr/>
        </p:nvSpPr>
        <p:spPr>
          <a:xfrm>
            <a:off x="9652340" y="3442034"/>
            <a:ext cx="288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+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8C62FBC-FBD1-4B71-A2A6-ABB6DB62E04A}"/>
              </a:ext>
            </a:extLst>
          </p:cNvPr>
          <p:cNvSpPr txBox="1"/>
          <p:nvPr/>
        </p:nvSpPr>
        <p:spPr>
          <a:xfrm>
            <a:off x="9655889" y="2901117"/>
            <a:ext cx="288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+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3FF56CB-9FE0-4833-A188-F0DA6ACC0F28}"/>
              </a:ext>
            </a:extLst>
          </p:cNvPr>
          <p:cNvSpPr txBox="1"/>
          <p:nvPr/>
        </p:nvSpPr>
        <p:spPr>
          <a:xfrm>
            <a:off x="9648241" y="2252534"/>
            <a:ext cx="295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8ED591-7A67-4507-9550-1D1D9046DD00}"/>
              </a:ext>
            </a:extLst>
          </p:cNvPr>
          <p:cNvSpPr txBox="1"/>
          <p:nvPr/>
        </p:nvSpPr>
        <p:spPr>
          <a:xfrm>
            <a:off x="7541055" y="2940837"/>
            <a:ext cx="113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+5 000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46C1CD1-DF90-4203-BE9B-433C26B17C53}"/>
              </a:ext>
            </a:extLst>
          </p:cNvPr>
          <p:cNvSpPr/>
          <p:nvPr/>
        </p:nvSpPr>
        <p:spPr bwMode="auto">
          <a:xfrm>
            <a:off x="437003" y="746003"/>
            <a:ext cx="400216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Мотивация молодых специалистов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2857" y="2283301"/>
            <a:ext cx="37334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>
                <a:solidFill>
                  <a:srgbClr val="4A8522"/>
                </a:solidFill>
                <a:latin typeface="Century Gothic" panose="020B0502020202020204" pitchFamily="34" charset="0"/>
              </a:rPr>
              <a:t>30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53DB8C-0954-411E-9334-7ACD4C677EF8}"/>
              </a:ext>
            </a:extLst>
          </p:cNvPr>
          <p:cNvSpPr txBox="1"/>
          <p:nvPr/>
        </p:nvSpPr>
        <p:spPr>
          <a:xfrm>
            <a:off x="8397491" y="2417593"/>
            <a:ext cx="125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+ премии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DDD8F0F-B25A-4ACD-9125-BC58AF762F9B}"/>
              </a:ext>
            </a:extLst>
          </p:cNvPr>
          <p:cNvSpPr txBox="1"/>
          <p:nvPr/>
        </p:nvSpPr>
        <p:spPr>
          <a:xfrm>
            <a:off x="6612107" y="3588803"/>
            <a:ext cx="113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+5 500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6998D9-C6B4-427F-B059-795A37C0B7BD}"/>
              </a:ext>
            </a:extLst>
          </p:cNvPr>
          <p:cNvSpPr txBox="1"/>
          <p:nvPr/>
        </p:nvSpPr>
        <p:spPr>
          <a:xfrm>
            <a:off x="5786075" y="4096675"/>
            <a:ext cx="113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+7 000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AA59FD-43A3-4E6A-95F8-5009C842E91D}"/>
              </a:ext>
            </a:extLst>
          </p:cNvPr>
          <p:cNvSpPr txBox="1"/>
          <p:nvPr/>
        </p:nvSpPr>
        <p:spPr>
          <a:xfrm>
            <a:off x="4807121" y="4792970"/>
            <a:ext cx="113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+5 500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8233" y="3980127"/>
            <a:ext cx="228940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A8522"/>
                </a:solidFill>
                <a:latin typeface="Century Gothic" panose="020B0502020202020204" pitchFamily="34" charset="0"/>
              </a:rPr>
              <a:t>увеличение дохода в первые 4 года работы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089DEE2-CEE4-4611-9D18-891D335214D2}"/>
              </a:ext>
            </a:extLst>
          </p:cNvPr>
          <p:cNvSpPr txBox="1"/>
          <p:nvPr/>
        </p:nvSpPr>
        <p:spPr>
          <a:xfrm>
            <a:off x="2558726" y="2563285"/>
            <a:ext cx="958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4A8522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47755" y="4035037"/>
            <a:ext cx="1117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A8522"/>
                </a:solidFill>
                <a:latin typeface="Century Gothic" panose="020B0502020202020204" pitchFamily="34" charset="0"/>
              </a:rPr>
              <a:t>68 000  руб.*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198837" y="5901483"/>
            <a:ext cx="35624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A8522"/>
                </a:solidFill>
                <a:latin typeface="Century Gothic" panose="020B0502020202020204" pitchFamily="34" charset="0"/>
              </a:rPr>
              <a:t>*максимальный оклад выпускника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61462" y="3445621"/>
            <a:ext cx="1117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A8522"/>
                </a:solidFill>
                <a:latin typeface="Century Gothic" panose="020B0502020202020204" pitchFamily="34" charset="0"/>
              </a:rPr>
              <a:t>73 500  руб.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97602" y="2872845"/>
            <a:ext cx="1117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A8522"/>
                </a:solidFill>
                <a:latin typeface="Century Gothic" panose="020B0502020202020204" pitchFamily="34" charset="0"/>
              </a:rPr>
              <a:t>80 500  руб.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01965" y="2372948"/>
            <a:ext cx="1117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A8522"/>
                </a:solidFill>
                <a:latin typeface="Century Gothic" panose="020B0502020202020204" pitchFamily="34" charset="0"/>
              </a:rPr>
              <a:t>86 000  руб.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246071" y="1759528"/>
            <a:ext cx="1117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4A8522"/>
                </a:solidFill>
                <a:latin typeface="Century Gothic" panose="020B0502020202020204" pitchFamily="34" charset="0"/>
              </a:rPr>
              <a:t>91 000  руб.</a:t>
            </a:r>
          </a:p>
        </p:txBody>
      </p:sp>
    </p:spTree>
    <p:extLst>
      <p:ext uri="{BB962C8B-B14F-4D97-AF65-F5344CB8AC3E}">
        <p14:creationId xmlns:p14="http://schemas.microsoft.com/office/powerpoint/2010/main" val="2469262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440635" y="2253598"/>
            <a:ext cx="40929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dirty="0">
                <a:latin typeface="Century Gothic" panose="020B0502020202020204" pitchFamily="34" charset="0"/>
              </a:rPr>
              <a:t>Для студентов, обучающихся по договорам о целевом обучении в интересах РКК «Энергия», стипендия устанавливается в соответствии со средним баллом за семестр.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A551550E-4DFB-4FB4-813B-45449B741B16}"/>
              </a:ext>
            </a:extLst>
          </p:cNvPr>
          <p:cNvCxnSpPr>
            <a:cxnSpLocks/>
          </p:cNvCxnSpPr>
          <p:nvPr/>
        </p:nvCxnSpPr>
        <p:spPr>
          <a:xfrm flipV="1">
            <a:off x="5959647" y="1175211"/>
            <a:ext cx="0" cy="424538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1294242-C4C5-4390-83F4-CDDFDE84C52F}"/>
              </a:ext>
            </a:extLst>
          </p:cNvPr>
          <p:cNvCxnSpPr>
            <a:cxnSpLocks/>
          </p:cNvCxnSpPr>
          <p:nvPr/>
        </p:nvCxnSpPr>
        <p:spPr>
          <a:xfrm>
            <a:off x="5959647" y="5420601"/>
            <a:ext cx="455595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85F5AD-6EBC-4957-8C48-257C054346A8}"/>
              </a:ext>
            </a:extLst>
          </p:cNvPr>
          <p:cNvSpPr txBox="1"/>
          <p:nvPr/>
        </p:nvSpPr>
        <p:spPr>
          <a:xfrm>
            <a:off x="6001710" y="1170036"/>
            <a:ext cx="1872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Размер стипендии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795A6F-8FF9-46F4-AFD3-E9FE4DECC25B}"/>
              </a:ext>
            </a:extLst>
          </p:cNvPr>
          <p:cNvSpPr txBox="1"/>
          <p:nvPr/>
        </p:nvSpPr>
        <p:spPr>
          <a:xfrm>
            <a:off x="10453050" y="5452887"/>
            <a:ext cx="1738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Средний </a:t>
            </a:r>
          </a:p>
          <a:p>
            <a:r>
              <a:rPr lang="ru-RU" sz="11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балл</a:t>
            </a:r>
          </a:p>
        </p:txBody>
      </p:sp>
      <p:sp>
        <p:nvSpPr>
          <p:cNvPr id="28" name="Text Box 26">
            <a:extLst>
              <a:ext uri="{FF2B5EF4-FFF2-40B4-BE49-F238E27FC236}">
                <a16:creationId xmlns:a16="http://schemas.microsoft.com/office/drawing/2014/main" id="{92C8D391-1E18-486B-B073-DD35B33C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94" y="3916649"/>
            <a:ext cx="38509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dirty="0">
                <a:latin typeface="Century Gothic" panose="020B0502020202020204" pitchFamily="34" charset="0"/>
              </a:rPr>
              <a:t>Студенты, имеющие особые успехи и достижения (победа в конкурсах, участие в НИОКР), получают стипендию 15 000 руб.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451F6E2-E9ED-47D4-BBAF-DC51C68058BA}"/>
              </a:ext>
            </a:extLst>
          </p:cNvPr>
          <p:cNvSpPr txBox="1"/>
          <p:nvPr/>
        </p:nvSpPr>
        <p:spPr>
          <a:xfrm>
            <a:off x="6371462" y="5478042"/>
            <a:ext cx="889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4,0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6A5678-677D-4056-A144-708AD65A7777}"/>
              </a:ext>
            </a:extLst>
          </p:cNvPr>
          <p:cNvSpPr txBox="1"/>
          <p:nvPr/>
        </p:nvSpPr>
        <p:spPr>
          <a:xfrm>
            <a:off x="6716112" y="4150243"/>
            <a:ext cx="119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5 000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46C1CD1-DF90-4203-BE9B-433C26B17C53}"/>
              </a:ext>
            </a:extLst>
          </p:cNvPr>
          <p:cNvSpPr/>
          <p:nvPr/>
        </p:nvSpPr>
        <p:spPr bwMode="auto">
          <a:xfrm>
            <a:off x="437003" y="746003"/>
            <a:ext cx="400216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Размер стипендии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3992D1-D585-4021-95BC-69140D4A351A}"/>
              </a:ext>
            </a:extLst>
          </p:cNvPr>
          <p:cNvSpPr txBox="1"/>
          <p:nvPr/>
        </p:nvSpPr>
        <p:spPr>
          <a:xfrm>
            <a:off x="7408639" y="5478042"/>
            <a:ext cx="889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5,0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391B5B88-3AC6-4DA3-BBE1-2781DCBC42E3}"/>
              </a:ext>
            </a:extLst>
          </p:cNvPr>
          <p:cNvCxnSpPr>
            <a:cxnSpLocks/>
          </p:cNvCxnSpPr>
          <p:nvPr/>
        </p:nvCxnSpPr>
        <p:spPr>
          <a:xfrm flipH="1" flipV="1">
            <a:off x="6767636" y="4423573"/>
            <a:ext cx="0" cy="99702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8E8E238-F9C1-4B40-A652-E50C44EEDD9C}"/>
              </a:ext>
            </a:extLst>
          </p:cNvPr>
          <p:cNvCxnSpPr/>
          <p:nvPr/>
        </p:nvCxnSpPr>
        <p:spPr>
          <a:xfrm>
            <a:off x="6770870" y="4501000"/>
            <a:ext cx="1080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83929765-1B1F-4248-B921-43F4A4CE65FC}"/>
              </a:ext>
            </a:extLst>
          </p:cNvPr>
          <p:cNvCxnSpPr/>
          <p:nvPr/>
        </p:nvCxnSpPr>
        <p:spPr>
          <a:xfrm>
            <a:off x="7850870" y="3577037"/>
            <a:ext cx="10800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1EC70767-5212-4EEF-9733-8D59C084B7F1}"/>
              </a:ext>
            </a:extLst>
          </p:cNvPr>
          <p:cNvCxnSpPr>
            <a:cxnSpLocks/>
          </p:cNvCxnSpPr>
          <p:nvPr/>
        </p:nvCxnSpPr>
        <p:spPr>
          <a:xfrm flipH="1" flipV="1">
            <a:off x="7850870" y="3503973"/>
            <a:ext cx="0" cy="99702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91641B96-ABE9-4CBA-ACB5-6A244B96DBD9}"/>
              </a:ext>
            </a:extLst>
          </p:cNvPr>
          <p:cNvCxnSpPr>
            <a:cxnSpLocks/>
          </p:cNvCxnSpPr>
          <p:nvPr/>
        </p:nvCxnSpPr>
        <p:spPr>
          <a:xfrm flipH="1" flipV="1">
            <a:off x="8930870" y="2580010"/>
            <a:ext cx="0" cy="997027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C36021F-75DF-46F5-9363-7ECA6F210629}"/>
              </a:ext>
            </a:extLst>
          </p:cNvPr>
          <p:cNvCxnSpPr>
            <a:cxnSpLocks/>
          </p:cNvCxnSpPr>
          <p:nvPr/>
        </p:nvCxnSpPr>
        <p:spPr>
          <a:xfrm flipV="1">
            <a:off x="7842507" y="4501000"/>
            <a:ext cx="0" cy="92477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67B1523C-7EA8-4B4D-AD94-4EF72F6D1428}"/>
              </a:ext>
            </a:extLst>
          </p:cNvPr>
          <p:cNvCxnSpPr>
            <a:cxnSpLocks/>
          </p:cNvCxnSpPr>
          <p:nvPr/>
        </p:nvCxnSpPr>
        <p:spPr>
          <a:xfrm flipV="1">
            <a:off x="8930870" y="3540635"/>
            <a:ext cx="0" cy="18720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12FD6C9-58F3-46BF-9318-8FFD7DDC8F84}"/>
              </a:ext>
            </a:extLst>
          </p:cNvPr>
          <p:cNvSpPr txBox="1"/>
          <p:nvPr/>
        </p:nvSpPr>
        <p:spPr>
          <a:xfrm>
            <a:off x="8354999" y="5422110"/>
            <a:ext cx="1641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Особые достижения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5AB3613-18EA-45B3-BCC2-D3879257A47E}"/>
              </a:ext>
            </a:extLst>
          </p:cNvPr>
          <p:cNvSpPr txBox="1"/>
          <p:nvPr/>
        </p:nvSpPr>
        <p:spPr>
          <a:xfrm>
            <a:off x="7834386" y="3214046"/>
            <a:ext cx="119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10 000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F5CF7B-787E-48AF-ADC3-F5E473D6FDA3}"/>
              </a:ext>
            </a:extLst>
          </p:cNvPr>
          <p:cNvSpPr txBox="1"/>
          <p:nvPr/>
        </p:nvSpPr>
        <p:spPr>
          <a:xfrm>
            <a:off x="8297640" y="1915772"/>
            <a:ext cx="119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15 000</a:t>
            </a:r>
          </a:p>
        </p:txBody>
      </p:sp>
      <p:sp>
        <p:nvSpPr>
          <p:cNvPr id="11" name="Дуга 10">
            <a:extLst>
              <a:ext uri="{FF2B5EF4-FFF2-40B4-BE49-F238E27FC236}">
                <a16:creationId xmlns:a16="http://schemas.microsoft.com/office/drawing/2014/main" id="{18604E27-8881-41D2-87CC-5C2EE9B75349}"/>
              </a:ext>
            </a:extLst>
          </p:cNvPr>
          <p:cNvSpPr/>
          <p:nvPr/>
        </p:nvSpPr>
        <p:spPr>
          <a:xfrm rot="15822707">
            <a:off x="7091790" y="3277863"/>
            <a:ext cx="1637188" cy="2233732"/>
          </a:xfrm>
          <a:prstGeom prst="arc">
            <a:avLst>
              <a:gd name="adj1" fmla="val 16200000"/>
              <a:gd name="adj2" fmla="val 145487"/>
            </a:avLst>
          </a:prstGeom>
          <a:ln>
            <a:solidFill>
              <a:srgbClr val="4A85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уга 52">
            <a:extLst>
              <a:ext uri="{FF2B5EF4-FFF2-40B4-BE49-F238E27FC236}">
                <a16:creationId xmlns:a16="http://schemas.microsoft.com/office/drawing/2014/main" id="{7E33E6F9-1D46-4AF3-AD39-982BBAE3BA2C}"/>
              </a:ext>
            </a:extLst>
          </p:cNvPr>
          <p:cNvSpPr/>
          <p:nvPr/>
        </p:nvSpPr>
        <p:spPr>
          <a:xfrm rot="15822707">
            <a:off x="8153255" y="2358263"/>
            <a:ext cx="1637188" cy="2233732"/>
          </a:xfrm>
          <a:prstGeom prst="arc">
            <a:avLst>
              <a:gd name="adj1" fmla="val 16200000"/>
              <a:gd name="adj2" fmla="val 145487"/>
            </a:avLst>
          </a:prstGeom>
          <a:ln>
            <a:solidFill>
              <a:srgbClr val="4A85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BE4A82DC-65AB-4771-8C17-25226B899EC8}"/>
              </a:ext>
            </a:extLst>
          </p:cNvPr>
          <p:cNvSpPr/>
          <p:nvPr/>
        </p:nvSpPr>
        <p:spPr>
          <a:xfrm>
            <a:off x="8603650" y="2291664"/>
            <a:ext cx="654439" cy="570707"/>
          </a:xfrm>
          <a:prstGeom prst="star5">
            <a:avLst/>
          </a:prstGeom>
          <a:solidFill>
            <a:srgbClr val="4A8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515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>
            <a:extLst>
              <a:ext uri="{FF2B5EF4-FFF2-40B4-BE49-F238E27FC236}">
                <a16:creationId xmlns:a16="http://schemas.microsoft.com/office/drawing/2014/main" id="{B5A76E1E-C463-4CFD-B852-8F72DBAB5B10}"/>
              </a:ext>
            </a:extLst>
          </p:cNvPr>
          <p:cNvSpPr/>
          <p:nvPr/>
        </p:nvSpPr>
        <p:spPr>
          <a:xfrm>
            <a:off x="731711" y="634877"/>
            <a:ext cx="4682261" cy="16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spcBef>
                <a:spcPts val="2999"/>
              </a:spcBef>
              <a:tabLst>
                <a:tab pos="0" algn="l"/>
              </a:tabLst>
              <a:defRPr/>
            </a:pPr>
            <a:r>
              <a:rPr lang="ru-RU" sz="3200" b="1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Конкурсы профессионального мастерства</a:t>
            </a:r>
            <a:endParaRPr lang="en-US" sz="3200" b="1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3C6CAA22-3A01-4497-9AB0-D8F08E6A1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623" y="2556085"/>
            <a:ext cx="4470842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6" tIns="60953" rIns="121906" bIns="60953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defTabSz="914305" fontAlgn="base">
              <a:spcBef>
                <a:spcPct val="0"/>
              </a:spcBef>
              <a:spcAft>
                <a:spcPts val="800"/>
              </a:spcAft>
            </a:pPr>
            <a:r>
              <a:rPr lang="ru-RU" alt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Работники решают сложные задачи, требующие нестандартного подхода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CE4D740-95A6-4C75-AC4A-DB7731113D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611" y="5101057"/>
            <a:ext cx="740956" cy="7890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D0CF16D-E08D-45E9-BA15-3EED12A01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68" y="3742608"/>
            <a:ext cx="715996" cy="715996"/>
          </a:xfrm>
          <a:prstGeom prst="rect">
            <a:avLst/>
          </a:prstGeom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E0076297-11C7-42CF-897D-48F09408B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623" y="3757463"/>
            <a:ext cx="3713553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6" tIns="60953" rIns="121906" bIns="60953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8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defTabSz="914305" fontAlgn="base">
              <a:spcBef>
                <a:spcPct val="0"/>
              </a:spcBef>
              <a:spcAft>
                <a:spcPts val="800"/>
              </a:spcAft>
            </a:pPr>
            <a:r>
              <a:rPr lang="ru-RU" alt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Соревнуются с лучшими специалистами в своей области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1A131F7-1C7D-442C-B23F-DE1982882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11" y="2426090"/>
            <a:ext cx="995480" cy="99548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CCA24AD-39F1-440E-911B-561C514E6413}"/>
              </a:ext>
            </a:extLst>
          </p:cNvPr>
          <p:cNvSpPr txBox="1"/>
          <p:nvPr/>
        </p:nvSpPr>
        <p:spPr>
          <a:xfrm>
            <a:off x="1725773" y="4812923"/>
            <a:ext cx="40908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BE5108"/>
                </a:solidFill>
                <a:latin typeface="Century Gothic" panose="020B0502020202020204" pitchFamily="34" charset="0"/>
                <a:cs typeface="Arial" charset="0"/>
              </a:rPr>
              <a:t>Победителям: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cs typeface="Arial" charset="0"/>
              </a:rPr>
              <a:t>200 тысяч рублей,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cs typeface="Arial" charset="0"/>
              </a:rPr>
              <a:t>ведомственная благодарность, выстраивание карьерного трека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11B6D48-595F-4F06-9960-ED253C008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1" b="96019" l="64115" r="76667">
                        <a14:foregroundMark x1="73333" y1="62685" x2="72969" y2="73704"/>
                        <a14:foregroundMark x1="72813" y1="63426" x2="71406" y2="75093"/>
                        <a14:foregroundMark x1="74948" y1="63796" x2="74948" y2="73056"/>
                        <a14:foregroundMark x1="75885" y1="64352" x2="75573" y2="71852"/>
                        <a14:foregroundMark x1="73646" y1="81667" x2="70417" y2="90185"/>
                        <a14:foregroundMark x1="72604" y1="93148" x2="72031" y2="83056"/>
                        <a14:foregroundMark x1="74531" y1="72500" x2="74115" y2="78611"/>
                        <a14:foregroundMark x1="74844" y1="62963" x2="73333" y2="73704"/>
                        <a14:foregroundMark x1="74583" y1="56852" x2="73698" y2="72500"/>
                        <a14:foregroundMark x1="73698" y1="72500" x2="74688" y2="67593"/>
                        <a14:foregroundMark x1="75625" y1="51111" x2="75938" y2="37870"/>
                        <a14:foregroundMark x1="75938" y1="37870" x2="71302" y2="32963"/>
                        <a14:foregroundMark x1="71302" y1="32963" x2="67031" y2="32870"/>
                        <a14:foregroundMark x1="67031" y1="32870" x2="67031" y2="32870"/>
                        <a14:foregroundMark x1="72135" y1="32778" x2="75625" y2="31944"/>
                        <a14:foregroundMark x1="75990" y1="31667" x2="75625" y2="39167"/>
                        <a14:foregroundMark x1="74167" y1="81204" x2="74531" y2="93241"/>
                        <a14:foregroundMark x1="70885" y1="96019" x2="69688" y2="96019"/>
                        <a14:foregroundMark x1="68177" y1="48519" x2="68854" y2="70463"/>
                        <a14:foregroundMark x1="67708" y1="35926" x2="69375" y2="84074"/>
                        <a14:foregroundMark x1="66458" y1="52130" x2="65409" y2="68985"/>
                        <a14:foregroundMark x1="65990" y1="31204" x2="65781" y2="31111"/>
                        <a14:backgroundMark x1="65208" y1="71574" x2="65208" y2="72500"/>
                        <a14:backgroundMark x1="65313" y1="68981" x2="65260" y2="73796"/>
                      </a14:backgroundRemoval>
                    </a14:imgEffect>
                  </a14:imgLayer>
                </a14:imgProps>
              </a:ext>
            </a:extLst>
          </a:blip>
          <a:srcRect l="62569" t="28910" r="21730" b="-1"/>
          <a:stretch/>
        </p:blipFill>
        <p:spPr bwMode="auto">
          <a:xfrm>
            <a:off x="8226202" y="1203516"/>
            <a:ext cx="2165235" cy="5514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058A290-73A0-44E7-BE54-90DEE79A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3" b="94352" l="84688" r="96250">
                        <a14:foregroundMark x1="86979" y1="34074" x2="90938" y2="35093"/>
                        <a14:foregroundMark x1="94896" y1="33611" x2="95313" y2="38426"/>
                        <a14:foregroundMark x1="92708" y1="64444" x2="93750" y2="84167"/>
                        <a14:foregroundMark x1="87865" y1="78148" x2="89271" y2="89537"/>
                        <a14:foregroundMark x1="94844" y1="64537" x2="94948" y2="72500"/>
                        <a14:foregroundMark x1="86927" y1="82037" x2="86927" y2="89352"/>
                        <a14:foregroundMark x1="94219" y1="83981" x2="93646" y2="90648"/>
                        <a14:foregroundMark x1="93646" y1="90648" x2="93646" y2="90648"/>
                        <a14:foregroundMark x1="92760" y1="92037" x2="91979" y2="53889"/>
                        <a14:foregroundMark x1="91979" y1="53889" x2="92292" y2="52222"/>
                        <a14:foregroundMark x1="94219" y1="33333" x2="95365" y2="32593"/>
                        <a14:foregroundMark x1="87865" y1="93981" x2="88385" y2="94352"/>
                        <a14:foregroundMark x1="94896" y1="37870" x2="94896" y2="46111"/>
                      </a14:backgroundRemoval>
                    </a14:imgEffect>
                  </a14:imgLayer>
                </a14:imgProps>
              </a:ext>
            </a:extLst>
          </a:blip>
          <a:srcRect l="83263" t="29948" r="2247" b="3527"/>
          <a:stretch/>
        </p:blipFill>
        <p:spPr bwMode="auto">
          <a:xfrm>
            <a:off x="6509543" y="1930517"/>
            <a:ext cx="2018249" cy="5212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328" y="544618"/>
            <a:ext cx="2269853" cy="552819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9100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">
            <a:extLst>
              <a:ext uri="{FF2B5EF4-FFF2-40B4-BE49-F238E27FC236}">
                <a16:creationId xmlns:a16="http://schemas.microsoft.com/office/drawing/2014/main" id="{81F2F960-923D-4DF9-B250-48BBEDC5B930}"/>
              </a:ext>
            </a:extLst>
          </p:cNvPr>
          <p:cNvSpPr/>
          <p:nvPr/>
        </p:nvSpPr>
        <p:spPr>
          <a:xfrm>
            <a:off x="5943832" y="2128502"/>
            <a:ext cx="1826326" cy="3221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126">
              <a:spcBef>
                <a:spcPts val="2998"/>
              </a:spcBef>
              <a:defRPr/>
            </a:pPr>
            <a:r>
              <a:rPr lang="ru-RU" sz="1600" spc="-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Отдых</a:t>
            </a:r>
            <a:endParaRPr lang="en-US" sz="1600" spc="-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itle 4">
            <a:extLst>
              <a:ext uri="{FF2B5EF4-FFF2-40B4-BE49-F238E27FC236}">
                <a16:creationId xmlns:a16="http://schemas.microsoft.com/office/drawing/2014/main" id="{FB43BA5F-9FE3-428C-A55F-64F29B94EE9D}"/>
              </a:ext>
            </a:extLst>
          </p:cNvPr>
          <p:cNvSpPr/>
          <p:nvPr/>
        </p:nvSpPr>
        <p:spPr>
          <a:xfrm>
            <a:off x="6086538" y="5058428"/>
            <a:ext cx="1979485" cy="2372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126">
              <a:spcBef>
                <a:spcPts val="2998"/>
              </a:spcBef>
              <a:defRPr/>
            </a:pPr>
            <a:r>
              <a:rPr lang="ru-RU" sz="1600" spc="-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Поддержка материнства и детства</a:t>
            </a:r>
          </a:p>
        </p:txBody>
      </p:sp>
      <p:sp>
        <p:nvSpPr>
          <p:cNvPr id="59" name="Title 4">
            <a:extLst>
              <a:ext uri="{FF2B5EF4-FFF2-40B4-BE49-F238E27FC236}">
                <a16:creationId xmlns:a16="http://schemas.microsoft.com/office/drawing/2014/main" id="{1FDB2315-0126-440B-9CA5-9B0E4D4D322A}"/>
              </a:ext>
            </a:extLst>
          </p:cNvPr>
          <p:cNvSpPr/>
          <p:nvPr/>
        </p:nvSpPr>
        <p:spPr>
          <a:xfrm>
            <a:off x="9540426" y="1259279"/>
            <a:ext cx="1484613" cy="20311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126">
              <a:spcBef>
                <a:spcPts val="2998"/>
              </a:spcBef>
              <a:defRPr/>
            </a:pPr>
            <a:r>
              <a:rPr lang="ru-RU" sz="1600" spc="-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Жилищная программа</a:t>
            </a:r>
            <a:endParaRPr lang="en-US" sz="1600" spc="-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itle 4">
            <a:extLst>
              <a:ext uri="{FF2B5EF4-FFF2-40B4-BE49-F238E27FC236}">
                <a16:creationId xmlns:a16="http://schemas.microsoft.com/office/drawing/2014/main" id="{368C053B-DDE7-480A-898C-496BC6AF27B5}"/>
              </a:ext>
            </a:extLst>
          </p:cNvPr>
          <p:cNvSpPr/>
          <p:nvPr/>
        </p:nvSpPr>
        <p:spPr>
          <a:xfrm>
            <a:off x="10274351" y="2470599"/>
            <a:ext cx="1397019" cy="4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126">
              <a:spcBef>
                <a:spcPts val="2998"/>
              </a:spcBef>
              <a:defRPr/>
            </a:pPr>
            <a:r>
              <a:rPr lang="ru-RU" sz="1600" spc="-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ДМС</a:t>
            </a:r>
            <a:endParaRPr lang="en-US" sz="1600" spc="-1" dirty="0">
              <a:solidFill>
                <a:prstClr val="black">
                  <a:lumMod val="85000"/>
                  <a:lumOff val="15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itle 4">
            <a:extLst>
              <a:ext uri="{FF2B5EF4-FFF2-40B4-BE49-F238E27FC236}">
                <a16:creationId xmlns:a16="http://schemas.microsoft.com/office/drawing/2014/main" id="{9FCB0FE7-4540-454C-86EA-E0A15CB826F5}"/>
              </a:ext>
            </a:extLst>
          </p:cNvPr>
          <p:cNvSpPr/>
          <p:nvPr/>
        </p:nvSpPr>
        <p:spPr>
          <a:xfrm>
            <a:off x="9736191" y="4954342"/>
            <a:ext cx="1859922" cy="5391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14126">
              <a:spcBef>
                <a:spcPts val="2998"/>
              </a:spcBef>
              <a:defRPr/>
            </a:pPr>
            <a:r>
              <a:rPr lang="ru-RU" sz="1600" spc="-1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</a:rPr>
              <a:t>Единовременные выплаты при приеме на работу</a:t>
            </a:r>
          </a:p>
        </p:txBody>
      </p:sp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4C641673-3842-47C0-AC61-8D5B4F3C809E}"/>
              </a:ext>
            </a:extLst>
          </p:cNvPr>
          <p:cNvSpPr/>
          <p:nvPr/>
        </p:nvSpPr>
        <p:spPr>
          <a:xfrm>
            <a:off x="7206377" y="2030452"/>
            <a:ext cx="2632379" cy="2634535"/>
          </a:xfrm>
          <a:prstGeom prst="donut">
            <a:avLst>
              <a:gd name="adj" fmla="val 8330"/>
            </a:avLst>
          </a:prstGeom>
          <a:solidFill>
            <a:srgbClr val="6EA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ru-RU" sz="1799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96331FA-E1B6-468D-93A3-9124FA6CAF6D}"/>
              </a:ext>
            </a:extLst>
          </p:cNvPr>
          <p:cNvCxnSpPr>
            <a:cxnSpLocks/>
          </p:cNvCxnSpPr>
          <p:nvPr/>
        </p:nvCxnSpPr>
        <p:spPr>
          <a:xfrm flipH="1" flipV="1">
            <a:off x="9237440" y="4257007"/>
            <a:ext cx="537932" cy="480478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6E4D4CB9-4B5C-494A-B79F-8C2C9DB8F528}"/>
              </a:ext>
            </a:extLst>
          </p:cNvPr>
          <p:cNvCxnSpPr>
            <a:cxnSpLocks/>
          </p:cNvCxnSpPr>
          <p:nvPr/>
        </p:nvCxnSpPr>
        <p:spPr>
          <a:xfrm flipH="1" flipV="1">
            <a:off x="6648444" y="2462872"/>
            <a:ext cx="588936" cy="640330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78CD53DD-C7F0-4848-89F5-B5FD6303415B}"/>
              </a:ext>
            </a:extLst>
          </p:cNvPr>
          <p:cNvCxnSpPr>
            <a:cxnSpLocks/>
          </p:cNvCxnSpPr>
          <p:nvPr/>
        </p:nvCxnSpPr>
        <p:spPr>
          <a:xfrm flipH="1">
            <a:off x="7052364" y="4219647"/>
            <a:ext cx="566785" cy="680211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C0206069-8E0A-4893-9BDC-130005F4878A}"/>
              </a:ext>
            </a:extLst>
          </p:cNvPr>
          <p:cNvCxnSpPr>
            <a:cxnSpLocks/>
          </p:cNvCxnSpPr>
          <p:nvPr/>
        </p:nvCxnSpPr>
        <p:spPr>
          <a:xfrm flipH="1">
            <a:off x="9656543" y="2797327"/>
            <a:ext cx="617810" cy="657876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ACF1796D-9594-4D9B-881D-0693DA412CF8}"/>
              </a:ext>
            </a:extLst>
          </p:cNvPr>
          <p:cNvCxnSpPr>
            <a:cxnSpLocks/>
          </p:cNvCxnSpPr>
          <p:nvPr/>
        </p:nvCxnSpPr>
        <p:spPr>
          <a:xfrm flipH="1">
            <a:off x="10274352" y="2797326"/>
            <a:ext cx="594557" cy="0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44DD90EE-22BC-42F1-8A85-5E828074FADC}"/>
              </a:ext>
            </a:extLst>
          </p:cNvPr>
          <p:cNvCxnSpPr>
            <a:cxnSpLocks/>
          </p:cNvCxnSpPr>
          <p:nvPr/>
        </p:nvCxnSpPr>
        <p:spPr>
          <a:xfrm flipH="1">
            <a:off x="5947595" y="2458605"/>
            <a:ext cx="700848" cy="0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2ECDFE0B-CEE3-4124-88BE-3AA26D300F76}"/>
              </a:ext>
            </a:extLst>
          </p:cNvPr>
          <p:cNvCxnSpPr>
            <a:cxnSpLocks/>
          </p:cNvCxnSpPr>
          <p:nvPr/>
        </p:nvCxnSpPr>
        <p:spPr>
          <a:xfrm flipH="1">
            <a:off x="9775370" y="4737486"/>
            <a:ext cx="999384" cy="0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3E92545D-6669-4FAA-8E85-694E1CF99DD7}"/>
              </a:ext>
            </a:extLst>
          </p:cNvPr>
          <p:cNvCxnSpPr>
            <a:cxnSpLocks/>
          </p:cNvCxnSpPr>
          <p:nvPr/>
        </p:nvCxnSpPr>
        <p:spPr>
          <a:xfrm flipH="1">
            <a:off x="6052980" y="4906807"/>
            <a:ext cx="999384" cy="0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2113A65-3221-42A5-BFCA-7065A9C5EFAF}"/>
              </a:ext>
            </a:extLst>
          </p:cNvPr>
          <p:cNvSpPr txBox="1"/>
          <p:nvPr/>
        </p:nvSpPr>
        <p:spPr>
          <a:xfrm>
            <a:off x="7370738" y="3005850"/>
            <a:ext cx="2303656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ru-RU" sz="1799" b="1" dirty="0">
                <a:solidFill>
                  <a:srgbClr val="4A8522"/>
                </a:solidFill>
                <a:latin typeface="Century Gothic" panose="020B0502020202020204" pitchFamily="34" charset="0"/>
              </a:rPr>
              <a:t>СОЦИАЛЬНЫЕ ПРОГРАММЫ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884ED13-F3D6-4440-9EFF-9ED4F8FD4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390" y="4257007"/>
            <a:ext cx="581976" cy="58197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CE7F8F6-8E59-4DC9-B422-267D250F6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91" y="2399327"/>
            <a:ext cx="668538" cy="66853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F7448A1-CDC0-4CAC-A862-40E7C6286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91" y="2053568"/>
            <a:ext cx="712602" cy="712602"/>
          </a:xfrm>
          <a:prstGeom prst="rect">
            <a:avLst/>
          </a:prstGeom>
        </p:spPr>
      </p:pic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B855330E-D8B2-4790-9CD2-AE85EE58773B}"/>
              </a:ext>
            </a:extLst>
          </p:cNvPr>
          <p:cNvCxnSpPr>
            <a:cxnSpLocks/>
          </p:cNvCxnSpPr>
          <p:nvPr/>
        </p:nvCxnSpPr>
        <p:spPr>
          <a:xfrm flipH="1">
            <a:off x="8331978" y="1528362"/>
            <a:ext cx="287263" cy="659390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970E5322-4E06-4085-A34B-BF47D893143F}"/>
              </a:ext>
            </a:extLst>
          </p:cNvPr>
          <p:cNvCxnSpPr>
            <a:cxnSpLocks/>
          </p:cNvCxnSpPr>
          <p:nvPr/>
        </p:nvCxnSpPr>
        <p:spPr>
          <a:xfrm flipH="1">
            <a:off x="8619241" y="1524280"/>
            <a:ext cx="594557" cy="0"/>
          </a:xfrm>
          <a:prstGeom prst="line">
            <a:avLst/>
          </a:prstGeom>
          <a:ln>
            <a:solidFill>
              <a:srgbClr val="6EAD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B571BB-6A8E-4C96-8BD1-771BEA285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9241" y="759834"/>
            <a:ext cx="702559" cy="7025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B7A4F5-33CC-4DC6-A8AD-3E9BA9F8D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37" y="4960994"/>
            <a:ext cx="850595" cy="850595"/>
          </a:xfrm>
          <a:prstGeom prst="rect">
            <a:avLst/>
          </a:prstGeom>
        </p:spPr>
      </p:pic>
      <p:sp>
        <p:nvSpPr>
          <p:cNvPr id="68" name="TextBox 64">
            <a:extLst>
              <a:ext uri="{FF2B5EF4-FFF2-40B4-BE49-F238E27FC236}">
                <a16:creationId xmlns:a16="http://schemas.microsoft.com/office/drawing/2014/main" id="{C15AA460-107E-49CC-AA3E-37D6B7ECB197}"/>
              </a:ext>
            </a:extLst>
          </p:cNvPr>
          <p:cNvSpPr/>
          <p:nvPr/>
        </p:nvSpPr>
        <p:spPr>
          <a:xfrm>
            <a:off x="1082248" y="1399497"/>
            <a:ext cx="3174709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УЧАСТВУЙ В СОЦИАЛЬНЫХ ПРОГРАММАХ</a:t>
            </a:r>
            <a:endParaRPr kumimoji="0" lang="ru-RU" sz="3200" b="0" i="0" u="none" strike="noStrike" kern="1200" cap="none" spc="-1" normalizeH="0" baseline="0" noProof="0" dirty="0">
              <a:ln>
                <a:noFill/>
              </a:ln>
              <a:solidFill>
                <a:srgbClr val="4A8522"/>
              </a:solidFill>
              <a:effectLst/>
              <a:uLnTx/>
              <a:uFillTx/>
              <a:latin typeface="Century Gothic" panose="020B0502020202020204" pitchFamily="34" charset="0"/>
              <a:ea typeface="DejaVu Sans"/>
              <a:cs typeface="+mn-cs"/>
            </a:endParaRPr>
          </a:p>
        </p:txBody>
      </p:sp>
      <p:sp>
        <p:nvSpPr>
          <p:cNvPr id="70" name="TextBox 64">
            <a:extLst>
              <a:ext uri="{FF2B5EF4-FFF2-40B4-BE49-F238E27FC236}">
                <a16:creationId xmlns:a16="http://schemas.microsoft.com/office/drawing/2014/main" id="{20758E69-4F2B-43AA-AF90-97CA76E5333F}"/>
              </a:ext>
            </a:extLst>
          </p:cNvPr>
          <p:cNvSpPr/>
          <p:nvPr/>
        </p:nvSpPr>
        <p:spPr>
          <a:xfrm>
            <a:off x="1149976" y="2931762"/>
            <a:ext cx="3079305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Прими участие в наших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Социальных программах,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DejaVu Sans"/>
              </a:rPr>
              <a:t>которые помогут тебе приобрести свое жилье на выгодных условиях, обеспечат медицинское страхование.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DejaVu Sans"/>
              <a:cs typeface="+mn-cs"/>
            </a:endParaRPr>
          </a:p>
        </p:txBody>
      </p:sp>
      <p:sp>
        <p:nvSpPr>
          <p:cNvPr id="76" name="TextBox 64">
            <a:extLst>
              <a:ext uri="{FF2B5EF4-FFF2-40B4-BE49-F238E27FC236}">
                <a16:creationId xmlns:a16="http://schemas.microsoft.com/office/drawing/2014/main" id="{807DA6D2-5C5A-41E3-A709-382F22AA907D}"/>
              </a:ext>
            </a:extLst>
          </p:cNvPr>
          <p:cNvSpPr/>
          <p:nvPr/>
        </p:nvSpPr>
        <p:spPr>
          <a:xfrm>
            <a:off x="1149977" y="5995528"/>
            <a:ext cx="1402724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4A8522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Подробнее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rgbClr val="4A8522"/>
              </a:solidFill>
              <a:effectLst/>
              <a:uLnTx/>
              <a:uFillTx/>
              <a:latin typeface="Century Gothic" panose="020B0502020202020204" pitchFamily="34" charset="0"/>
              <a:ea typeface="DejaVu Sans"/>
              <a:cs typeface="+mn-cs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7B8DA0F-5DEE-4AAB-B414-165396EF385E}"/>
              </a:ext>
            </a:extLst>
          </p:cNvPr>
          <p:cNvCxnSpPr>
            <a:cxnSpLocks/>
          </p:cNvCxnSpPr>
          <p:nvPr/>
        </p:nvCxnSpPr>
        <p:spPr>
          <a:xfrm>
            <a:off x="976660" y="1531560"/>
            <a:ext cx="0" cy="5125563"/>
          </a:xfrm>
          <a:prstGeom prst="straightConnector1">
            <a:avLst/>
          </a:prstGeom>
          <a:ln>
            <a:solidFill>
              <a:srgbClr val="4A8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46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4">
            <a:extLst>
              <a:ext uri="{FF2B5EF4-FFF2-40B4-BE49-F238E27FC236}">
                <a16:creationId xmlns:a16="http://schemas.microsoft.com/office/drawing/2014/main" id="{6D4DF89F-BF87-4909-B2C1-DAD2D2D97FDA}"/>
              </a:ext>
            </a:extLst>
          </p:cNvPr>
          <p:cNvSpPr/>
          <p:nvPr/>
        </p:nvSpPr>
        <p:spPr>
          <a:xfrm>
            <a:off x="573011" y="1195820"/>
            <a:ext cx="3477123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Единовременная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выплата молодым специалистам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при приеме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spc="-1" dirty="0">
                <a:solidFill>
                  <a:srgbClr val="4A8522"/>
                </a:solidFill>
                <a:latin typeface="Century Gothic" panose="020B0502020202020204" pitchFamily="34" charset="0"/>
                <a:ea typeface="DejaVu Sans"/>
              </a:rPr>
              <a:t>на работу: </a:t>
            </a:r>
            <a:endParaRPr lang="en-US" sz="2800" spc="-1" dirty="0">
              <a:solidFill>
                <a:srgbClr val="4A8522"/>
              </a:solidFill>
              <a:latin typeface="Century Gothic" panose="020B0502020202020204" pitchFamily="34" charset="0"/>
              <a:ea typeface="DejaVu San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F42BD9-9CA0-48FC-AF32-7740FE54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75654" y="3847752"/>
            <a:ext cx="3196549" cy="31965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1FCEBF-3526-42E3-B026-559488B59CA6}"/>
              </a:ext>
            </a:extLst>
          </p:cNvPr>
          <p:cNvSpPr txBox="1"/>
          <p:nvPr/>
        </p:nvSpPr>
        <p:spPr>
          <a:xfrm>
            <a:off x="7753105" y="5202422"/>
            <a:ext cx="28497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молодым специалистам,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принятым на должность инженера-конструктора, инженера-технолога</a:t>
            </a:r>
            <a:r>
              <a:rPr lang="ru-RU" sz="1600" dirty="0">
                <a:latin typeface="Century Gothic" panose="020B0502020202020204" pitchFamily="34" charset="0"/>
              </a:rPr>
              <a:t>.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994E29-0737-4AEF-8EE7-49918B886269}"/>
              </a:ext>
            </a:extLst>
          </p:cNvPr>
          <p:cNvSpPr txBox="1"/>
          <p:nvPr/>
        </p:nvSpPr>
        <p:spPr>
          <a:xfrm>
            <a:off x="8053537" y="4116190"/>
            <a:ext cx="146807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0B1024-8A59-485D-84F6-C4F0829CD7AF}"/>
              </a:ext>
            </a:extLst>
          </p:cNvPr>
          <p:cNvSpPr txBox="1"/>
          <p:nvPr/>
        </p:nvSpPr>
        <p:spPr>
          <a:xfrm>
            <a:off x="9177960" y="4239302"/>
            <a:ext cx="210308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тыс.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руб.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FD027F-DA51-4983-8E0A-7BAAAA59E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21" y="650477"/>
            <a:ext cx="6028079" cy="33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30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16161"/>
      </a:accent1>
      <a:accent2>
        <a:srgbClr val="FF8000"/>
      </a:accent2>
      <a:accent3>
        <a:srgbClr val="1E88E5"/>
      </a:accent3>
      <a:accent4>
        <a:srgbClr val="00B332"/>
      </a:accent4>
      <a:accent5>
        <a:srgbClr val="6434B1"/>
      </a:accent5>
      <a:accent6>
        <a:srgbClr val="26BEBE"/>
      </a:accent6>
      <a:hlink>
        <a:srgbClr val="FF8000"/>
      </a:hlink>
      <a:folHlink>
        <a:srgbClr val="FF8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48BA35CA538C4E83461A5D34A78D4E" ma:contentTypeVersion="1" ma:contentTypeDescription="Создание документа." ma:contentTypeScope="" ma:versionID="394ca13dcfcaf8995805e9f80fc45c8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F3D4B1E-6FED-4DDF-A9FC-94DBCAA9ED0B}"/>
</file>

<file path=customXml/itemProps2.xml><?xml version="1.0" encoding="utf-8"?>
<ds:datastoreItem xmlns:ds="http://schemas.openxmlformats.org/officeDocument/2006/customXml" ds:itemID="{F1AD3F12-4E9E-44AC-A1E3-8A79809C20A2}"/>
</file>

<file path=customXml/itemProps3.xml><?xml version="1.0" encoding="utf-8"?>
<ds:datastoreItem xmlns:ds="http://schemas.openxmlformats.org/officeDocument/2006/customXml" ds:itemID="{5DB838E7-89DB-4FE5-9BD3-46B654E8BC37}"/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1097</Words>
  <Application>Microsoft Office PowerPoint</Application>
  <PresentationFormat>Широкоэкранный</PresentationFormat>
  <Paragraphs>282</Paragraphs>
  <Slides>17</Slides>
  <Notes>6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Neue Haas Grotesk Display Pro</vt:lpstr>
      <vt:lpstr>PT Sans</vt:lpstr>
      <vt:lpstr>Symbol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5_Тема Office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rsce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Южакова Екатерина Сергеевна</dc:creator>
  <cp:lastModifiedBy>Екатерина Южакова</cp:lastModifiedBy>
  <cp:revision>369</cp:revision>
  <dcterms:created xsi:type="dcterms:W3CDTF">2024-01-31T05:43:55Z</dcterms:created>
  <dcterms:modified xsi:type="dcterms:W3CDTF">2024-06-21T17:23:00Z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659208163</vt:i4>
  </property>
  <property fmtid="{D5CDD505-2E9C-101B-9397-08002B2CF9AE}" pid="3" name="_NewReviewCycle">
    <vt:lpwstr/>
  </property>
  <property fmtid="{D5CDD505-2E9C-101B-9397-08002B2CF9AE}" pid="4" name="_EmailSubject">
    <vt:lpwstr/>
  </property>
  <property fmtid="{D5CDD505-2E9C-101B-9397-08002B2CF9AE}" pid="5" name="_AuthorEmail">
    <vt:lpwstr>inna.konova@rsce.ru</vt:lpwstr>
  </property>
  <property fmtid="{D5CDD505-2E9C-101B-9397-08002B2CF9AE}" pid="6" name="_AuthorEmailDisplayName">
    <vt:lpwstr>Конова Инна Романовна</vt:lpwstr>
  </property>
  <property fmtid="{D5CDD505-2E9C-101B-9397-08002B2CF9AE}" pid="7" name="_PreviousAdHocReviewCycleID">
    <vt:i4>-1942194354</vt:i4>
  </property>
  <property fmtid="{D5CDD505-2E9C-101B-9397-08002B2CF9AE}" pid="8" name="ContentTypeId">
    <vt:lpwstr>0x0101001648BA35CA538C4E83461A5D34A78D4E</vt:lpwstr>
  </property>
</Properties>
</file>