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64" y="-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3337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24242"/>
            <a:ext cx="12192000" cy="3337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57431" y="22859"/>
            <a:ext cx="684276" cy="3078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8549" y="3108705"/>
            <a:ext cx="64549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32919" y="6558483"/>
            <a:ext cx="205740" cy="28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21.jpg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5" Type="http://schemas.openxmlformats.org/officeDocument/2006/relationships/image" Target="../media/image3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image" Target="../media/image58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12" Type="http://schemas.openxmlformats.org/officeDocument/2006/relationships/image" Target="../media/image57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g"/><Relationship Id="rId10" Type="http://schemas.openxmlformats.org/officeDocument/2006/relationships/image" Target="../media/image55.jpg"/><Relationship Id="rId4" Type="http://schemas.openxmlformats.org/officeDocument/2006/relationships/image" Target="../media/image49.png"/><Relationship Id="rId9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84" y="0"/>
            <a:ext cx="56987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2050" y="2822270"/>
            <a:ext cx="6858000" cy="274002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99060" marR="94615" indent="1905" algn="ctr">
              <a:lnSpc>
                <a:spcPts val="5830"/>
              </a:lnSpc>
              <a:spcBef>
                <a:spcPts val="835"/>
              </a:spcBef>
            </a:pPr>
            <a:r>
              <a:rPr sz="5400" spc="-10" dirty="0">
                <a:solidFill>
                  <a:srgbClr val="004077"/>
                </a:solidFill>
                <a:latin typeface="Calibri"/>
                <a:cs typeface="Calibri"/>
              </a:rPr>
              <a:t>Обучение</a:t>
            </a:r>
            <a:r>
              <a:rPr sz="5400" spc="-15" dirty="0">
                <a:solidFill>
                  <a:srgbClr val="004077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004077"/>
                </a:solidFill>
                <a:latin typeface="Calibri"/>
                <a:cs typeface="Calibri"/>
              </a:rPr>
              <a:t>в</a:t>
            </a:r>
            <a:r>
              <a:rPr sz="5400" spc="-10" dirty="0">
                <a:solidFill>
                  <a:srgbClr val="004077"/>
                </a:solidFill>
                <a:latin typeface="Calibri"/>
                <a:cs typeface="Calibri"/>
              </a:rPr>
              <a:t> МЭИ</a:t>
            </a:r>
            <a:r>
              <a:rPr sz="5400" spc="10" dirty="0">
                <a:solidFill>
                  <a:srgbClr val="004077"/>
                </a:solidFill>
                <a:latin typeface="Calibri"/>
                <a:cs typeface="Calibri"/>
              </a:rPr>
              <a:t> </a:t>
            </a:r>
            <a:r>
              <a:rPr sz="5400" spc="-5" dirty="0">
                <a:solidFill>
                  <a:srgbClr val="004077"/>
                </a:solidFill>
                <a:latin typeface="Calibri"/>
                <a:cs typeface="Calibri"/>
              </a:rPr>
              <a:t>для </a:t>
            </a:r>
            <a:r>
              <a:rPr sz="5400" dirty="0">
                <a:solidFill>
                  <a:srgbClr val="004077"/>
                </a:solidFill>
                <a:latin typeface="Calibri"/>
                <a:cs typeface="Calibri"/>
              </a:rPr>
              <a:t> </a:t>
            </a:r>
            <a:r>
              <a:rPr sz="5400" spc="-5" dirty="0">
                <a:solidFill>
                  <a:srgbClr val="004077"/>
                </a:solidFill>
                <a:latin typeface="Calibri"/>
                <a:cs typeface="Calibri"/>
              </a:rPr>
              <a:t>иностранных</a:t>
            </a:r>
            <a:r>
              <a:rPr sz="5400" spc="-60" dirty="0">
                <a:solidFill>
                  <a:srgbClr val="004077"/>
                </a:solidFill>
                <a:latin typeface="Calibri"/>
                <a:cs typeface="Calibri"/>
              </a:rPr>
              <a:t> </a:t>
            </a:r>
            <a:r>
              <a:rPr sz="5400" spc="-5" dirty="0">
                <a:solidFill>
                  <a:srgbClr val="004077"/>
                </a:solidFill>
                <a:latin typeface="Calibri"/>
                <a:cs typeface="Calibri"/>
              </a:rPr>
              <a:t>граждан</a:t>
            </a:r>
            <a:endParaRPr sz="5400" dirty="0">
              <a:latin typeface="Calibri"/>
              <a:cs typeface="Calibri"/>
            </a:endParaRPr>
          </a:p>
          <a:p>
            <a:pPr marL="12700" marR="5080" algn="ctr">
              <a:lnSpc>
                <a:spcPct val="115900"/>
              </a:lnSpc>
              <a:spcBef>
                <a:spcPts val="70"/>
              </a:spcBef>
            </a:pPr>
            <a:r>
              <a:rPr sz="3200" spc="-5" dirty="0">
                <a:solidFill>
                  <a:srgbClr val="004077"/>
                </a:solidFill>
                <a:latin typeface="Calibri"/>
                <a:cs typeface="Calibri"/>
              </a:rPr>
              <a:t>Мье</a:t>
            </a:r>
            <a:r>
              <a:rPr sz="3200" spc="-10" dirty="0">
                <a:solidFill>
                  <a:srgbClr val="004077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4077"/>
                </a:solidFill>
                <a:latin typeface="Calibri"/>
                <a:cs typeface="Calibri"/>
              </a:rPr>
              <a:t>Мин</a:t>
            </a:r>
            <a:r>
              <a:rPr sz="3200" spc="15" dirty="0">
                <a:solidFill>
                  <a:srgbClr val="004077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4077"/>
                </a:solidFill>
                <a:latin typeface="Calibri"/>
                <a:cs typeface="Calibri"/>
              </a:rPr>
              <a:t>Тант,</a:t>
            </a:r>
            <a:r>
              <a:rPr sz="3200" spc="-5" dirty="0">
                <a:solidFill>
                  <a:srgbClr val="004077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4077"/>
                </a:solidFill>
                <a:latin typeface="Calibri"/>
                <a:cs typeface="Calibri"/>
              </a:rPr>
              <a:t>докторант</a:t>
            </a:r>
            <a:r>
              <a:rPr sz="3200" dirty="0">
                <a:solidFill>
                  <a:srgbClr val="004077"/>
                </a:solidFill>
                <a:latin typeface="Calibri"/>
                <a:cs typeface="Calibri"/>
              </a:rPr>
              <a:t> НИУ</a:t>
            </a:r>
            <a:r>
              <a:rPr sz="3200" spc="-5" dirty="0">
                <a:solidFill>
                  <a:srgbClr val="004077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4077"/>
                </a:solidFill>
                <a:latin typeface="Calibri"/>
                <a:cs typeface="Calibri"/>
              </a:rPr>
              <a:t>«МЭИ», </a:t>
            </a:r>
            <a:r>
              <a:rPr sz="3200" spc="-710" dirty="0">
                <a:solidFill>
                  <a:srgbClr val="004077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4077"/>
                </a:solidFill>
                <a:latin typeface="Calibri"/>
                <a:cs typeface="Calibri"/>
              </a:rPr>
              <a:t>Республика</a:t>
            </a:r>
            <a:r>
              <a:rPr sz="3200" spc="-20" dirty="0">
                <a:solidFill>
                  <a:srgbClr val="004077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4077"/>
                </a:solidFill>
                <a:latin typeface="Calibri"/>
                <a:cs typeface="Calibri"/>
              </a:rPr>
              <a:t>Союз Мьянма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279204"/>
            <a:ext cx="1066800" cy="10341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4267200" cy="2265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211"/>
            <a:ext cx="1120080" cy="10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4" descr="Флаг мьянмы | Бесплатно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Флаг мьянмы | Бесплатно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Флаг мьянмы | Бесплатно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Мьянм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Мьянма — Википеди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029200"/>
            <a:ext cx="633413" cy="44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94489"/>
            <a:ext cx="27732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kern="1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Обучение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660135" y="2343838"/>
            <a:ext cx="3302635" cy="3968750"/>
            <a:chOff x="5660135" y="2343838"/>
            <a:chExt cx="3302635" cy="39687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2743" y="2343838"/>
              <a:ext cx="2848944" cy="20433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0135" y="4216908"/>
              <a:ext cx="3302508" cy="20955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556" y="2354579"/>
            <a:ext cx="5193792" cy="397459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838200"/>
            <a:ext cx="1089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 marR="81915" algn="just">
              <a:lnSpc>
                <a:spcPct val="100000"/>
              </a:lnSpc>
              <a:spcBef>
                <a:spcPts val="740"/>
              </a:spcBef>
              <a:tabLst>
                <a:tab pos="450215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Обучение – </a:t>
            </a:r>
            <a:r>
              <a:rPr lang="ru-RU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это очень интересный процесс, который отнимает большую часть времени и внимания. Кроме того,  обучение формирует дальнейший жизненный путь, профессиональную деятельность и влияет на качество самой  жизни в перспективе. Поэтому очень важно учиться именно там, где комфортно и где можно получить необходимую  профессиональную подготовку.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84080" y="2449067"/>
            <a:ext cx="2183892" cy="24551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333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24242"/>
            <a:ext cx="12192000" cy="333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57431" y="22859"/>
            <a:ext cx="684276" cy="3078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2200" y="333755"/>
            <a:ext cx="85745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kern="1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Почему я выбрали именно этот </a:t>
            </a:r>
            <a:r>
              <a:rPr sz="2000" kern="1200" dirty="0" err="1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университет</a:t>
            </a:r>
            <a:r>
              <a:rPr sz="2000" kern="1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- </a:t>
            </a:r>
            <a:r>
              <a:rPr sz="2000" kern="1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НИУ «МЭИ»?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74591" y="800100"/>
            <a:ext cx="7993379" cy="8321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79164" y="1696211"/>
            <a:ext cx="7988808" cy="6172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79164" y="1696211"/>
            <a:ext cx="7988934" cy="535403"/>
          </a:xfrm>
          <a:prstGeom prst="rect">
            <a:avLst/>
          </a:prstGeom>
          <a:ln w="12192">
            <a:noFill/>
          </a:ln>
        </p:spPr>
        <p:txBody>
          <a:bodyPr vert="horz" wrap="square" lIns="0" tIns="4254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335"/>
              </a:spcBef>
            </a:pPr>
            <a:r>
              <a:rPr lang="ru-RU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НИУ «</a:t>
            </a:r>
            <a:r>
              <a:rPr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МЭИ</a:t>
            </a:r>
            <a:r>
              <a:rPr lang="ru-RU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» </a:t>
            </a:r>
            <a:r>
              <a:rPr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принимает</a:t>
            </a:r>
            <a:r>
              <a:rPr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много иностранных учащихся, в настоящее время в 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НИУ «МЭИ» </a:t>
            </a:r>
            <a:r>
              <a:rPr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обучаются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студенты</a:t>
            </a:r>
            <a:r>
              <a:rPr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и аспиранты из разных стран мира.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74591" y="800100"/>
            <a:ext cx="7993380" cy="782907"/>
          </a:xfrm>
          <a:prstGeom prst="rect">
            <a:avLst/>
          </a:prstGeom>
          <a:ln w="12192">
            <a:noFill/>
          </a:ln>
        </p:spPr>
        <p:txBody>
          <a:bodyPr vert="horz" wrap="square" lIns="0" tIns="43815" rIns="0" bIns="0" rtlCol="0">
            <a:spAutoFit/>
          </a:bodyPr>
          <a:lstStyle/>
          <a:p>
            <a:pPr marL="120014" marR="84455" algn="just">
              <a:lnSpc>
                <a:spcPct val="100000"/>
              </a:lnSpc>
              <a:spcBef>
                <a:spcPts val="345"/>
              </a:spcBef>
            </a:pPr>
            <a:r>
              <a:rPr lang="ru-RU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НИУ «МЭИ» </a:t>
            </a:r>
            <a:r>
              <a:rPr sz="1600" dirty="0">
                <a:solidFill>
                  <a:srgbClr val="002060"/>
                </a:solidFill>
                <a:latin typeface="Book Antiqua" panose="02040602050305030304" pitchFamily="18" charset="0"/>
              </a:rPr>
              <a:t>–</a:t>
            </a:r>
            <a:r>
              <a:rPr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университет с </a:t>
            </a:r>
            <a:r>
              <a:rPr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прекрасн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ой</a:t>
            </a:r>
            <a:r>
              <a:rPr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репутаци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ей</a:t>
            </a:r>
            <a:r>
              <a:rPr sz="1600" dirty="0">
                <a:solidFill>
                  <a:srgbClr val="002060"/>
                </a:solidFill>
                <a:latin typeface="Book Antiqua" panose="02040602050305030304" pitchFamily="18" charset="0"/>
              </a:rPr>
              <a:t>. Это один из  крупнейших технических университетов России в области энергетики, электротехники,  электроники, информатики и, на мой взгляд, </a:t>
            </a:r>
            <a:r>
              <a:rPr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лучший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!</a:t>
            </a:r>
            <a:endParaRPr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7828" y="794004"/>
            <a:ext cx="3148965" cy="2766060"/>
            <a:chOff x="147828" y="794004"/>
            <a:chExt cx="3148965" cy="276606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784" y="822960"/>
              <a:ext cx="3090672" cy="26940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2306" y="808482"/>
              <a:ext cx="3119755" cy="2737485"/>
            </a:xfrm>
            <a:custGeom>
              <a:avLst/>
              <a:gdLst/>
              <a:ahLst/>
              <a:cxnLst/>
              <a:rect l="l" t="t" r="r" b="b"/>
              <a:pathLst>
                <a:path w="3119754" h="2737485">
                  <a:moveTo>
                    <a:pt x="0" y="2737104"/>
                  </a:moveTo>
                  <a:lnTo>
                    <a:pt x="3119627" y="2737104"/>
                  </a:lnTo>
                  <a:lnTo>
                    <a:pt x="3119627" y="0"/>
                  </a:lnTo>
                  <a:lnTo>
                    <a:pt x="0" y="0"/>
                  </a:lnTo>
                  <a:lnTo>
                    <a:pt x="0" y="2737104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47828" y="3899915"/>
            <a:ext cx="3749040" cy="2517775"/>
            <a:chOff x="147828" y="3899915"/>
            <a:chExt cx="3749040" cy="251777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784" y="3928871"/>
              <a:ext cx="3691128" cy="24597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2306" y="3914393"/>
              <a:ext cx="3720465" cy="2489200"/>
            </a:xfrm>
            <a:custGeom>
              <a:avLst/>
              <a:gdLst/>
              <a:ahLst/>
              <a:cxnLst/>
              <a:rect l="l" t="t" r="r" b="b"/>
              <a:pathLst>
                <a:path w="3720465" h="2489200">
                  <a:moveTo>
                    <a:pt x="0" y="2488691"/>
                  </a:moveTo>
                  <a:lnTo>
                    <a:pt x="3720084" y="2488691"/>
                  </a:lnTo>
                  <a:lnTo>
                    <a:pt x="3720084" y="0"/>
                  </a:lnTo>
                  <a:lnTo>
                    <a:pt x="0" y="0"/>
                  </a:lnTo>
                  <a:lnTo>
                    <a:pt x="0" y="2488691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974591" y="2433827"/>
            <a:ext cx="5701665" cy="2499360"/>
            <a:chOff x="3974591" y="2433827"/>
            <a:chExt cx="5701665" cy="249936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03547" y="2462783"/>
              <a:ext cx="5643372" cy="244144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989069" y="2448305"/>
              <a:ext cx="5672455" cy="2470785"/>
            </a:xfrm>
            <a:custGeom>
              <a:avLst/>
              <a:gdLst/>
              <a:ahLst/>
              <a:cxnLst/>
              <a:rect l="l" t="t" r="r" b="b"/>
              <a:pathLst>
                <a:path w="5672455" h="2470785">
                  <a:moveTo>
                    <a:pt x="0" y="2470404"/>
                  </a:moveTo>
                  <a:lnTo>
                    <a:pt x="5672328" y="2470404"/>
                  </a:lnTo>
                  <a:lnTo>
                    <a:pt x="5672328" y="0"/>
                  </a:lnTo>
                  <a:lnTo>
                    <a:pt x="0" y="0"/>
                  </a:lnTo>
                  <a:lnTo>
                    <a:pt x="0" y="2470404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954779" y="5006340"/>
            <a:ext cx="8171815" cy="1420495"/>
            <a:chOff x="3954779" y="5006340"/>
            <a:chExt cx="8171815" cy="142049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44483" y="5064252"/>
              <a:ext cx="1927860" cy="13335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430005" y="5049774"/>
              <a:ext cx="1957070" cy="1362710"/>
            </a:xfrm>
            <a:custGeom>
              <a:avLst/>
              <a:gdLst/>
              <a:ahLst/>
              <a:cxnLst/>
              <a:rect l="l" t="t" r="r" b="b"/>
              <a:pathLst>
                <a:path w="1957070" h="1362710">
                  <a:moveTo>
                    <a:pt x="0" y="1362456"/>
                  </a:moveTo>
                  <a:lnTo>
                    <a:pt x="1956816" y="1362456"/>
                  </a:lnTo>
                  <a:lnTo>
                    <a:pt x="1956816" y="0"/>
                  </a:lnTo>
                  <a:lnTo>
                    <a:pt x="0" y="0"/>
                  </a:lnTo>
                  <a:lnTo>
                    <a:pt x="0" y="1362456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83735" y="5059680"/>
              <a:ext cx="4360164" cy="133807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969257" y="5045202"/>
              <a:ext cx="4389120" cy="1367155"/>
            </a:xfrm>
            <a:custGeom>
              <a:avLst/>
              <a:gdLst/>
              <a:ahLst/>
              <a:cxnLst/>
              <a:rect l="l" t="t" r="r" b="b"/>
              <a:pathLst>
                <a:path w="4389120" h="1367154">
                  <a:moveTo>
                    <a:pt x="0" y="1367028"/>
                  </a:moveTo>
                  <a:lnTo>
                    <a:pt x="4389120" y="1367028"/>
                  </a:lnTo>
                  <a:lnTo>
                    <a:pt x="4389120" y="0"/>
                  </a:lnTo>
                  <a:lnTo>
                    <a:pt x="0" y="0"/>
                  </a:lnTo>
                  <a:lnTo>
                    <a:pt x="0" y="1367028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72927" y="5049139"/>
              <a:ext cx="1624583" cy="134861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58449" y="5020818"/>
              <a:ext cx="1653539" cy="1391920"/>
            </a:xfrm>
            <a:custGeom>
              <a:avLst/>
              <a:gdLst/>
              <a:ahLst/>
              <a:cxnLst/>
              <a:rect l="l" t="t" r="r" b="b"/>
              <a:pathLst>
                <a:path w="1653540" h="1391920">
                  <a:moveTo>
                    <a:pt x="0" y="1391411"/>
                  </a:moveTo>
                  <a:lnTo>
                    <a:pt x="1653540" y="1391411"/>
                  </a:lnTo>
                  <a:lnTo>
                    <a:pt x="1653540" y="0"/>
                  </a:lnTo>
                  <a:lnTo>
                    <a:pt x="0" y="0"/>
                  </a:lnTo>
                  <a:lnTo>
                    <a:pt x="0" y="1391411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784080" y="2449067"/>
            <a:ext cx="2184400" cy="2212656"/>
          </a:xfrm>
          <a:prstGeom prst="rect">
            <a:avLst/>
          </a:prstGeom>
          <a:ln w="12192">
            <a:noFill/>
          </a:ln>
        </p:spPr>
        <p:txBody>
          <a:bodyPr vert="horz" wrap="square" lIns="0" tIns="116839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919"/>
              </a:spcBef>
              <a:buChar char="-"/>
              <a:tabLst>
                <a:tab pos="378460" algn="l"/>
                <a:tab pos="379095" algn="l"/>
              </a:tabLst>
            </a:pPr>
            <a:r>
              <a:rPr sz="1500" dirty="0">
                <a:solidFill>
                  <a:srgbClr val="002060"/>
                </a:solidFill>
                <a:latin typeface="Book Antiqua" panose="02040602050305030304" pitchFamily="18" charset="0"/>
              </a:rPr>
              <a:t>в 1930 году.</a:t>
            </a:r>
          </a:p>
          <a:p>
            <a:pPr marL="378460" indent="-287020">
              <a:lnSpc>
                <a:spcPct val="100000"/>
              </a:lnSpc>
              <a:buChar char="-"/>
              <a:tabLst>
                <a:tab pos="378460" algn="l"/>
                <a:tab pos="379095" algn="l"/>
              </a:tabLst>
            </a:pPr>
            <a:r>
              <a:rPr sz="1500" dirty="0">
                <a:solidFill>
                  <a:srgbClr val="002060"/>
                </a:solidFill>
                <a:latin typeface="Book Antiqua" panose="02040602050305030304" pitchFamily="18" charset="0"/>
              </a:rPr>
              <a:t>с 1946 года.</a:t>
            </a:r>
          </a:p>
          <a:p>
            <a:pPr marL="378460" marR="75565" indent="-287020">
              <a:lnSpc>
                <a:spcPct val="100000"/>
              </a:lnSpc>
              <a:buFont typeface="Microsoft Sans Serif"/>
              <a:buChar char="-"/>
              <a:tabLst>
                <a:tab pos="378460" algn="l"/>
                <a:tab pos="379095" algn="l"/>
              </a:tabLst>
            </a:pPr>
            <a:r>
              <a:rPr sz="1500" dirty="0">
                <a:solidFill>
                  <a:srgbClr val="002060"/>
                </a:solidFill>
                <a:latin typeface="Book Antiqua" panose="02040602050305030304" pitchFamily="18" charset="0"/>
              </a:rPr>
              <a:t>17 000 граждан из  более чем 100  стран мира.</a:t>
            </a:r>
          </a:p>
          <a:p>
            <a:pPr marL="378460" marR="6286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-"/>
              <a:tabLst>
                <a:tab pos="378460" algn="l"/>
                <a:tab pos="379095" algn="l"/>
              </a:tabLst>
            </a:pPr>
            <a:r>
              <a:rPr sz="1500" dirty="0">
                <a:solidFill>
                  <a:srgbClr val="002060"/>
                </a:solidFill>
                <a:latin typeface="Book Antiqua" panose="02040602050305030304" pitchFamily="18" charset="0"/>
              </a:rPr>
              <a:t>2000 иностранных  студентов и</a:t>
            </a:r>
          </a:p>
          <a:p>
            <a:pPr marL="378460">
              <a:lnSpc>
                <a:spcPts val="1914"/>
              </a:lnSpc>
            </a:pPr>
            <a:r>
              <a:rPr sz="1500" dirty="0">
                <a:solidFill>
                  <a:srgbClr val="002060"/>
                </a:solidFill>
                <a:latin typeface="Book Antiqua" panose="02040602050305030304" pitchFamily="18" charset="0"/>
              </a:rPr>
              <a:t>аспирантов из</a:t>
            </a:r>
          </a:p>
          <a:p>
            <a:pPr marL="378460">
              <a:lnSpc>
                <a:spcPts val="1914"/>
              </a:lnSpc>
            </a:pPr>
            <a:r>
              <a:rPr sz="1500" dirty="0">
                <a:solidFill>
                  <a:srgbClr val="002060"/>
                </a:solidFill>
                <a:latin typeface="Book Antiqua" panose="02040602050305030304" pitchFamily="18" charset="0"/>
              </a:rPr>
              <a:t>68 стран.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1260641" y="3191382"/>
            <a:ext cx="1863560" cy="2436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400" b="1" spc="-5" dirty="0">
                <a:latin typeface="Calibri"/>
                <a:cs typeface="Calibri"/>
              </a:rPr>
              <a:t>н</a:t>
            </a:r>
            <a:r>
              <a:rPr sz="1400" b="1" spc="-5" dirty="0" err="1" smtClean="0">
                <a:latin typeface="Calibri"/>
                <a:cs typeface="Calibri"/>
              </a:rPr>
              <a:t>ачал</a:t>
            </a:r>
            <a:r>
              <a:rPr lang="ru-RU" sz="1400" b="1" spc="-5" dirty="0" smtClean="0">
                <a:latin typeface="Calibri"/>
                <a:cs typeface="Calibri"/>
              </a:rPr>
              <a:t>о</a:t>
            </a:r>
            <a:r>
              <a:rPr sz="1400" b="1" spc="-15" dirty="0" smtClean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обучени</a:t>
            </a:r>
            <a:r>
              <a:rPr lang="ru-RU" sz="1400" b="1" spc="-5" dirty="0" smtClean="0">
                <a:latin typeface="Calibri"/>
                <a:cs typeface="Calibri"/>
              </a:rPr>
              <a:t>я</a:t>
            </a:r>
            <a:r>
              <a:rPr sz="1400" b="1" spc="-15" dirty="0" smtClean="0">
                <a:latin typeface="Calibri"/>
                <a:cs typeface="Calibri"/>
              </a:rPr>
              <a:t> </a:t>
            </a:r>
            <a:r>
              <a:rPr lang="ru-RU" sz="1400" b="1" spc="-15" dirty="0" smtClean="0">
                <a:latin typeface="Calibri"/>
                <a:cs typeface="Calibri"/>
              </a:rPr>
              <a:t>(</a:t>
            </a:r>
            <a:r>
              <a:rPr sz="1400" b="1" spc="-10" dirty="0" smtClean="0">
                <a:latin typeface="Calibri"/>
                <a:cs typeface="Calibri"/>
              </a:rPr>
              <a:t>2012</a:t>
            </a:r>
            <a:r>
              <a:rPr lang="ru-RU" sz="1400" b="1" spc="-10" dirty="0" smtClean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7" y="1737164"/>
            <a:ext cx="535314" cy="5353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7" y="948494"/>
            <a:ext cx="535314" cy="5353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4925" y="377189"/>
            <a:ext cx="691121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kern="1200" dirty="0" err="1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Иностранная</a:t>
            </a:r>
            <a:r>
              <a:rPr sz="2000" kern="1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ru-RU" sz="2000" kern="12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с</a:t>
            </a:r>
            <a:r>
              <a:rPr sz="2000" kern="1200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туденческая</a:t>
            </a:r>
            <a:r>
              <a:rPr sz="2000" kern="12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sz="2000" kern="1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жизнь в НИУ «МЭИ»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1616" y="3375659"/>
            <a:ext cx="2011679" cy="27294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905255"/>
            <a:ext cx="2014727" cy="12054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2331" y="864108"/>
            <a:ext cx="3320796" cy="24505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8620" y="3363467"/>
            <a:ext cx="2095500" cy="15361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1000" y="899160"/>
            <a:ext cx="2046731" cy="12710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7588" y="3779465"/>
            <a:ext cx="3819144" cy="21031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03107" y="3364991"/>
            <a:ext cx="1620011" cy="11048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61176" y="3380232"/>
            <a:ext cx="1652016" cy="10789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11907" y="897636"/>
            <a:ext cx="1647444" cy="239725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07764" y="2234183"/>
            <a:ext cx="2045208" cy="10607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2923" y="4570476"/>
            <a:ext cx="2333244" cy="153619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201531" y="2818764"/>
            <a:ext cx="2618740" cy="41036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614"/>
              </a:lnSpc>
            </a:pPr>
            <a:r>
              <a:rPr lang="ru-RU" sz="1400" spc="-5" dirty="0">
                <a:latin typeface="Calibri"/>
                <a:cs typeface="Calibri"/>
              </a:rPr>
              <a:t>в</a:t>
            </a:r>
            <a:r>
              <a:rPr sz="1400" spc="-5" dirty="0" err="1" smtClean="0">
                <a:latin typeface="Calibri"/>
                <a:cs typeface="Calibri"/>
              </a:rPr>
              <a:t>ручение</a:t>
            </a:r>
            <a:r>
              <a:rPr sz="1400" spc="5" dirty="0" smtClean="0">
                <a:latin typeface="Calibri"/>
                <a:cs typeface="Calibri"/>
              </a:rPr>
              <a:t> </a:t>
            </a:r>
            <a:r>
              <a:rPr lang="ru-RU" sz="1400" spc="-5" dirty="0" smtClean="0">
                <a:latin typeface="Calibri"/>
                <a:cs typeface="Calibri"/>
              </a:rPr>
              <a:t>д</a:t>
            </a:r>
            <a:r>
              <a:rPr sz="1400" spc="-5" dirty="0" err="1" smtClean="0">
                <a:latin typeface="Calibri"/>
                <a:cs typeface="Calibri"/>
              </a:rPr>
              <a:t>иплома</a:t>
            </a:r>
            <a:r>
              <a:rPr sz="1400" spc="-20" dirty="0" smtClean="0">
                <a:latin typeface="Calibri"/>
                <a:cs typeface="Calibri"/>
              </a:rPr>
              <a:t> </a:t>
            </a:r>
            <a:r>
              <a:rPr lang="ru-RU" sz="1400" spc="-20" dirty="0" smtClean="0">
                <a:latin typeface="Calibri"/>
                <a:cs typeface="Calibri"/>
              </a:rPr>
              <a:t>об окончании </a:t>
            </a:r>
            <a:r>
              <a:rPr lang="ru-RU" sz="1400" spc="-5" dirty="0" smtClean="0">
                <a:latin typeface="Calibri"/>
                <a:cs typeface="Calibri"/>
              </a:rPr>
              <a:t>м</a:t>
            </a:r>
            <a:r>
              <a:rPr sz="1400" spc="-5" dirty="0" err="1" smtClean="0">
                <a:latin typeface="Calibri"/>
                <a:cs typeface="Calibri"/>
              </a:rPr>
              <a:t>агистратуры</a:t>
            </a:r>
            <a:r>
              <a:rPr lang="ru-RU" sz="1400" spc="-5" dirty="0" smtClean="0">
                <a:latin typeface="Calibri"/>
                <a:cs typeface="Calibri"/>
              </a:rPr>
              <a:t> (2015)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10800" y="5815688"/>
            <a:ext cx="1484504" cy="2436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855"/>
              </a:lnSpc>
            </a:pPr>
            <a:r>
              <a:rPr sz="1400" spc="-10" dirty="0">
                <a:latin typeface="Calibri"/>
                <a:cs typeface="Calibri"/>
              </a:rPr>
              <a:t>Диплом </a:t>
            </a:r>
            <a:r>
              <a:rPr sz="1400" spc="-15" dirty="0">
                <a:latin typeface="Calibri"/>
                <a:cs typeface="Calibri"/>
              </a:rPr>
              <a:t>к.т.н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(2020)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23076" y="897636"/>
            <a:ext cx="1927860" cy="126034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23076" y="2238755"/>
            <a:ext cx="1927860" cy="1060703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561306" y="3053594"/>
            <a:ext cx="1425200" cy="205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620"/>
              </a:lnSpc>
            </a:pPr>
            <a:r>
              <a:rPr sz="1200" spc="-5" dirty="0">
                <a:latin typeface="Calibri"/>
                <a:cs typeface="Calibri"/>
              </a:rPr>
              <a:t>Интерфестиваль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МЭИ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16137" y="5937516"/>
            <a:ext cx="954405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400" spc="-10" dirty="0" smtClean="0">
                <a:latin typeface="Calibri"/>
                <a:cs typeface="Calibri"/>
              </a:rPr>
              <a:t>э</a:t>
            </a:r>
            <a:r>
              <a:rPr sz="1400" spc="-10" dirty="0" err="1" smtClean="0">
                <a:latin typeface="Calibri"/>
                <a:cs typeface="Calibri"/>
              </a:rPr>
              <a:t>кскурсии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5740" y="2188464"/>
            <a:ext cx="1971420" cy="108813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990600" y="3314700"/>
            <a:ext cx="2805557" cy="205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4"/>
              </a:lnSpc>
            </a:pPr>
            <a:r>
              <a:rPr lang="ru-RU" sz="1400" spc="-10" dirty="0" smtClean="0">
                <a:latin typeface="Calibri"/>
                <a:cs typeface="Calibri"/>
              </a:rPr>
              <a:t>изучение р</a:t>
            </a:r>
            <a:r>
              <a:rPr sz="1400" spc="-10" dirty="0" err="1" smtClean="0">
                <a:latin typeface="Calibri"/>
                <a:cs typeface="Calibri"/>
              </a:rPr>
              <a:t>усск</a:t>
            </a:r>
            <a:r>
              <a:rPr lang="ru-RU" sz="1400" spc="-10" dirty="0" smtClean="0">
                <a:latin typeface="Calibri"/>
                <a:cs typeface="Calibri"/>
              </a:rPr>
              <a:t>ого</a:t>
            </a:r>
            <a:r>
              <a:rPr sz="1400" spc="-5" dirty="0" smtClean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язык</a:t>
            </a:r>
            <a:r>
              <a:rPr lang="ru-RU" sz="1400" spc="-5" dirty="0" smtClean="0">
                <a:latin typeface="Calibri"/>
                <a:cs typeface="Calibri"/>
              </a:rPr>
              <a:t>а</a:t>
            </a:r>
            <a:r>
              <a:rPr sz="1400" spc="-25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(2012)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97096" y="5009388"/>
            <a:ext cx="1402079" cy="1354836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4" name="object 29"/>
          <p:cNvSpPr txBox="1"/>
          <p:nvPr/>
        </p:nvSpPr>
        <p:spPr>
          <a:xfrm>
            <a:off x="4632838" y="1784098"/>
            <a:ext cx="1227063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200" spc="-10" dirty="0" smtClean="0">
                <a:latin typeface="Calibri"/>
                <a:cs typeface="Calibri"/>
              </a:rPr>
              <a:t>олимпиада по русскому языку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5" name="object 29"/>
          <p:cNvSpPr txBox="1"/>
          <p:nvPr/>
        </p:nvSpPr>
        <p:spPr>
          <a:xfrm>
            <a:off x="4632838" y="2241009"/>
            <a:ext cx="1227063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200" spc="-10" dirty="0" err="1" smtClean="0">
                <a:latin typeface="Calibri"/>
                <a:cs typeface="Calibri"/>
              </a:rPr>
              <a:t>Интерсовет</a:t>
            </a:r>
            <a:r>
              <a:rPr lang="ru-RU" sz="1200" spc="-10" dirty="0" smtClean="0">
                <a:latin typeface="Calibri"/>
                <a:cs typeface="Calibri"/>
              </a:rPr>
              <a:t> МЭИ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6" name="object 29"/>
          <p:cNvSpPr txBox="1"/>
          <p:nvPr/>
        </p:nvSpPr>
        <p:spPr>
          <a:xfrm>
            <a:off x="4659349" y="4646359"/>
            <a:ext cx="1227063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200" spc="-10" dirty="0" smtClean="0">
                <a:latin typeface="Calibri"/>
                <a:cs typeface="Calibri"/>
              </a:rPr>
              <a:t>вручение наград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7" name="object 29"/>
          <p:cNvSpPr txBox="1"/>
          <p:nvPr/>
        </p:nvSpPr>
        <p:spPr>
          <a:xfrm>
            <a:off x="5648227" y="5249403"/>
            <a:ext cx="1425897" cy="9746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400" spc="-10" dirty="0" smtClean="0">
                <a:latin typeface="Calibri"/>
                <a:cs typeface="Calibri"/>
              </a:rPr>
              <a:t>спортивные соревнования иностранных учащихся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8" name="object 41"/>
          <p:cNvSpPr txBox="1"/>
          <p:nvPr/>
        </p:nvSpPr>
        <p:spPr>
          <a:xfrm>
            <a:off x="6531106" y="4254039"/>
            <a:ext cx="1371347" cy="205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4"/>
              </a:lnSpc>
            </a:pPr>
            <a:r>
              <a:rPr lang="ru-RU" sz="1200" spc="-5" dirty="0" smtClean="0">
                <a:latin typeface="Calibri"/>
                <a:cs typeface="Calibri"/>
              </a:rPr>
              <a:t>первые публикации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9" name="object 29"/>
          <p:cNvSpPr txBox="1"/>
          <p:nvPr/>
        </p:nvSpPr>
        <p:spPr>
          <a:xfrm>
            <a:off x="6660375" y="1954842"/>
            <a:ext cx="1227063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200" spc="-10" dirty="0" smtClean="0">
                <a:latin typeface="Calibri"/>
                <a:cs typeface="Calibri"/>
              </a:rPr>
              <a:t>конкурс талантов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0" name="object 29"/>
          <p:cNvSpPr txBox="1"/>
          <p:nvPr/>
        </p:nvSpPr>
        <p:spPr>
          <a:xfrm>
            <a:off x="7696200" y="6106668"/>
            <a:ext cx="1836663" cy="2436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400" spc="-10" dirty="0" smtClean="0">
                <a:latin typeface="Calibri"/>
                <a:cs typeface="Calibri"/>
              </a:rPr>
              <a:t>участие в конференциях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1" name="object 41"/>
          <p:cNvSpPr txBox="1"/>
          <p:nvPr/>
        </p:nvSpPr>
        <p:spPr>
          <a:xfrm>
            <a:off x="8227438" y="4275350"/>
            <a:ext cx="1371347" cy="1945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4"/>
              </a:lnSpc>
            </a:pPr>
            <a:r>
              <a:rPr lang="ru-RU" sz="1200" spc="-5" dirty="0" smtClean="0">
                <a:latin typeface="Calibri"/>
                <a:cs typeface="Calibri"/>
              </a:rPr>
              <a:t>защита диссертации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377189"/>
            <a:ext cx="71627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kern="1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Как сейчас проходит мое обучение в НИУ «МЭИ»?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9907" y="4206240"/>
            <a:ext cx="2599944" cy="17327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" y="3974591"/>
            <a:ext cx="3553967" cy="20665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3719" y="3979164"/>
            <a:ext cx="1414272" cy="17251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66288" y="1930907"/>
            <a:ext cx="1722119" cy="19659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98785" y="5660275"/>
            <a:ext cx="1706880" cy="48731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855"/>
              </a:lnSpc>
            </a:pPr>
            <a:r>
              <a:rPr sz="1600" spc="-15" dirty="0">
                <a:latin typeface="Calibri"/>
                <a:cs typeface="Calibri"/>
              </a:rPr>
              <a:t>к.т.н.,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Доцент</a:t>
            </a:r>
            <a:r>
              <a:rPr sz="1600" spc="-5" dirty="0">
                <a:latin typeface="Calibri"/>
                <a:cs typeface="Calibri"/>
              </a:rPr>
              <a:t> </a:t>
            </a:r>
            <a:endParaRPr lang="ru-RU" sz="1600" spc="-5" dirty="0" smtClean="0">
              <a:latin typeface="Calibri"/>
              <a:cs typeface="Calibri"/>
            </a:endParaRPr>
          </a:p>
          <a:p>
            <a:pPr marL="1270">
              <a:lnSpc>
                <a:spcPts val="1855"/>
              </a:lnSpc>
            </a:pPr>
            <a:r>
              <a:rPr lang="ru-RU" sz="1600" spc="-5" dirty="0" smtClean="0">
                <a:latin typeface="Calibri"/>
                <a:cs typeface="Calibri"/>
              </a:rPr>
              <a:t>НИУ «</a:t>
            </a:r>
            <a:r>
              <a:rPr sz="1600" spc="-5" dirty="0" smtClean="0">
                <a:latin typeface="Calibri"/>
                <a:cs typeface="Calibri"/>
              </a:rPr>
              <a:t>МЭИ</a:t>
            </a:r>
            <a:r>
              <a:rPr lang="ru-RU" sz="1600" spc="-5" dirty="0" smtClean="0">
                <a:latin typeface="Calibri"/>
                <a:cs typeface="Calibri"/>
              </a:rPr>
              <a:t>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7328" y="3247644"/>
            <a:ext cx="1407160" cy="205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sz="1400" dirty="0">
                <a:latin typeface="Calibri"/>
                <a:cs typeface="Calibri"/>
              </a:rPr>
              <a:t>Мыцык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Геннадий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61460" y="3461003"/>
            <a:ext cx="777240" cy="216535"/>
          </a:xfrm>
          <a:custGeom>
            <a:avLst/>
            <a:gdLst/>
            <a:ahLst/>
            <a:cxnLst/>
            <a:rect l="l" t="t" r="r" b="b"/>
            <a:pathLst>
              <a:path w="777239" h="216535">
                <a:moveTo>
                  <a:pt x="777239" y="0"/>
                </a:moveTo>
                <a:lnTo>
                  <a:pt x="0" y="0"/>
                </a:lnTo>
                <a:lnTo>
                  <a:pt x="0" y="216408"/>
                </a:lnTo>
                <a:lnTo>
                  <a:pt x="777239" y="216408"/>
                </a:lnTo>
                <a:lnTo>
                  <a:pt x="7772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61460" y="3464052"/>
            <a:ext cx="1112520" cy="2133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400" spc="-5" dirty="0">
                <a:latin typeface="Calibri"/>
                <a:cs typeface="Calibri"/>
              </a:rPr>
              <a:t>Сергеевич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4196" y="3677411"/>
            <a:ext cx="1320165" cy="2133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400" spc="-40" dirty="0">
                <a:latin typeface="Calibri"/>
                <a:cs typeface="Calibri"/>
              </a:rPr>
              <a:t>(НР,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профессор)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89148" y="1010411"/>
            <a:ext cx="7856220" cy="1071372"/>
            <a:chOff x="3089148" y="1010411"/>
            <a:chExt cx="7856220" cy="1071372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9148" y="1010411"/>
              <a:ext cx="1071372" cy="10713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6344" y="1196339"/>
              <a:ext cx="6669024" cy="6172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object 17"/>
          <p:cNvSpPr txBox="1"/>
          <p:nvPr/>
        </p:nvSpPr>
        <p:spPr>
          <a:xfrm>
            <a:off x="4276344" y="1196339"/>
            <a:ext cx="6669405" cy="61722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9060" marR="84455">
              <a:lnSpc>
                <a:spcPct val="100000"/>
              </a:lnSpc>
              <a:spcBef>
                <a:spcPts val="395"/>
              </a:spcBef>
              <a:tabLst>
                <a:tab pos="440055" algn="l"/>
                <a:tab pos="1285240" algn="l"/>
                <a:tab pos="3315335" algn="l"/>
                <a:tab pos="4394200" algn="l"/>
                <a:tab pos="4646930" algn="l"/>
                <a:tab pos="5523865" algn="l"/>
              </a:tabLst>
            </a:pP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25" dirty="0">
                <a:latin typeface="Times New Roman"/>
                <a:cs typeface="Times New Roman"/>
              </a:rPr>
              <a:t>к</a:t>
            </a:r>
            <a:r>
              <a:rPr sz="1600" spc="5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ф</a:t>
            </a:r>
            <a:r>
              <a:rPr sz="1600" spc="-3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др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“</a:t>
            </a:r>
            <a:r>
              <a:rPr sz="1600" spc="-15" dirty="0">
                <a:latin typeface="Times New Roman"/>
                <a:cs typeface="Times New Roman"/>
              </a:rPr>
              <a:t>Э</a:t>
            </a:r>
            <a:r>
              <a:rPr sz="1600" dirty="0">
                <a:latin typeface="Times New Roman"/>
                <a:cs typeface="Times New Roman"/>
              </a:rPr>
              <a:t>л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1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х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ич</a:t>
            </a:r>
            <a:r>
              <a:rPr sz="1600" spc="3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ск</a:t>
            </a:r>
            <a:r>
              <a:rPr sz="1600" spc="5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п</a:t>
            </a:r>
            <a:r>
              <a:rPr sz="1600" spc="-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40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ы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ст</a:t>
            </a:r>
            <a:r>
              <a:rPr sz="160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мы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40" dirty="0">
                <a:latin typeface="Times New Roman"/>
                <a:cs typeface="Times New Roman"/>
              </a:rPr>
              <a:t>в</a:t>
            </a:r>
            <a:r>
              <a:rPr sz="1600" spc="-35" dirty="0">
                <a:latin typeface="Times New Roman"/>
                <a:cs typeface="Times New Roman"/>
              </a:rPr>
              <a:t>т</a:t>
            </a:r>
            <a:r>
              <a:rPr sz="1600" spc="10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ых  </a:t>
            </a:r>
            <a:r>
              <a:rPr sz="1600" spc="-15" dirty="0">
                <a:latin typeface="Times New Roman"/>
                <a:cs typeface="Times New Roman"/>
              </a:rPr>
              <a:t>объектов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электрического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транспорта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(ЭКАО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ЭТ)”.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779" y="993647"/>
            <a:ext cx="2828544" cy="290322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77049" y="3601592"/>
            <a:ext cx="1967864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0"/>
              </a:lnSpc>
            </a:pP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 докторантуре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(2022)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87723" y="3971544"/>
            <a:ext cx="2491740" cy="173278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69938" y="5430367"/>
            <a:ext cx="6094730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международных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научных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конференциях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России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других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странах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37756" y="5438127"/>
            <a:ext cx="1437640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855"/>
              </a:lnSpc>
            </a:pPr>
            <a:r>
              <a:rPr sz="1600" spc="-10" dirty="0">
                <a:latin typeface="Calibri"/>
                <a:cs typeface="Calibri"/>
              </a:rPr>
              <a:t>Научные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статьи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39867" y="2177795"/>
            <a:ext cx="6730365" cy="1870075"/>
            <a:chOff x="5039867" y="2177795"/>
            <a:chExt cx="6730365" cy="187007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93252" y="2177795"/>
              <a:ext cx="3276600" cy="18699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39867" y="2177795"/>
              <a:ext cx="3276599" cy="145389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578728" y="1892173"/>
            <a:ext cx="5603875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850"/>
              </a:lnSpc>
            </a:pPr>
            <a:r>
              <a:rPr sz="1600" spc="-5" dirty="0">
                <a:latin typeface="Calibri"/>
                <a:cs typeface="Calibri"/>
              </a:rPr>
              <a:t>Дистанционное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обучение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НИУ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«МЭИ»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(иностранных граждан)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64279" y="5821679"/>
            <a:ext cx="5129783" cy="61569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951582" y="5903931"/>
            <a:ext cx="5130165" cy="553998"/>
          </a:xfrm>
          <a:prstGeom prst="rect">
            <a:avLst/>
          </a:prstGeom>
          <a:ln w="12192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  <a:tabLst>
                <a:tab pos="378460" algn="l"/>
                <a:tab pos="379095" algn="l"/>
              </a:tabLst>
            </a:pPr>
            <a:r>
              <a:rPr lang="ru-RU" sz="1800" spc="-10" dirty="0" smtClean="0">
                <a:latin typeface="Times New Roman"/>
                <a:cs typeface="Times New Roman"/>
              </a:rPr>
              <a:t>Дирекция </a:t>
            </a:r>
            <a:r>
              <a:rPr sz="1800" spc="-10" dirty="0" err="1" smtClean="0">
                <a:latin typeface="Times New Roman"/>
                <a:cs typeface="Times New Roman"/>
              </a:rPr>
              <a:t>международного</a:t>
            </a:r>
            <a:r>
              <a:rPr sz="1800" spc="-40" dirty="0" smtClean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сотрудничества</a:t>
            </a:r>
            <a:endParaRPr lang="ru-RU" sz="1800" spc="-10" dirty="0" smtClean="0">
              <a:latin typeface="Times New Roman"/>
              <a:cs typeface="Times New Roman"/>
            </a:endParaRPr>
          </a:p>
          <a:p>
            <a:pPr marL="378460" indent="-287655">
              <a:lnSpc>
                <a:spcPct val="100000"/>
              </a:lnSpc>
              <a:buChar char="-"/>
              <a:tabLst>
                <a:tab pos="378460" algn="l"/>
                <a:tab pos="379095" algn="l"/>
              </a:tabLst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5282819" y="3379470"/>
            <a:ext cx="1277620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0"/>
              </a:lnSpc>
            </a:pPr>
            <a:r>
              <a:rPr sz="1600" spc="-15" dirty="0">
                <a:latin typeface="Calibri"/>
                <a:cs typeface="Calibri"/>
              </a:rPr>
              <a:t>Исследование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85656" y="3737736"/>
            <a:ext cx="780415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850"/>
              </a:lnSpc>
            </a:pPr>
            <a:r>
              <a:rPr sz="1600" spc="-5" dirty="0" err="1" smtClean="0">
                <a:latin typeface="Calibri"/>
                <a:cs typeface="Calibri"/>
              </a:rPr>
              <a:t>Заняти</a:t>
            </a:r>
            <a:r>
              <a:rPr lang="ru-RU" sz="1600" spc="-5" dirty="0" smtClean="0">
                <a:latin typeface="Calibri"/>
                <a:cs typeface="Calibri"/>
              </a:rPr>
              <a:t>я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770" y="358520"/>
            <a:ext cx="91728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kern="1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Чем меня привлекает выбранная специальность в НИУ «МЭИ»?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276" y="4403852"/>
            <a:ext cx="11698605" cy="178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3230" algn="just">
              <a:lnSpc>
                <a:spcPct val="114999"/>
              </a:lnSpc>
              <a:spcBef>
                <a:spcPts val="100"/>
              </a:spcBef>
            </a:pPr>
            <a:r>
              <a:rPr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Если мы посмотрим на ведущие страны мира сегодня и страны с большим потенциалом, то увидим, что эти  страны систематически развивают энергетический и электроэнергетический сектора. Польза этого сектора огромна.  Все современные устройства в мире сегодня питаются от электричества. Я хочу работать над улучшением качества  электроэнергии, уменьшением цены, и в целом – над развитием этой области в моей стране.</a:t>
            </a:r>
          </a:p>
          <a:p>
            <a:pPr marL="12700" marR="8255" indent="443230" algn="just">
              <a:lnSpc>
                <a:spcPct val="114999"/>
              </a:lnSpc>
              <a:spcBef>
                <a:spcPts val="600"/>
              </a:spcBef>
            </a:pPr>
            <a:r>
              <a:rPr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Именно по научной специальности «Электротехнические комплексы и системы». У меня на родине, в Мьянме,  это направление не особо развито, поэтому в дальнейшем я планирую развивать и улучшать данное направление.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29167" y="2836164"/>
            <a:ext cx="9013190" cy="1630680"/>
            <a:chOff x="1629167" y="2836164"/>
            <a:chExt cx="9013190" cy="1630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9167" y="2854486"/>
              <a:ext cx="2298167" cy="16031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4019" y="2900172"/>
              <a:ext cx="2133600" cy="1447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4969" y="2881122"/>
              <a:ext cx="2171700" cy="1485900"/>
            </a:xfrm>
            <a:custGeom>
              <a:avLst/>
              <a:gdLst/>
              <a:ahLst/>
              <a:cxnLst/>
              <a:rect l="l" t="t" r="r" b="b"/>
              <a:pathLst>
                <a:path w="2171700" h="1485900">
                  <a:moveTo>
                    <a:pt x="0" y="1485900"/>
                  </a:moveTo>
                  <a:lnTo>
                    <a:pt x="2171700" y="1485900"/>
                  </a:lnTo>
                  <a:lnTo>
                    <a:pt x="2171700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6011" y="2836164"/>
              <a:ext cx="2240280" cy="16306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0019" y="2900172"/>
              <a:ext cx="2057400" cy="1447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50969" y="2881122"/>
              <a:ext cx="2095500" cy="1485900"/>
            </a:xfrm>
            <a:custGeom>
              <a:avLst/>
              <a:gdLst/>
              <a:ahLst/>
              <a:cxnLst/>
              <a:rect l="l" t="t" r="r" b="b"/>
              <a:pathLst>
                <a:path w="2095500" h="1485900">
                  <a:moveTo>
                    <a:pt x="0" y="1485900"/>
                  </a:moveTo>
                  <a:lnTo>
                    <a:pt x="2095500" y="148590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5811" y="2836164"/>
              <a:ext cx="2316480" cy="16306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9820" y="2900172"/>
              <a:ext cx="2133600" cy="14478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60770" y="2881122"/>
              <a:ext cx="2171700" cy="1485900"/>
            </a:xfrm>
            <a:custGeom>
              <a:avLst/>
              <a:gdLst/>
              <a:ahLst/>
              <a:cxnLst/>
              <a:rect l="l" t="t" r="r" b="b"/>
              <a:pathLst>
                <a:path w="2171700" h="1485900">
                  <a:moveTo>
                    <a:pt x="0" y="1485900"/>
                  </a:moveTo>
                  <a:lnTo>
                    <a:pt x="2171700" y="1485900"/>
                  </a:lnTo>
                  <a:lnTo>
                    <a:pt x="2171700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1811" y="2836164"/>
              <a:ext cx="2240279" cy="16306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65819" y="2900172"/>
              <a:ext cx="2057400" cy="14478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446769" y="2881122"/>
              <a:ext cx="2095500" cy="1485900"/>
            </a:xfrm>
            <a:custGeom>
              <a:avLst/>
              <a:gdLst/>
              <a:ahLst/>
              <a:cxnLst/>
              <a:rect l="l" t="t" r="r" b="b"/>
              <a:pathLst>
                <a:path w="2095500" h="1485900">
                  <a:moveTo>
                    <a:pt x="0" y="1485900"/>
                  </a:moveTo>
                  <a:lnTo>
                    <a:pt x="2095500" y="148590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629167" y="702563"/>
            <a:ext cx="9004300" cy="1630680"/>
            <a:chOff x="1629167" y="702563"/>
            <a:chExt cx="9004300" cy="163068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9167" y="720886"/>
              <a:ext cx="2298167" cy="16031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4019" y="766571"/>
              <a:ext cx="2133600" cy="1447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64969" y="747521"/>
              <a:ext cx="2171700" cy="1485900"/>
            </a:xfrm>
            <a:custGeom>
              <a:avLst/>
              <a:gdLst/>
              <a:ahLst/>
              <a:cxnLst/>
              <a:rect l="l" t="t" r="r" b="b"/>
              <a:pathLst>
                <a:path w="2171700" h="1485900">
                  <a:moveTo>
                    <a:pt x="0" y="1485900"/>
                  </a:moveTo>
                  <a:lnTo>
                    <a:pt x="2171700" y="1485900"/>
                  </a:lnTo>
                  <a:lnTo>
                    <a:pt x="2171700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6011" y="702563"/>
              <a:ext cx="2240280" cy="16306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70019" y="766571"/>
              <a:ext cx="2057400" cy="1447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950969" y="747521"/>
              <a:ext cx="2095500" cy="1485900"/>
            </a:xfrm>
            <a:custGeom>
              <a:avLst/>
              <a:gdLst/>
              <a:ahLst/>
              <a:cxnLst/>
              <a:rect l="l" t="t" r="r" b="b"/>
              <a:pathLst>
                <a:path w="2095500" h="1485900">
                  <a:moveTo>
                    <a:pt x="0" y="1485900"/>
                  </a:moveTo>
                  <a:lnTo>
                    <a:pt x="2095500" y="148590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10955" y="720886"/>
              <a:ext cx="2221991" cy="16031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65819" y="766571"/>
              <a:ext cx="2057400" cy="1447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446769" y="747521"/>
              <a:ext cx="2095500" cy="1485900"/>
            </a:xfrm>
            <a:custGeom>
              <a:avLst/>
              <a:gdLst/>
              <a:ahLst/>
              <a:cxnLst/>
              <a:rect l="l" t="t" r="r" b="b"/>
              <a:pathLst>
                <a:path w="2095500" h="1485900">
                  <a:moveTo>
                    <a:pt x="0" y="1485900"/>
                  </a:moveTo>
                  <a:lnTo>
                    <a:pt x="2095500" y="148590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5811" y="702563"/>
              <a:ext cx="2316480" cy="16306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79820" y="766571"/>
              <a:ext cx="2133600" cy="14478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60770" y="747521"/>
              <a:ext cx="2171700" cy="1485900"/>
            </a:xfrm>
            <a:custGeom>
              <a:avLst/>
              <a:gdLst/>
              <a:ahLst/>
              <a:cxnLst/>
              <a:rect l="l" t="t" r="r" b="b"/>
              <a:pathLst>
                <a:path w="2171700" h="1485900">
                  <a:moveTo>
                    <a:pt x="0" y="1485900"/>
                  </a:moveTo>
                  <a:lnTo>
                    <a:pt x="2171700" y="1485900"/>
                  </a:lnTo>
                  <a:lnTo>
                    <a:pt x="2171700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172716" y="2160277"/>
            <a:ext cx="1200150" cy="7004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590"/>
              </a:spcBef>
            </a:pPr>
            <a:r>
              <a:rPr sz="1800" spc="-80" dirty="0">
                <a:solidFill>
                  <a:srgbClr val="C00000"/>
                </a:solidFill>
                <a:latin typeface="Times New Roman"/>
                <a:cs typeface="Times New Roman"/>
              </a:rPr>
              <a:t>W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ind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power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Hydropower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4124959" y="2375408"/>
            <a:ext cx="170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Mobile</a:t>
            </a:r>
            <a:r>
              <a:rPr sz="18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Transports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92214" y="2375408"/>
            <a:ext cx="83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Aircrafts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85454" y="2286380"/>
            <a:ext cx="1818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334" marR="5080" indent="-5092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Surface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/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underwat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r  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Vehicles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139" y="876300"/>
            <a:ext cx="10309860" cy="10713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0139" y="876300"/>
            <a:ext cx="10309860" cy="10718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sz="1800" spc="-5" dirty="0">
                <a:latin typeface="Times New Roman"/>
                <a:cs typeface="Times New Roman"/>
              </a:rPr>
              <a:t>Предусмотреть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систему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скидок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обучение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иностранных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студентов,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закончивших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предыдущую</a:t>
            </a:r>
            <a:endParaRPr sz="1800">
              <a:latin typeface="Times New Roman"/>
              <a:cs typeface="Times New Roman"/>
            </a:endParaRPr>
          </a:p>
          <a:p>
            <a:pPr marL="92075" marR="113664">
              <a:lnSpc>
                <a:spcPct val="114999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ступень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высшего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России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отличием.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(С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целью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повышения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мотивации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студентов,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аналогии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 повышенными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стипендиями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российских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студентов)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0139" y="2098548"/>
            <a:ext cx="10309860" cy="8001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20139" y="2098548"/>
            <a:ext cx="10309860" cy="8001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92075" marR="395605">
              <a:lnSpc>
                <a:spcPct val="114999"/>
              </a:lnSpc>
              <a:spcBef>
                <a:spcPts val="50"/>
              </a:spcBef>
              <a:tabLst>
                <a:tab pos="1564005" algn="l"/>
                <a:tab pos="3128010" algn="l"/>
                <a:tab pos="3707129" algn="l"/>
                <a:tab pos="5740400" algn="l"/>
                <a:tab pos="7030084" algn="l"/>
                <a:tab pos="7296784" algn="l"/>
                <a:tab pos="8639175" algn="l"/>
              </a:tabLst>
            </a:pPr>
            <a:r>
              <a:rPr sz="1800" spc="-5" dirty="0">
                <a:latin typeface="Times New Roman"/>
                <a:cs typeface="Times New Roman"/>
              </a:rPr>
              <a:t>Орг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ть	опл</a:t>
            </a:r>
            <a:r>
              <a:rPr sz="1800" spc="-70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ю	(или	софинанси</a:t>
            </a:r>
            <a:r>
              <a:rPr sz="1800" spc="-40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ю)	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жиров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у	и	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	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жн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ть  предоставления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рабочих </a:t>
            </a:r>
            <a:r>
              <a:rPr sz="1800" spc="10" dirty="0">
                <a:latin typeface="Times New Roman"/>
                <a:cs typeface="Times New Roman"/>
              </a:rPr>
              <a:t>мест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успешных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выпускников.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55820" y="422605"/>
            <a:ext cx="609777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kern="1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Рекомендации на основе опыта обучения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4329"/>
            <a:ext cx="535314" cy="5353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30941"/>
            <a:ext cx="535314" cy="5353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051803" y="2723388"/>
            <a:ext cx="5994400" cy="843280"/>
            <a:chOff x="6051803" y="2723388"/>
            <a:chExt cx="5994400" cy="843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7899" y="2729484"/>
              <a:ext cx="5981700" cy="8305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57899" y="2729484"/>
              <a:ext cx="5981700" cy="830580"/>
            </a:xfrm>
            <a:custGeom>
              <a:avLst/>
              <a:gdLst/>
              <a:ahLst/>
              <a:cxnLst/>
              <a:rect l="l" t="t" r="r" b="b"/>
              <a:pathLst>
                <a:path w="5981700" h="830579">
                  <a:moveTo>
                    <a:pt x="0" y="830580"/>
                  </a:moveTo>
                  <a:lnTo>
                    <a:pt x="5981700" y="830580"/>
                  </a:lnTo>
                  <a:lnTo>
                    <a:pt x="5981700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00" y="1763267"/>
            <a:ext cx="5981700" cy="3611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57900" y="1763267"/>
            <a:ext cx="5981700" cy="278922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254"/>
              </a:spcBef>
            </a:pPr>
            <a:r>
              <a:rPr lang="ru-RU" sz="1600" spc="-10" dirty="0" smtClean="0">
                <a:latin typeface="Times New Roman"/>
                <a:cs typeface="Times New Roman"/>
              </a:rPr>
              <a:t>НИУ «</a:t>
            </a:r>
            <a:r>
              <a:rPr sz="1600" spc="-10" dirty="0" smtClean="0">
                <a:latin typeface="Times New Roman"/>
                <a:cs typeface="Times New Roman"/>
              </a:rPr>
              <a:t>МЭИ</a:t>
            </a:r>
            <a:r>
              <a:rPr lang="ru-RU" sz="1600" spc="-10" dirty="0" smtClean="0">
                <a:latin typeface="Times New Roman"/>
                <a:cs typeface="Times New Roman"/>
              </a:rPr>
              <a:t>»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принимает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много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иностранных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граждан.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57900" y="2202179"/>
            <a:ext cx="5981700" cy="459105"/>
            <a:chOff x="6057900" y="2202179"/>
            <a:chExt cx="5981700" cy="45910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7900" y="2202179"/>
              <a:ext cx="5981700" cy="4587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57900" y="2202179"/>
              <a:ext cx="5981700" cy="459105"/>
            </a:xfrm>
            <a:custGeom>
              <a:avLst/>
              <a:gdLst/>
              <a:ahLst/>
              <a:cxnLst/>
              <a:rect l="l" t="t" r="r" b="b"/>
              <a:pathLst>
                <a:path w="5981700" h="459105">
                  <a:moveTo>
                    <a:pt x="0" y="458724"/>
                  </a:moveTo>
                  <a:lnTo>
                    <a:pt x="5981700" y="458724"/>
                  </a:lnTo>
                  <a:lnTo>
                    <a:pt x="5981700" y="0"/>
                  </a:lnTo>
                  <a:lnTo>
                    <a:pt x="0" y="0"/>
                  </a:lnTo>
                  <a:lnTo>
                    <a:pt x="0" y="4587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18859" y="2763392"/>
            <a:ext cx="826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24840" algn="l"/>
              </a:tabLst>
            </a:pP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spc="5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8859" y="3007232"/>
            <a:ext cx="692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91426" y="2763392"/>
            <a:ext cx="48101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 marR="5080" indent="-68580">
              <a:lnSpc>
                <a:spcPct val="100000"/>
              </a:lnSpc>
              <a:spcBef>
                <a:spcPts val="95"/>
              </a:spcBef>
              <a:tabLst>
                <a:tab pos="1244600" algn="l"/>
                <a:tab pos="1449070" algn="l"/>
                <a:tab pos="2499360" algn="l"/>
                <a:tab pos="3230880" algn="l"/>
                <a:tab pos="3928745" algn="l"/>
                <a:tab pos="4688205" algn="l"/>
              </a:tabLst>
            </a:pP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spc="-2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пн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й</a:t>
            </a:r>
            <a:r>
              <a:rPr sz="1600" spc="-5" dirty="0">
                <a:latin typeface="Times New Roman"/>
                <a:cs typeface="Times New Roman"/>
              </a:rPr>
              <a:t>ш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х</a:t>
            </a:r>
            <a:r>
              <a:rPr sz="1600" dirty="0">
                <a:latin typeface="Times New Roman"/>
                <a:cs typeface="Times New Roman"/>
              </a:rPr>
              <a:t>	т</a:t>
            </a:r>
            <a:r>
              <a:rPr sz="1600" spc="-30" dirty="0">
                <a:latin typeface="Times New Roman"/>
                <a:cs typeface="Times New Roman"/>
              </a:rPr>
              <a:t>е</a:t>
            </a:r>
            <a:r>
              <a:rPr sz="1600" spc="10" dirty="0">
                <a:latin typeface="Times New Roman"/>
                <a:cs typeface="Times New Roman"/>
              </a:rPr>
              <a:t>х</a:t>
            </a:r>
            <a:r>
              <a:rPr sz="1600" spc="-10" dirty="0">
                <a:latin typeface="Times New Roman"/>
                <a:cs typeface="Times New Roman"/>
              </a:rPr>
              <a:t>ни</a:t>
            </a:r>
            <a:r>
              <a:rPr sz="1600" dirty="0">
                <a:latin typeface="Times New Roman"/>
                <a:cs typeface="Times New Roman"/>
              </a:rPr>
              <a:t>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ких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ер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ит</a:t>
            </a:r>
            <a:r>
              <a:rPr sz="1600" dirty="0">
                <a:latin typeface="Times New Roman"/>
                <a:cs typeface="Times New Roman"/>
              </a:rPr>
              <a:t>е</a:t>
            </a:r>
            <a:r>
              <a:rPr sz="1600" spc="-2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ов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45" dirty="0">
                <a:latin typeface="Times New Roman"/>
                <a:cs typeface="Times New Roman"/>
              </a:rPr>
              <a:t>Р</a:t>
            </a:r>
            <a:r>
              <a:rPr sz="1600" spc="3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ссии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3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 </a:t>
            </a:r>
            <a:r>
              <a:rPr sz="1600" dirty="0">
                <a:latin typeface="Times New Roman"/>
                <a:cs typeface="Times New Roman"/>
              </a:rPr>
              <a:t>эн</a:t>
            </a:r>
            <a:r>
              <a:rPr sz="1600" spc="-5" dirty="0">
                <a:latin typeface="Times New Roman"/>
                <a:cs typeface="Times New Roman"/>
              </a:rPr>
              <a:t>ер</a:t>
            </a:r>
            <a:r>
              <a:rPr sz="1600" spc="-15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ики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		</a:t>
            </a:r>
            <a:r>
              <a:rPr sz="1600" spc="-30" dirty="0">
                <a:latin typeface="Times New Roman"/>
                <a:cs typeface="Times New Roman"/>
              </a:rPr>
              <a:t>э</a:t>
            </a:r>
            <a:r>
              <a:rPr sz="1600" dirty="0">
                <a:latin typeface="Times New Roman"/>
                <a:cs typeface="Times New Roman"/>
              </a:rPr>
              <a:t>л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1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х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30" dirty="0">
                <a:latin typeface="Times New Roman"/>
                <a:cs typeface="Times New Roman"/>
              </a:rPr>
              <a:t>э</a:t>
            </a:r>
            <a:r>
              <a:rPr sz="1600" dirty="0">
                <a:latin typeface="Times New Roman"/>
                <a:cs typeface="Times New Roman"/>
              </a:rPr>
              <a:t>ле</a:t>
            </a:r>
            <a:r>
              <a:rPr sz="1600" spc="-25" dirty="0">
                <a:latin typeface="Times New Roman"/>
                <a:cs typeface="Times New Roman"/>
              </a:rPr>
              <a:t>к</a:t>
            </a:r>
            <a:r>
              <a:rPr sz="1600" spc="1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ро</a:t>
            </a:r>
            <a:r>
              <a:rPr sz="1600" spc="-10" dirty="0">
                <a:latin typeface="Times New Roman"/>
                <a:cs typeface="Times New Roman"/>
              </a:rPr>
              <a:t>ник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18859" y="3250768"/>
            <a:ext cx="1228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фо</a:t>
            </a:r>
            <a:r>
              <a:rPr sz="1600" spc="-25" dirty="0">
                <a:latin typeface="Times New Roman"/>
                <a:cs typeface="Times New Roman"/>
              </a:rPr>
              <a:t>рм</a:t>
            </a:r>
            <a:r>
              <a:rPr sz="1600" spc="-45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spc="-15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ки.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76322" y="894029"/>
            <a:ext cx="839647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Обучение в НИУ «МЭИ» для иностранных граждан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312420" y="1720595"/>
            <a:ext cx="5088890" cy="3416935"/>
            <a:chOff x="312420" y="1720595"/>
            <a:chExt cx="5088890" cy="341693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376" y="1749551"/>
              <a:ext cx="5030724" cy="33588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26898" y="1735073"/>
              <a:ext cx="5059680" cy="3388360"/>
            </a:xfrm>
            <a:custGeom>
              <a:avLst/>
              <a:gdLst/>
              <a:ahLst/>
              <a:cxnLst/>
              <a:rect l="l" t="t" r="r" b="b"/>
              <a:pathLst>
                <a:path w="5059680" h="3388360">
                  <a:moveTo>
                    <a:pt x="0" y="3387852"/>
                  </a:moveTo>
                  <a:lnTo>
                    <a:pt x="5059680" y="3387852"/>
                  </a:lnTo>
                  <a:lnTo>
                    <a:pt x="5059680" y="0"/>
                  </a:lnTo>
                  <a:lnTo>
                    <a:pt x="0" y="0"/>
                  </a:lnTo>
                  <a:lnTo>
                    <a:pt x="0" y="3387852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63996" y="3660647"/>
            <a:ext cx="5981700" cy="57607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164834" y="2167889"/>
            <a:ext cx="5840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  <a:tabLst>
                <a:tab pos="1180465" algn="l"/>
                <a:tab pos="1614170" algn="l"/>
                <a:tab pos="3147060" algn="l"/>
                <a:tab pos="4695825" algn="l"/>
              </a:tabLst>
            </a:pP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65" dirty="0">
                <a:latin typeface="Times New Roman"/>
                <a:cs typeface="Times New Roman"/>
              </a:rPr>
              <a:t>б</a:t>
            </a:r>
            <a:r>
              <a:rPr sz="1600" spc="-15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че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ба</a:t>
            </a:r>
            <a:r>
              <a:rPr sz="1600" spc="-25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ал</a:t>
            </a:r>
            <a:r>
              <a:rPr sz="1600" spc="-5" dirty="0">
                <a:latin typeface="Times New Roman"/>
                <a:cs typeface="Times New Roman"/>
              </a:rPr>
              <a:t>ав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4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е,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20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1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ис</a:t>
            </a:r>
            <a:r>
              <a:rPr sz="1600" spc="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45" dirty="0">
                <a:latin typeface="Times New Roman"/>
                <a:cs typeface="Times New Roman"/>
              </a:rPr>
              <a:t>а</a:t>
            </a:r>
            <a:r>
              <a:rPr sz="1600" spc="-20" dirty="0">
                <a:latin typeface="Times New Roman"/>
                <a:cs typeface="Times New Roman"/>
              </a:rPr>
              <a:t>т</a:t>
            </a:r>
            <a:r>
              <a:rPr sz="1600" spc="-15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ре,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сп</a:t>
            </a:r>
            <a:r>
              <a:rPr sz="1600" spc="-10" dirty="0">
                <a:latin typeface="Times New Roman"/>
                <a:cs typeface="Times New Roman"/>
              </a:rPr>
              <a:t>ир</a:t>
            </a:r>
            <a:r>
              <a:rPr sz="1600" spc="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35" dirty="0">
                <a:latin typeface="Times New Roman"/>
                <a:cs typeface="Times New Roman"/>
              </a:rPr>
              <a:t>т</a:t>
            </a:r>
            <a:r>
              <a:rPr sz="1600" spc="-15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,  </a:t>
            </a:r>
            <a:r>
              <a:rPr sz="1600" spc="-10" dirty="0">
                <a:latin typeface="Times New Roman"/>
                <a:cs typeface="Times New Roman"/>
              </a:rPr>
              <a:t>докторантуре.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63996" y="3660647"/>
            <a:ext cx="5981700" cy="5765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265"/>
              </a:spcBef>
            </a:pPr>
            <a:r>
              <a:rPr sz="1600" spc="-5" dirty="0">
                <a:latin typeface="Times New Roman"/>
                <a:cs typeface="Times New Roman"/>
              </a:rPr>
              <a:t>Олимпиада,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Конкурсы,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Спортивные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соревнования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иностранных</a:t>
            </a:r>
            <a:endParaRPr sz="160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учащихся.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48755" y="4303776"/>
            <a:ext cx="5981700" cy="576072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048755" y="4303776"/>
            <a:ext cx="5981700" cy="556563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НИУ «МЭИ»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sz="1800" spc="-15" dirty="0" err="1" smtClean="0">
                <a:latin typeface="Times New Roman"/>
                <a:cs typeface="Times New Roman"/>
              </a:rPr>
              <a:t>всегда</a:t>
            </a:r>
            <a:r>
              <a:rPr sz="1800" spc="540" dirty="0" smtClean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</a:t>
            </a:r>
            <a:r>
              <a:rPr sz="1800" spc="5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это</a:t>
            </a:r>
            <a:r>
              <a:rPr sz="1800" spc="5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как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наш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настоящий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spc="-15" dirty="0" err="1">
                <a:latin typeface="Times New Roman"/>
                <a:cs typeface="Times New Roman"/>
              </a:rPr>
              <a:t>дом</a:t>
            </a:r>
            <a:r>
              <a:rPr sz="1800" spc="530" dirty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в</a:t>
            </a:r>
            <a:r>
              <a:rPr lang="ru-RU" sz="1800" dirty="0" smtClean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Times New Roman"/>
                <a:cs typeface="Times New Roman"/>
              </a:rPr>
              <a:t>России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Спасибо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НИУ «МЭИ»</a:t>
            </a:r>
            <a:r>
              <a:rPr sz="1600" spc="-5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50" y="4344534"/>
            <a:ext cx="535314" cy="53531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50" y="3728335"/>
            <a:ext cx="535314" cy="53531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50" y="2898012"/>
            <a:ext cx="535314" cy="53531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50" y="2199087"/>
            <a:ext cx="535314" cy="53531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50" y="1699901"/>
            <a:ext cx="535314" cy="5353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337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24242"/>
            <a:ext cx="12192000" cy="333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7431" y="22859"/>
            <a:ext cx="684276" cy="3078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8549" y="3108705"/>
            <a:ext cx="645490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95"/>
              </a:spcBef>
            </a:pPr>
            <a:r>
              <a:rPr sz="3600" kern="1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Спасибо за внимание!!!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23E5F38F521DB429E8091C58C84028E" ma:contentTypeVersion="1" ma:contentTypeDescription="Создание документа." ma:contentTypeScope="" ma:versionID="a6e4dcf1470728983999fc8bdd3d96f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f842d183dd6d9a064d3b4ab7a2cc3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104FBC-1D36-49BE-9524-E8A0D6624743}"/>
</file>

<file path=customXml/itemProps2.xml><?xml version="1.0" encoding="utf-8"?>
<ds:datastoreItem xmlns:ds="http://schemas.openxmlformats.org/officeDocument/2006/customXml" ds:itemID="{F83D6263-FF48-42A8-B687-86B08F0AE7A7}"/>
</file>

<file path=customXml/itemProps3.xml><?xml version="1.0" encoding="utf-8"?>
<ds:datastoreItem xmlns:ds="http://schemas.openxmlformats.org/officeDocument/2006/customXml" ds:itemID="{367B949F-3022-4077-A815-1318889479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523</Words>
  <Application>Microsoft Office PowerPoint</Application>
  <PresentationFormat>Произвольный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Обучение в МЭИ для  иностранных граждан Мье Мин Тант, докторант НИУ «МЭИ»,  Республика Союз Мьянма</vt:lpstr>
      <vt:lpstr>Обучение</vt:lpstr>
      <vt:lpstr>Почему я выбрали именно этот университет - НИУ «МЭИ»?</vt:lpstr>
      <vt:lpstr>Иностранная студенческая жизнь в НИУ «МЭИ»</vt:lpstr>
      <vt:lpstr>Как сейчас проходит мое обучение в НИУ «МЭИ»?</vt:lpstr>
      <vt:lpstr>Чем меня привлекает выбранная специальность в НИУ «МЭИ»?</vt:lpstr>
      <vt:lpstr>Рекомендации на основе опыта обучения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Зайцева Камила Руслановна</dc:creator>
  <cp:lastModifiedBy>Сазонова Ирина Денисовна</cp:lastModifiedBy>
  <cp:revision>9</cp:revision>
  <dcterms:created xsi:type="dcterms:W3CDTF">2023-02-27T09:19:27Z</dcterms:created>
  <dcterms:modified xsi:type="dcterms:W3CDTF">2023-02-27T13:54:00Z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2023-02-27T00:00:00Z</vt:filetime>
  </property>
  <property fmtid="{D5CDD505-2E9C-101B-9397-08002B2CF9AE}" pid="5" name="ContentTypeId">
    <vt:lpwstr>0x010100123E5F38F521DB429E8091C58C84028E</vt:lpwstr>
  </property>
</Properties>
</file>