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57" r:id="rId2"/>
    <p:sldMasterId id="2147483804" r:id="rId3"/>
    <p:sldMasterId id="2147483851" r:id="rId4"/>
    <p:sldMasterId id="2147483898" r:id="rId5"/>
    <p:sldMasterId id="2147483945" r:id="rId6"/>
    <p:sldMasterId id="2147483992" r:id="rId7"/>
    <p:sldMasterId id="2147484039" r:id="rId8"/>
    <p:sldMasterId id="2147484089" r:id="rId9"/>
  </p:sldMasterIdLst>
  <p:notesMasterIdLst>
    <p:notesMasterId r:id="rId18"/>
  </p:notesMasterIdLst>
  <p:sldIdLst>
    <p:sldId id="5873" r:id="rId10"/>
    <p:sldId id="5871" r:id="rId11"/>
    <p:sldId id="5862" r:id="rId12"/>
    <p:sldId id="5860" r:id="rId13"/>
    <p:sldId id="5869" r:id="rId14"/>
    <p:sldId id="5866" r:id="rId15"/>
    <p:sldId id="5867" r:id="rId16"/>
    <p:sldId id="5868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сипов Сергей Константинович" initials="ОСК" lastIdx="23" clrIdx="0"/>
  <p:cmAuthor id="2" name="Скоблянова Марина Владимировна" initials="СМВ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682"/>
    <a:srgbClr val="D2DEEF"/>
    <a:srgbClr val="F1985B"/>
    <a:srgbClr val="92D050"/>
    <a:srgbClr val="EAEFF7"/>
    <a:srgbClr val="A9D18E"/>
    <a:srgbClr val="6D9D4D"/>
    <a:srgbClr val="FF5858"/>
    <a:srgbClr val="41AD49"/>
    <a:srgbClr val="20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3D50-E830-4C9E-993E-D673379DDBF2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4ACB-9BCC-48F8-AC91-E18777228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7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C7DF-78D9-4D9D-97C9-40C7B1475E9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4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5FA15-4E1C-487D-9F1E-D5A3ED2250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7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5FA15-4E1C-487D-9F1E-D5A3ED2250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3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8627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021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2114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18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774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57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3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1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23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30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42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41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651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7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19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7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76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2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9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39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63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370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993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898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766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734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68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22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9435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49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19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38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0090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75920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309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06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090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620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8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969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1BB6-DDAC-4455-92E8-C655871E4169}" type="slidenum">
              <a:rPr lang="ru-RU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265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9602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4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86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887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6937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7979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8942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0267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2202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114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62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32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04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4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27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97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3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22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55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7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3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8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79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28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0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87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34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98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469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551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693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036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70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730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8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131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43850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3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1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20261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63759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409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15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692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992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190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35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894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7418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19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641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2736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6925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113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6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7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34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378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851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41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8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06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54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4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28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91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5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98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29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7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81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3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67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68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5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1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76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19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18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7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809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548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032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1353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35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19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96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0470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9268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709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793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1724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209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468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81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1BB6-DDAC-4455-92E8-C655871E4169}" type="slidenum">
              <a:rPr lang="ru-RU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2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74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4277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980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6342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2309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68448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6763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204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5673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407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1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03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71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42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65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27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2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04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1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8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4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68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7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5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40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48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05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2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9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375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485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29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78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531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503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20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7173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961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12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56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8262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02233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000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79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3399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24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0464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5566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333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1BB6-DDAC-4455-92E8-C655871E4169}" type="slidenum">
              <a:rPr lang="ru-RU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7714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97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374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4197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9760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30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44209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72566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6723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4783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5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205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78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05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1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54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58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4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0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75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01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2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05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65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54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01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1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03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11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8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61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11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465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69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51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686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27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039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04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0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81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2573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34144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897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515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697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8979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6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25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4250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1BB6-DDAC-4455-92E8-C655871E4169}" type="slidenum">
              <a:rPr lang="ru-RU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95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3254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1283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807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74773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272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2499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39430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1147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9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174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2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33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29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42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74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47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19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356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5084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00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82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0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6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76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97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58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4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94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1770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60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339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76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0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0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0207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837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38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2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39856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81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12081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8429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4824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631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3014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365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77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22935B-2360-4049-80B3-E60900E3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472096"/>
            <a:ext cx="411480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 defTabSz="457200"/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522920-826F-E74A-8B23-976B015F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972" y="6472096"/>
            <a:ext cx="509165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r">
              <a:defRPr sz="1000" b="0" i="0">
                <a:latin typeface="Arial" panose="020B0604020202020204" pitchFamily="34" charset="0"/>
              </a:defRPr>
            </a:lvl1pPr>
          </a:lstStyle>
          <a:p>
            <a:fld id="{980791D9-10D2-994B-B98D-7AE07F75B86D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A7EF58C-A1A2-5D40-9760-FD8646FD2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65166"/>
            <a:ext cx="9195021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B58546A-2058-4F4E-837B-E977E38EF118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75000"/>
                  <a:alpha val="0"/>
                </a:scheme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56B4AF-475F-0841-A42A-A51E5E28FA33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75000"/>
                  <a:alpha val="0"/>
                </a:scheme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FA92510-9238-5945-BB82-F34118842CAE}"/>
              </a:ext>
            </a:extLst>
          </p:cNvPr>
          <p:cNvCxnSpPr/>
          <p:nvPr userDrawn="1"/>
        </p:nvCxnSpPr>
        <p:spPr>
          <a:xfrm>
            <a:off x="0" y="465887"/>
            <a:ext cx="38792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E1660DE-B74C-044B-80CC-5B7BD64B3EDA}"/>
              </a:ext>
            </a:extLst>
          </p:cNvPr>
          <p:cNvCxnSpPr>
            <a:cxnSpLocks/>
          </p:cNvCxnSpPr>
          <p:nvPr userDrawn="1"/>
        </p:nvCxnSpPr>
        <p:spPr>
          <a:xfrm>
            <a:off x="11804073" y="6536463"/>
            <a:ext cx="38792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C2D5A35-6A0D-449E-9DE3-94ED8C8EB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2765" y="207670"/>
            <a:ext cx="528372" cy="5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5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765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837248C-550E-4C0A-8CBB-E471418FE9F4}" type="datetimeFigureOut">
              <a:rPr lang="ru-RU" smtClean="0">
                <a:solidFill>
                  <a:srgbClr val="000000"/>
                </a:solidFill>
              </a:rPr>
              <a:pPr defTabSz="457200"/>
              <a:t>09.10.2025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AB68-7293-45F4-964C-314F549EB5CF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55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3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3446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5329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6912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6011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2409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02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2707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6864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544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91919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31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79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66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61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23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46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50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144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2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pos="544">
          <p15:clr>
            <a:srgbClr val="FBAE40"/>
          </p15:clr>
        </p15:guide>
        <p15:guide id="4294967295" pos="7136">
          <p15:clr>
            <a:srgbClr val="FBAE40"/>
          </p15:clr>
        </p15:guide>
      </p15:sldGuideLst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93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4223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41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pos="3498">
          <p15:clr>
            <a:srgbClr val="FBAE40"/>
          </p15:clr>
        </p15:guide>
      </p15:sldGuideLst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01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19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90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98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21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209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87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913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54294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203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83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949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45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649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96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81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24735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2304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pos="349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028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8237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1481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433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1833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0841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1BB6-DDAC-4455-92E8-C655871E4169}" type="slidenum">
              <a:rPr lang="ru-RU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32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8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8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10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7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1BB6-DDAC-4455-92E8-C655871E4169}" type="slidenum">
              <a:rPr lang="ru-RU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78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0309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59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6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307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6681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516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463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6416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745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826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31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3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1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76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2106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04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22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30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2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246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xmlns="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4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endParaRPr lang="ru-RU" sz="1200" dirty="0" err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5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3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96346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xmlns="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5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xmlns="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83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81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xmlns="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29F11A-CAD2-4FD2-9793-0DC6E98D19B3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69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xmlns="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xmlns="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xmlns="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xmlns="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xmlns="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xmlns="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xmlns="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xmlns="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xmlns="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63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556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2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439">
              <a:solidFill>
                <a:srgbClr val="FFFFFF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644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xmlns="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11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xmlns="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5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6537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xmlns="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41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xmlns="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66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169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xmlns="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115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213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35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129</a:t>
                </a:r>
              </a:p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xmlns="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153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164</a:t>
                </a:r>
              </a:p>
              <a:p>
                <a:pPr algn="ctr" defTabSz="457200">
                  <a:lnSpc>
                    <a:spcPct val="110000"/>
                  </a:lnSpc>
                  <a:defRPr/>
                </a:pPr>
                <a:r>
                  <a:rPr lang="ru-RU" sz="1200" dirty="0">
                    <a:solidFill>
                      <a:srgbClr val="FFFFFF"/>
                    </a:solidFill>
                  </a:rPr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38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959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36944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xmlns="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xmlns="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0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5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xmlns="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xmlns="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633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xmlns="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xmlns="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43464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769DE-F317-1A46-9E93-1D231D541C46}"/>
              </a:ext>
            </a:extLst>
          </p:cNvPr>
          <p:cNvSpPr/>
          <p:nvPr userDrawn="1"/>
        </p:nvSpPr>
        <p:spPr>
          <a:xfrm>
            <a:off x="5067040" y="3251200"/>
            <a:ext cx="7124960" cy="360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EE252F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xmlns="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alpha val="6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FB8A18-4E17-0A4F-AE28-0B7C60B8F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66" y="3846286"/>
            <a:ext cx="6449683" cy="14956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7478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05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126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2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493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226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xmlns="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846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1BB6-DDAC-4455-92E8-C655871E4169}" type="slidenum">
              <a:rPr lang="ru-RU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6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0241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xmlns="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xmlns="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xmlns="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xmlns="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603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7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3085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691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8671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6889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NUL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image" Target="NUL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42" Type="http://schemas.openxmlformats.org/officeDocument/2006/relationships/slideLayout" Target="../slideLayouts/slideLayout134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37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32.xml"/><Relationship Id="rId45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36" Type="http://schemas.openxmlformats.org/officeDocument/2006/relationships/slideLayout" Target="../slideLayouts/slideLayout128.xml"/><Relationship Id="rId49" Type="http://schemas.openxmlformats.org/officeDocument/2006/relationships/image" Target="NUL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4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slideLayout" Target="../slideLayouts/slideLayout127.xml"/><Relationship Id="rId43" Type="http://schemas.openxmlformats.org/officeDocument/2006/relationships/slideLayout" Target="../slideLayouts/slideLayout135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38" Type="http://schemas.openxmlformats.org/officeDocument/2006/relationships/slideLayout" Target="../slideLayouts/slideLayout130.xml"/><Relationship Id="rId4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9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59.xml"/><Relationship Id="rId34" Type="http://schemas.openxmlformats.org/officeDocument/2006/relationships/slideLayout" Target="../slideLayouts/slideLayout172.xml"/><Relationship Id="rId42" Type="http://schemas.openxmlformats.org/officeDocument/2006/relationships/slideLayout" Target="../slideLayouts/slideLayout180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40" Type="http://schemas.openxmlformats.org/officeDocument/2006/relationships/slideLayout" Target="../slideLayouts/slideLayout178.xml"/><Relationship Id="rId45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49" Type="http://schemas.openxmlformats.org/officeDocument/2006/relationships/image" Target="NUL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slideLayout" Target="../slideLayouts/slideLayout169.xml"/><Relationship Id="rId44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46" Type="http://schemas.openxmlformats.org/officeDocument/2006/relationships/theme" Target="../theme/theme4.xml"/><Relationship Id="rId20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theme" Target="../theme/theme5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9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image" Target="NUL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26" Type="http://schemas.openxmlformats.org/officeDocument/2006/relationships/slideLayout" Target="../slideLayouts/slideLayout255.xml"/><Relationship Id="rId39" Type="http://schemas.openxmlformats.org/officeDocument/2006/relationships/slideLayout" Target="../slideLayouts/slideLayout268.xml"/><Relationship Id="rId21" Type="http://schemas.openxmlformats.org/officeDocument/2006/relationships/slideLayout" Target="../slideLayouts/slideLayout250.xml"/><Relationship Id="rId34" Type="http://schemas.openxmlformats.org/officeDocument/2006/relationships/slideLayout" Target="../slideLayouts/slideLayout263.xml"/><Relationship Id="rId42" Type="http://schemas.openxmlformats.org/officeDocument/2006/relationships/slideLayout" Target="../slideLayouts/slideLayout271.xml"/><Relationship Id="rId47" Type="http://schemas.openxmlformats.org/officeDocument/2006/relationships/theme" Target="../theme/theme6.xml"/><Relationship Id="rId7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9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40.xml"/><Relationship Id="rId24" Type="http://schemas.openxmlformats.org/officeDocument/2006/relationships/slideLayout" Target="../slideLayouts/slideLayout253.xml"/><Relationship Id="rId32" Type="http://schemas.openxmlformats.org/officeDocument/2006/relationships/slideLayout" Target="../slideLayouts/slideLayout261.xml"/><Relationship Id="rId37" Type="http://schemas.openxmlformats.org/officeDocument/2006/relationships/slideLayout" Target="../slideLayouts/slideLayout266.xml"/><Relationship Id="rId40" Type="http://schemas.openxmlformats.org/officeDocument/2006/relationships/slideLayout" Target="../slideLayouts/slideLayout269.xml"/><Relationship Id="rId45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52.xml"/><Relationship Id="rId28" Type="http://schemas.openxmlformats.org/officeDocument/2006/relationships/slideLayout" Target="../slideLayouts/slideLayout257.xml"/><Relationship Id="rId36" Type="http://schemas.openxmlformats.org/officeDocument/2006/relationships/slideLayout" Target="../slideLayouts/slideLayout265.xml"/><Relationship Id="rId49" Type="http://schemas.openxmlformats.org/officeDocument/2006/relationships/image" Target="NULL"/><Relationship Id="rId10" Type="http://schemas.openxmlformats.org/officeDocument/2006/relationships/slideLayout" Target="../slideLayouts/slideLayout239.xml"/><Relationship Id="rId19" Type="http://schemas.openxmlformats.org/officeDocument/2006/relationships/slideLayout" Target="../slideLayouts/slideLayout248.xml"/><Relationship Id="rId31" Type="http://schemas.openxmlformats.org/officeDocument/2006/relationships/slideLayout" Target="../slideLayouts/slideLayout260.xml"/><Relationship Id="rId44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51.xml"/><Relationship Id="rId27" Type="http://schemas.openxmlformats.org/officeDocument/2006/relationships/slideLayout" Target="../slideLayouts/slideLayout256.xml"/><Relationship Id="rId30" Type="http://schemas.openxmlformats.org/officeDocument/2006/relationships/slideLayout" Target="../slideLayouts/slideLayout259.xml"/><Relationship Id="rId35" Type="http://schemas.openxmlformats.org/officeDocument/2006/relationships/slideLayout" Target="../slideLayouts/slideLayout264.xml"/><Relationship Id="rId43" Type="http://schemas.openxmlformats.org/officeDocument/2006/relationships/slideLayout" Target="../slideLayouts/slideLayout272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5" Type="http://schemas.openxmlformats.org/officeDocument/2006/relationships/slideLayout" Target="../slideLayouts/slideLayout254.xml"/><Relationship Id="rId33" Type="http://schemas.openxmlformats.org/officeDocument/2006/relationships/slideLayout" Target="../slideLayouts/slideLayout262.xml"/><Relationship Id="rId38" Type="http://schemas.openxmlformats.org/officeDocument/2006/relationships/slideLayout" Target="../slideLayouts/slideLayout267.xml"/><Relationship Id="rId46" Type="http://schemas.openxmlformats.org/officeDocument/2006/relationships/slideLayout" Target="../slideLayouts/slideLayout275.xml"/><Relationship Id="rId20" Type="http://schemas.openxmlformats.org/officeDocument/2006/relationships/slideLayout" Target="../slideLayouts/slideLayout249.xml"/><Relationship Id="rId41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26" Type="http://schemas.openxmlformats.org/officeDocument/2006/relationships/slideLayout" Target="../slideLayouts/slideLayout301.xml"/><Relationship Id="rId39" Type="http://schemas.openxmlformats.org/officeDocument/2006/relationships/slideLayout" Target="../slideLayouts/slideLayout314.xml"/><Relationship Id="rId21" Type="http://schemas.openxmlformats.org/officeDocument/2006/relationships/slideLayout" Target="../slideLayouts/slideLayout296.xml"/><Relationship Id="rId34" Type="http://schemas.openxmlformats.org/officeDocument/2006/relationships/slideLayout" Target="../slideLayouts/slideLayout309.xml"/><Relationship Id="rId42" Type="http://schemas.openxmlformats.org/officeDocument/2006/relationships/slideLayout" Target="../slideLayouts/slideLayout317.xml"/><Relationship Id="rId47" Type="http://schemas.openxmlformats.org/officeDocument/2006/relationships/theme" Target="../theme/theme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9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32" Type="http://schemas.openxmlformats.org/officeDocument/2006/relationships/slideLayout" Target="../slideLayouts/slideLayout307.xml"/><Relationship Id="rId37" Type="http://schemas.openxmlformats.org/officeDocument/2006/relationships/slideLayout" Target="../slideLayouts/slideLayout312.xml"/><Relationship Id="rId40" Type="http://schemas.openxmlformats.org/officeDocument/2006/relationships/slideLayout" Target="../slideLayouts/slideLayout315.xml"/><Relationship Id="rId45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28" Type="http://schemas.openxmlformats.org/officeDocument/2006/relationships/slideLayout" Target="../slideLayouts/slideLayout303.xml"/><Relationship Id="rId36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285.xml"/><Relationship Id="rId19" Type="http://schemas.openxmlformats.org/officeDocument/2006/relationships/slideLayout" Target="../slideLayouts/slideLayout294.xml"/><Relationship Id="rId31" Type="http://schemas.openxmlformats.org/officeDocument/2006/relationships/slideLayout" Target="../slideLayouts/slideLayout306.xml"/><Relationship Id="rId44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slideLayout" Target="../slideLayouts/slideLayout302.xml"/><Relationship Id="rId30" Type="http://schemas.openxmlformats.org/officeDocument/2006/relationships/slideLayout" Target="../slideLayouts/slideLayout305.xml"/><Relationship Id="rId35" Type="http://schemas.openxmlformats.org/officeDocument/2006/relationships/slideLayout" Target="../slideLayouts/slideLayout310.xml"/><Relationship Id="rId43" Type="http://schemas.openxmlformats.org/officeDocument/2006/relationships/slideLayout" Target="../slideLayouts/slideLayout318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33" Type="http://schemas.openxmlformats.org/officeDocument/2006/relationships/slideLayout" Target="../slideLayouts/slideLayout308.xml"/><Relationship Id="rId38" Type="http://schemas.openxmlformats.org/officeDocument/2006/relationships/slideLayout" Target="../slideLayouts/slideLayout313.xml"/><Relationship Id="rId46" Type="http://schemas.openxmlformats.org/officeDocument/2006/relationships/slideLayout" Target="../slideLayouts/slideLayout321.xml"/><Relationship Id="rId20" Type="http://schemas.openxmlformats.org/officeDocument/2006/relationships/slideLayout" Target="../slideLayouts/slideLayout295.xml"/><Relationship Id="rId41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4.xml"/><Relationship Id="rId18" Type="http://schemas.openxmlformats.org/officeDocument/2006/relationships/slideLayout" Target="../slideLayouts/slideLayout339.xml"/><Relationship Id="rId26" Type="http://schemas.openxmlformats.org/officeDocument/2006/relationships/slideLayout" Target="../slideLayouts/slideLayout347.xml"/><Relationship Id="rId39" Type="http://schemas.openxmlformats.org/officeDocument/2006/relationships/slideLayout" Target="../slideLayouts/slideLayout360.xml"/><Relationship Id="rId21" Type="http://schemas.openxmlformats.org/officeDocument/2006/relationships/slideLayout" Target="../slideLayouts/slideLayout342.xml"/><Relationship Id="rId34" Type="http://schemas.openxmlformats.org/officeDocument/2006/relationships/slideLayout" Target="../slideLayouts/slideLayout355.xml"/><Relationship Id="rId42" Type="http://schemas.openxmlformats.org/officeDocument/2006/relationships/slideLayout" Target="../slideLayouts/slideLayout363.xml"/><Relationship Id="rId47" Type="http://schemas.openxmlformats.org/officeDocument/2006/relationships/slideLayout" Target="../slideLayouts/slideLayout368.xml"/><Relationship Id="rId50" Type="http://schemas.openxmlformats.org/officeDocument/2006/relationships/image" Target="../media/image6.png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6" Type="http://schemas.openxmlformats.org/officeDocument/2006/relationships/slideLayout" Target="../slideLayouts/slideLayout337.xml"/><Relationship Id="rId29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32.xml"/><Relationship Id="rId24" Type="http://schemas.openxmlformats.org/officeDocument/2006/relationships/slideLayout" Target="../slideLayouts/slideLayout345.xml"/><Relationship Id="rId32" Type="http://schemas.openxmlformats.org/officeDocument/2006/relationships/slideLayout" Target="../slideLayouts/slideLayout353.xml"/><Relationship Id="rId37" Type="http://schemas.openxmlformats.org/officeDocument/2006/relationships/slideLayout" Target="../slideLayouts/slideLayout358.xml"/><Relationship Id="rId40" Type="http://schemas.openxmlformats.org/officeDocument/2006/relationships/slideLayout" Target="../slideLayouts/slideLayout361.xml"/><Relationship Id="rId45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26.xml"/><Relationship Id="rId15" Type="http://schemas.openxmlformats.org/officeDocument/2006/relationships/slideLayout" Target="../slideLayouts/slideLayout336.xml"/><Relationship Id="rId23" Type="http://schemas.openxmlformats.org/officeDocument/2006/relationships/slideLayout" Target="../slideLayouts/slideLayout344.xml"/><Relationship Id="rId28" Type="http://schemas.openxmlformats.org/officeDocument/2006/relationships/slideLayout" Target="../slideLayouts/slideLayout349.xml"/><Relationship Id="rId36" Type="http://schemas.openxmlformats.org/officeDocument/2006/relationships/slideLayout" Target="../slideLayouts/slideLayout357.xml"/><Relationship Id="rId49" Type="http://schemas.openxmlformats.org/officeDocument/2006/relationships/theme" Target="../theme/theme8.xml"/><Relationship Id="rId10" Type="http://schemas.openxmlformats.org/officeDocument/2006/relationships/slideLayout" Target="../slideLayouts/slideLayout331.xml"/><Relationship Id="rId19" Type="http://schemas.openxmlformats.org/officeDocument/2006/relationships/slideLayout" Target="../slideLayouts/slideLayout340.xml"/><Relationship Id="rId31" Type="http://schemas.openxmlformats.org/officeDocument/2006/relationships/slideLayout" Target="../slideLayouts/slideLayout352.xml"/><Relationship Id="rId44" Type="http://schemas.openxmlformats.org/officeDocument/2006/relationships/slideLayout" Target="../slideLayouts/slideLayout365.xml"/><Relationship Id="rId52" Type="http://schemas.openxmlformats.org/officeDocument/2006/relationships/image" Target="../media/image20.svg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slideLayout" Target="../slideLayouts/slideLayout335.xml"/><Relationship Id="rId22" Type="http://schemas.openxmlformats.org/officeDocument/2006/relationships/slideLayout" Target="../slideLayouts/slideLayout343.xml"/><Relationship Id="rId27" Type="http://schemas.openxmlformats.org/officeDocument/2006/relationships/slideLayout" Target="../slideLayouts/slideLayout348.xml"/><Relationship Id="rId30" Type="http://schemas.openxmlformats.org/officeDocument/2006/relationships/slideLayout" Target="../slideLayouts/slideLayout351.xml"/><Relationship Id="rId35" Type="http://schemas.openxmlformats.org/officeDocument/2006/relationships/slideLayout" Target="../slideLayouts/slideLayout356.xml"/><Relationship Id="rId43" Type="http://schemas.openxmlformats.org/officeDocument/2006/relationships/slideLayout" Target="../slideLayouts/slideLayout364.xml"/><Relationship Id="rId48" Type="http://schemas.openxmlformats.org/officeDocument/2006/relationships/slideLayout" Target="../slideLayouts/slideLayout369.xml"/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33.xml"/><Relationship Id="rId17" Type="http://schemas.openxmlformats.org/officeDocument/2006/relationships/slideLayout" Target="../slideLayouts/slideLayout338.xml"/><Relationship Id="rId25" Type="http://schemas.openxmlformats.org/officeDocument/2006/relationships/slideLayout" Target="../slideLayouts/slideLayout346.xml"/><Relationship Id="rId33" Type="http://schemas.openxmlformats.org/officeDocument/2006/relationships/slideLayout" Target="../slideLayouts/slideLayout354.xml"/><Relationship Id="rId38" Type="http://schemas.openxmlformats.org/officeDocument/2006/relationships/slideLayout" Target="../slideLayouts/slideLayout359.xml"/><Relationship Id="rId46" Type="http://schemas.openxmlformats.org/officeDocument/2006/relationships/slideLayout" Target="../slideLayouts/slideLayout367.xml"/><Relationship Id="rId20" Type="http://schemas.openxmlformats.org/officeDocument/2006/relationships/slideLayout" Target="../slideLayouts/slideLayout341.xml"/><Relationship Id="rId41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2.xml"/><Relationship Id="rId18" Type="http://schemas.openxmlformats.org/officeDocument/2006/relationships/slideLayout" Target="../slideLayouts/slideLayout387.xml"/><Relationship Id="rId26" Type="http://schemas.openxmlformats.org/officeDocument/2006/relationships/slideLayout" Target="../slideLayouts/slideLayout395.xml"/><Relationship Id="rId39" Type="http://schemas.openxmlformats.org/officeDocument/2006/relationships/slideLayout" Target="../slideLayouts/slideLayout408.xml"/><Relationship Id="rId21" Type="http://schemas.openxmlformats.org/officeDocument/2006/relationships/slideLayout" Target="../slideLayouts/slideLayout390.xml"/><Relationship Id="rId34" Type="http://schemas.openxmlformats.org/officeDocument/2006/relationships/slideLayout" Target="../slideLayouts/slideLayout403.xml"/><Relationship Id="rId42" Type="http://schemas.openxmlformats.org/officeDocument/2006/relationships/slideLayout" Target="../slideLayouts/slideLayout411.xml"/><Relationship Id="rId47" Type="http://schemas.openxmlformats.org/officeDocument/2006/relationships/theme" Target="../theme/theme9.xml"/><Relationship Id="rId50" Type="http://schemas.openxmlformats.org/officeDocument/2006/relationships/image" Target="NULL"/><Relationship Id="rId7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1.xml"/><Relationship Id="rId16" Type="http://schemas.openxmlformats.org/officeDocument/2006/relationships/slideLayout" Target="../slideLayouts/slideLayout385.xml"/><Relationship Id="rId29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380.xml"/><Relationship Id="rId24" Type="http://schemas.openxmlformats.org/officeDocument/2006/relationships/slideLayout" Target="../slideLayouts/slideLayout393.xml"/><Relationship Id="rId32" Type="http://schemas.openxmlformats.org/officeDocument/2006/relationships/slideLayout" Target="../slideLayouts/slideLayout401.xml"/><Relationship Id="rId37" Type="http://schemas.openxmlformats.org/officeDocument/2006/relationships/slideLayout" Target="../slideLayouts/slideLayout406.xml"/><Relationship Id="rId40" Type="http://schemas.openxmlformats.org/officeDocument/2006/relationships/slideLayout" Target="../slideLayouts/slideLayout409.xml"/><Relationship Id="rId45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74.xml"/><Relationship Id="rId15" Type="http://schemas.openxmlformats.org/officeDocument/2006/relationships/slideLayout" Target="../slideLayouts/slideLayout384.xml"/><Relationship Id="rId23" Type="http://schemas.openxmlformats.org/officeDocument/2006/relationships/slideLayout" Target="../slideLayouts/slideLayout392.xml"/><Relationship Id="rId28" Type="http://schemas.openxmlformats.org/officeDocument/2006/relationships/slideLayout" Target="../slideLayouts/slideLayout397.xml"/><Relationship Id="rId36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379.xml"/><Relationship Id="rId19" Type="http://schemas.openxmlformats.org/officeDocument/2006/relationships/slideLayout" Target="../slideLayouts/slideLayout388.xml"/><Relationship Id="rId31" Type="http://schemas.openxmlformats.org/officeDocument/2006/relationships/slideLayout" Target="../slideLayouts/slideLayout400.xml"/><Relationship Id="rId44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slideLayout" Target="../slideLayouts/slideLayout383.xml"/><Relationship Id="rId22" Type="http://schemas.openxmlformats.org/officeDocument/2006/relationships/slideLayout" Target="../slideLayouts/slideLayout391.xml"/><Relationship Id="rId27" Type="http://schemas.openxmlformats.org/officeDocument/2006/relationships/slideLayout" Target="../slideLayouts/slideLayout396.xml"/><Relationship Id="rId30" Type="http://schemas.openxmlformats.org/officeDocument/2006/relationships/slideLayout" Target="../slideLayouts/slideLayout399.xml"/><Relationship Id="rId35" Type="http://schemas.openxmlformats.org/officeDocument/2006/relationships/slideLayout" Target="../slideLayouts/slideLayout404.xml"/><Relationship Id="rId43" Type="http://schemas.openxmlformats.org/officeDocument/2006/relationships/slideLayout" Target="../slideLayouts/slideLayout412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81.xml"/><Relationship Id="rId17" Type="http://schemas.openxmlformats.org/officeDocument/2006/relationships/slideLayout" Target="../slideLayouts/slideLayout386.xml"/><Relationship Id="rId25" Type="http://schemas.openxmlformats.org/officeDocument/2006/relationships/slideLayout" Target="../slideLayouts/slideLayout394.xml"/><Relationship Id="rId33" Type="http://schemas.openxmlformats.org/officeDocument/2006/relationships/slideLayout" Target="../slideLayouts/slideLayout402.xml"/><Relationship Id="rId38" Type="http://schemas.openxmlformats.org/officeDocument/2006/relationships/slideLayout" Target="../slideLayouts/slideLayout407.xml"/><Relationship Id="rId46" Type="http://schemas.openxmlformats.org/officeDocument/2006/relationships/slideLayout" Target="../slideLayouts/slideLayout415.xml"/><Relationship Id="rId20" Type="http://schemas.openxmlformats.org/officeDocument/2006/relationships/slideLayout" Target="../slideLayouts/slideLayout389.xml"/><Relationship Id="rId41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  <p:sldLayoutId id="2147483888" r:id="rId37"/>
    <p:sldLayoutId id="2147483889" r:id="rId38"/>
    <p:sldLayoutId id="2147483890" r:id="rId39"/>
    <p:sldLayoutId id="2147483891" r:id="rId40"/>
    <p:sldLayoutId id="2147483892" r:id="rId41"/>
    <p:sldLayoutId id="2147483893" r:id="rId42"/>
    <p:sldLayoutId id="2147483894" r:id="rId43"/>
    <p:sldLayoutId id="2147483895" r:id="rId44"/>
    <p:sldLayoutId id="2147483896" r:id="rId45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  <p:sldLayoutId id="2147483966" r:id="rId21"/>
    <p:sldLayoutId id="2147483967" r:id="rId22"/>
    <p:sldLayoutId id="2147483968" r:id="rId23"/>
    <p:sldLayoutId id="2147483969" r:id="rId24"/>
    <p:sldLayoutId id="2147483970" r:id="rId25"/>
    <p:sldLayoutId id="2147483971" r:id="rId26"/>
    <p:sldLayoutId id="2147483972" r:id="rId27"/>
    <p:sldLayoutId id="2147483973" r:id="rId28"/>
    <p:sldLayoutId id="2147483974" r:id="rId29"/>
    <p:sldLayoutId id="2147483975" r:id="rId30"/>
    <p:sldLayoutId id="2147483976" r:id="rId31"/>
    <p:sldLayoutId id="2147483977" r:id="rId32"/>
    <p:sldLayoutId id="2147483978" r:id="rId33"/>
    <p:sldLayoutId id="2147483979" r:id="rId34"/>
    <p:sldLayoutId id="2147483980" r:id="rId35"/>
    <p:sldLayoutId id="2147483981" r:id="rId36"/>
    <p:sldLayoutId id="2147483982" r:id="rId37"/>
    <p:sldLayoutId id="2147483983" r:id="rId38"/>
    <p:sldLayoutId id="2147483984" r:id="rId39"/>
    <p:sldLayoutId id="2147483985" r:id="rId40"/>
    <p:sldLayoutId id="2147483986" r:id="rId41"/>
    <p:sldLayoutId id="2147483987" r:id="rId42"/>
    <p:sldLayoutId id="2147483988" r:id="rId43"/>
    <p:sldLayoutId id="2147483989" r:id="rId44"/>
    <p:sldLayoutId id="2147483990" r:id="rId45"/>
    <p:sldLayoutId id="2147483991" r:id="rId46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4014" r:id="rId22"/>
    <p:sldLayoutId id="2147484015" r:id="rId23"/>
    <p:sldLayoutId id="2147484016" r:id="rId24"/>
    <p:sldLayoutId id="2147484017" r:id="rId25"/>
    <p:sldLayoutId id="2147484018" r:id="rId26"/>
    <p:sldLayoutId id="2147484019" r:id="rId27"/>
    <p:sldLayoutId id="2147484020" r:id="rId28"/>
    <p:sldLayoutId id="2147484021" r:id="rId29"/>
    <p:sldLayoutId id="2147484022" r:id="rId30"/>
    <p:sldLayoutId id="2147484023" r:id="rId31"/>
    <p:sldLayoutId id="2147484024" r:id="rId32"/>
    <p:sldLayoutId id="2147484025" r:id="rId33"/>
    <p:sldLayoutId id="2147484026" r:id="rId34"/>
    <p:sldLayoutId id="2147484027" r:id="rId35"/>
    <p:sldLayoutId id="2147484028" r:id="rId36"/>
    <p:sldLayoutId id="2147484029" r:id="rId37"/>
    <p:sldLayoutId id="2147484030" r:id="rId38"/>
    <p:sldLayoutId id="2147484031" r:id="rId39"/>
    <p:sldLayoutId id="2147484032" r:id="rId40"/>
    <p:sldLayoutId id="2147484033" r:id="rId41"/>
    <p:sldLayoutId id="2147484034" r:id="rId42"/>
    <p:sldLayoutId id="2147484035" r:id="rId43"/>
    <p:sldLayoutId id="2147484036" r:id="rId44"/>
    <p:sldLayoutId id="2147484037" r:id="rId45"/>
    <p:sldLayoutId id="2147484038" r:id="rId46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69" r:id="rId30"/>
    <p:sldLayoutId id="2147484070" r:id="rId31"/>
    <p:sldLayoutId id="2147484071" r:id="rId32"/>
    <p:sldLayoutId id="2147484072" r:id="rId33"/>
    <p:sldLayoutId id="2147484073" r:id="rId34"/>
    <p:sldLayoutId id="2147484074" r:id="rId35"/>
    <p:sldLayoutId id="2147484075" r:id="rId36"/>
    <p:sldLayoutId id="2147484076" r:id="rId37"/>
    <p:sldLayoutId id="2147484077" r:id="rId38"/>
    <p:sldLayoutId id="2147484078" r:id="rId39"/>
    <p:sldLayoutId id="2147484079" r:id="rId40"/>
    <p:sldLayoutId id="2147484080" r:id="rId41"/>
    <p:sldLayoutId id="2147484081" r:id="rId42"/>
    <p:sldLayoutId id="2147484082" r:id="rId43"/>
    <p:sldLayoutId id="2147484083" r:id="rId44"/>
    <p:sldLayoutId id="2147484084" r:id="rId45"/>
    <p:sldLayoutId id="2147484085" r:id="rId46"/>
    <p:sldLayoutId id="2147484086" r:id="rId47"/>
    <p:sldLayoutId id="2147484087" r:id="rId48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xmlns="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EE252F"/>
              </a:buClr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xmlns="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xmlns="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  <p:sldLayoutId id="2147484107" r:id="rId18"/>
    <p:sldLayoutId id="2147484108" r:id="rId19"/>
    <p:sldLayoutId id="2147484109" r:id="rId20"/>
    <p:sldLayoutId id="2147484110" r:id="rId21"/>
    <p:sldLayoutId id="2147484111" r:id="rId22"/>
    <p:sldLayoutId id="2147484112" r:id="rId23"/>
    <p:sldLayoutId id="2147484113" r:id="rId24"/>
    <p:sldLayoutId id="2147484114" r:id="rId25"/>
    <p:sldLayoutId id="2147484115" r:id="rId26"/>
    <p:sldLayoutId id="2147484116" r:id="rId27"/>
    <p:sldLayoutId id="2147484117" r:id="rId28"/>
    <p:sldLayoutId id="2147484118" r:id="rId29"/>
    <p:sldLayoutId id="2147484119" r:id="rId30"/>
    <p:sldLayoutId id="2147484120" r:id="rId31"/>
    <p:sldLayoutId id="2147484121" r:id="rId32"/>
    <p:sldLayoutId id="2147484122" r:id="rId33"/>
    <p:sldLayoutId id="2147484123" r:id="rId34"/>
    <p:sldLayoutId id="2147484124" r:id="rId35"/>
    <p:sldLayoutId id="2147484125" r:id="rId36"/>
    <p:sldLayoutId id="2147484126" r:id="rId37"/>
    <p:sldLayoutId id="2147484127" r:id="rId38"/>
    <p:sldLayoutId id="2147484128" r:id="rId39"/>
    <p:sldLayoutId id="2147484129" r:id="rId40"/>
    <p:sldLayoutId id="2147484130" r:id="rId41"/>
    <p:sldLayoutId id="2147484131" r:id="rId42"/>
    <p:sldLayoutId id="2147484132" r:id="rId43"/>
    <p:sldLayoutId id="2147484133" r:id="rId44"/>
    <p:sldLayoutId id="2147484134" r:id="rId45"/>
    <p:sldLayoutId id="2147484135" r:id="rId46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pos="257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orient="horz" pos="3974">
          <p15:clr>
            <a:srgbClr val="F26B43"/>
          </p15:clr>
        </p15:guide>
        <p15:guide id="4294967295" orient="horz" pos="686">
          <p15:clr>
            <a:srgbClr val="F26B43"/>
          </p15:clr>
        </p15:guide>
        <p15:guide id="4294967295" orient="horz" pos="73">
          <p15:clr>
            <a:srgbClr val="F26B43"/>
          </p15:clr>
        </p15:guide>
        <p15:guide id="4294967295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../media/image30.jpeg"/><Relationship Id="rId7" Type="http://schemas.openxmlformats.org/officeDocument/2006/relationships/image" Target="NULL"/><Relationship Id="rId12" Type="http://schemas.openxmlformats.org/officeDocument/2006/relationships/image" Target="../media/image21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4.png"/><Relationship Id="rId20" Type="http://schemas.openxmlformats.org/officeDocument/2006/relationships/image" Target="../media/image23.png"/><Relationship Id="rId29" Type="http://schemas.openxmlformats.org/officeDocument/2006/relationships/image" Target="NULL"/><Relationship Id="rId1" Type="http://schemas.openxmlformats.org/officeDocument/2006/relationships/slideLayout" Target="../slideLayouts/slideLayout32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7.png"/><Relationship Id="rId10" Type="http://schemas.openxmlformats.org/officeDocument/2006/relationships/image" Target="../media/image19.gif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NULL"/><Relationship Id="rId30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3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3.xml"/><Relationship Id="rId6" Type="http://schemas.openxmlformats.org/officeDocument/2006/relationships/image" Target="../media/image36.png"/><Relationship Id="rId5" Type="http://schemas.openxmlformats.org/officeDocument/2006/relationships/image" Target="../media/image46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79A56A9-FB65-4544-9D09-3F523BBCD1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r="13057"/>
          <a:stretch/>
        </p:blipFill>
        <p:spPr>
          <a:xfrm>
            <a:off x="9698240" y="-2840"/>
            <a:ext cx="2493760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EA9470-9169-4BBF-B61D-A02D1287A0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19597"/>
          <a:stretch/>
        </p:blipFill>
        <p:spPr>
          <a:xfrm>
            <a:off x="1" y="0"/>
            <a:ext cx="1942560" cy="6855160"/>
          </a:xfr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8F3514E9-BFAF-4F4D-8CC4-EA008DE8650E}"/>
              </a:ext>
            </a:extLst>
          </p:cNvPr>
          <p:cNvCxnSpPr>
            <a:cxnSpLocks/>
          </p:cNvCxnSpPr>
          <p:nvPr/>
        </p:nvCxnSpPr>
        <p:spPr bwMode="auto">
          <a:xfrm flipH="1">
            <a:off x="945679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8A8440F-7239-4772-88E2-40E395525A41}"/>
              </a:ext>
            </a:extLst>
          </p:cNvPr>
          <p:cNvCxnSpPr>
            <a:cxnSpLocks/>
          </p:cNvCxnSpPr>
          <p:nvPr/>
        </p:nvCxnSpPr>
        <p:spPr bwMode="auto">
          <a:xfrm flipH="1">
            <a:off x="3847141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A86465A-E0DB-4835-A3F8-54BF2C06C3C8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4979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D86EB93F-C9C0-472C-A93C-E0C498ABC230}"/>
              </a:ext>
            </a:extLst>
          </p:cNvPr>
          <p:cNvCxnSpPr>
            <a:cxnSpLocks/>
          </p:cNvCxnSpPr>
          <p:nvPr/>
        </p:nvCxnSpPr>
        <p:spPr bwMode="auto">
          <a:xfrm flipH="1">
            <a:off x="9694025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DBD937-737A-C449-B09C-C5D837CF79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6944"/>
          <a:stretch>
            <a:fillRect/>
          </a:stretch>
        </p:blipFill>
        <p:spPr/>
      </p:pic>
      <p:pic>
        <p:nvPicPr>
          <p:cNvPr id="27" name="Рисунок 2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r="3079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6944"/>
          <a:stretch>
            <a:fillRect/>
          </a:stretch>
        </p:blipFill>
        <p:spPr/>
      </p:pic>
      <p:grpSp>
        <p:nvGrpSpPr>
          <p:cNvPr id="4" name="Группа 3"/>
          <p:cNvGrpSpPr/>
          <p:nvPr/>
        </p:nvGrpSpPr>
        <p:grpSpPr>
          <a:xfrm>
            <a:off x="0" y="3818919"/>
            <a:ext cx="6443663" cy="2025402"/>
            <a:chOff x="0" y="3818919"/>
            <a:chExt cx="6443663" cy="202540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C758048-284A-49F1-AFB6-658D5D0BA50F}"/>
                </a:ext>
              </a:extLst>
            </p:cNvPr>
            <p:cNvSpPr/>
            <p:nvPr/>
          </p:nvSpPr>
          <p:spPr>
            <a:xfrm>
              <a:off x="0" y="3818919"/>
              <a:ext cx="6443663" cy="2025402"/>
            </a:xfrm>
            <a:prstGeom prst="rect">
              <a:avLst/>
            </a:prstGeom>
            <a:gradFill>
              <a:gsLst>
                <a:gs pos="32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FB2C6ABD-8A38-41DB-951F-4B8A59764239}"/>
                </a:ext>
              </a:extLst>
            </p:cNvPr>
            <p:cNvSpPr/>
            <p:nvPr/>
          </p:nvSpPr>
          <p:spPr>
            <a:xfrm>
              <a:off x="6371663" y="3818919"/>
              <a:ext cx="72000" cy="202540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38100" dir="10800000" algn="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2834189-29A2-4C4B-B10A-B05E856D5D7E}"/>
                </a:ext>
              </a:extLst>
            </p:cNvPr>
            <p:cNvSpPr/>
            <p:nvPr/>
          </p:nvSpPr>
          <p:spPr>
            <a:xfrm>
              <a:off x="383091" y="4115317"/>
              <a:ext cx="5787259" cy="923330"/>
            </a:xfrm>
            <a:prstGeom prst="rect">
              <a:avLst/>
            </a:prstGeom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ru-RU" sz="2000" b="1" dirty="0">
                  <a:solidFill>
                    <a:srgbClr val="FFFFFF"/>
                  </a:solidFill>
                </a:rPr>
                <a:t>Студенческие конструкторские бюро Силовых машин – твоя возможность крутого старта карьеры в энергетике!</a:t>
              </a: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xmlns="" id="{B7FAF99B-B058-4C26-9D19-C6F7418375BE}"/>
                </a:ext>
              </a:extLst>
            </p:cNvPr>
            <p:cNvSpPr/>
            <p:nvPr/>
          </p:nvSpPr>
          <p:spPr>
            <a:xfrm>
              <a:off x="366596" y="5217576"/>
              <a:ext cx="2797734" cy="4478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800">
                <a:lnSpc>
                  <a:spcPct val="95000"/>
                </a:lnSpc>
                <a:spcAft>
                  <a:spcPts val="300"/>
                </a:spcAft>
                <a:defRPr/>
              </a:pPr>
              <a:r>
                <a:rPr lang="ru-RU" sz="1400" dirty="0" smtClean="0">
                  <a:solidFill>
                    <a:srgbClr val="14808E">
                      <a:lumMod val="20000"/>
                      <a:lumOff val="80000"/>
                    </a:srgbClr>
                  </a:solidFill>
                </a:rPr>
                <a:t>День Силовых машин в МЭИ</a:t>
              </a:r>
            </a:p>
            <a:p>
              <a:pPr defTabSz="685800">
                <a:lnSpc>
                  <a:spcPct val="95000"/>
                </a:lnSpc>
                <a:spcAft>
                  <a:spcPts val="1400"/>
                </a:spcAft>
                <a:defRPr/>
              </a:pPr>
              <a:r>
                <a:rPr lang="ru-RU" sz="1400" dirty="0" smtClean="0">
                  <a:solidFill>
                    <a:srgbClr val="14808E">
                      <a:lumMod val="20000"/>
                      <a:lumOff val="80000"/>
                    </a:srgbClr>
                  </a:solidFill>
                </a:rPr>
                <a:t>8 октября 2025</a:t>
              </a:r>
              <a:endParaRPr lang="en-US" sz="1200" dirty="0">
                <a:solidFill>
                  <a:srgbClr val="14808E">
                    <a:lumMod val="20000"/>
                    <a:lumOff val="8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1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CB45B0C0-C376-4D64-B10A-7849512A5B2A}"/>
              </a:ext>
            </a:extLst>
          </p:cNvPr>
          <p:cNvGrpSpPr/>
          <p:nvPr/>
        </p:nvGrpSpPr>
        <p:grpSpPr>
          <a:xfrm>
            <a:off x="7696200" y="2173555"/>
            <a:ext cx="818242" cy="3816000"/>
            <a:chOff x="6364382" y="2041033"/>
            <a:chExt cx="1700612" cy="4267691"/>
          </a:xfrm>
        </p:grpSpPr>
        <p:sp>
          <p:nvSpPr>
            <p:cNvPr id="169" name="Трапеция 3">
              <a:extLst>
                <a:ext uri="{FF2B5EF4-FFF2-40B4-BE49-F238E27FC236}">
                  <a16:creationId xmlns:a16="http://schemas.microsoft.com/office/drawing/2014/main" xmlns="" id="{0A6BB96B-95B2-41E8-9DB3-0FB8F884E8BB}"/>
                </a:ext>
              </a:extLst>
            </p:cNvPr>
            <p:cNvSpPr/>
            <p:nvPr/>
          </p:nvSpPr>
          <p:spPr>
            <a:xfrm rot="16200000">
              <a:off x="5080842" y="3324573"/>
              <a:ext cx="4267691" cy="1700611"/>
            </a:xfrm>
            <a:custGeom>
              <a:avLst/>
              <a:gdLst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442" h="669188">
                  <a:moveTo>
                    <a:pt x="0" y="669188"/>
                  </a:moveTo>
                  <a:cubicBezTo>
                    <a:pt x="2848" y="411200"/>
                    <a:pt x="110472" y="216713"/>
                    <a:pt x="113320" y="0"/>
                  </a:cubicBezTo>
                  <a:lnTo>
                    <a:pt x="928122" y="0"/>
                  </a:lnTo>
                  <a:cubicBezTo>
                    <a:pt x="934145" y="223063"/>
                    <a:pt x="1038594" y="411200"/>
                    <a:pt x="1041442" y="669188"/>
                  </a:cubicBezTo>
                  <a:lnTo>
                    <a:pt x="0" y="669188"/>
                  </a:lnTo>
                  <a:close/>
                </a:path>
              </a:pathLst>
            </a:custGeom>
            <a:gradFill>
              <a:gsLst>
                <a:gs pos="0">
                  <a:srgbClr val="6FB4BC">
                    <a:alpha val="35000"/>
                  </a:srgbClr>
                </a:gs>
                <a:gs pos="100000">
                  <a:srgbClr val="AECACD">
                    <a:alpha val="0"/>
                  </a:srgbClr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95350">
                <a:spcAft>
                  <a:spcPts val="600"/>
                </a:spcAft>
                <a:buClr>
                  <a:srgbClr val="D5232B"/>
                </a:buClr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170" name="Трапеция 3">
              <a:extLst>
                <a:ext uri="{FF2B5EF4-FFF2-40B4-BE49-F238E27FC236}">
                  <a16:creationId xmlns:a16="http://schemas.microsoft.com/office/drawing/2014/main" xmlns="" id="{9B9BDDA8-646C-439A-B854-6581B9E09EDD}"/>
                </a:ext>
              </a:extLst>
            </p:cNvPr>
            <p:cNvSpPr/>
            <p:nvPr/>
          </p:nvSpPr>
          <p:spPr>
            <a:xfrm rot="16200000">
              <a:off x="5287560" y="3294389"/>
              <a:ext cx="3854260" cy="1700608"/>
            </a:xfrm>
            <a:custGeom>
              <a:avLst/>
              <a:gdLst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  <a:gd name="connsiteX0" fmla="*/ 0 w 1041442"/>
                <a:gd name="connsiteY0" fmla="*/ 669188 h 669188"/>
                <a:gd name="connsiteX1" fmla="*/ 113320 w 1041442"/>
                <a:gd name="connsiteY1" fmla="*/ 0 h 669188"/>
                <a:gd name="connsiteX2" fmla="*/ 928122 w 1041442"/>
                <a:gd name="connsiteY2" fmla="*/ 0 h 669188"/>
                <a:gd name="connsiteX3" fmla="*/ 1041442 w 1041442"/>
                <a:gd name="connsiteY3" fmla="*/ 669188 h 669188"/>
                <a:gd name="connsiteX4" fmla="*/ 0 w 1041442"/>
                <a:gd name="connsiteY4" fmla="*/ 669188 h 6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442" h="669188">
                  <a:moveTo>
                    <a:pt x="0" y="669188"/>
                  </a:moveTo>
                  <a:cubicBezTo>
                    <a:pt x="2848" y="411200"/>
                    <a:pt x="110472" y="216713"/>
                    <a:pt x="113320" y="0"/>
                  </a:cubicBezTo>
                  <a:lnTo>
                    <a:pt x="928122" y="0"/>
                  </a:lnTo>
                  <a:cubicBezTo>
                    <a:pt x="934145" y="223063"/>
                    <a:pt x="1038594" y="411200"/>
                    <a:pt x="1041442" y="669188"/>
                  </a:cubicBezTo>
                  <a:lnTo>
                    <a:pt x="0" y="669188"/>
                  </a:lnTo>
                  <a:close/>
                </a:path>
              </a:pathLst>
            </a:custGeom>
            <a:gradFill>
              <a:gsLst>
                <a:gs pos="0">
                  <a:srgbClr val="6FB4BC">
                    <a:alpha val="35000"/>
                  </a:srgbClr>
                </a:gs>
                <a:gs pos="100000">
                  <a:srgbClr val="AECACD">
                    <a:alpha val="0"/>
                  </a:srgbClr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95350">
                <a:spcAft>
                  <a:spcPts val="600"/>
                </a:spcAft>
                <a:buClr>
                  <a:srgbClr val="D5232B"/>
                </a:buClr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3" name="Прямоугольник 4">
            <a:extLst>
              <a:ext uri="{FF2B5EF4-FFF2-40B4-BE49-F238E27FC236}">
                <a16:creationId xmlns:a16="http://schemas.microsoft.com/office/drawing/2014/main" xmlns="" id="{91636681-14E5-4E44-93BF-27AA0B54D1DD}"/>
              </a:ext>
            </a:extLst>
          </p:cNvPr>
          <p:cNvSpPr/>
          <p:nvPr/>
        </p:nvSpPr>
        <p:spPr>
          <a:xfrm>
            <a:off x="392669" y="2829975"/>
            <a:ext cx="7685347" cy="15793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  <a:alpha val="99000"/>
              </a:schemeClr>
            </a:solidFill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  <p:txBody>
          <a:bodyPr rot="0" spcFirstLastPara="0" vertOverflow="overflow" horzOverflow="overflow" vert="horz" wrap="non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05A051-290E-401C-9002-B3B726ECD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239750-4355-4F9A-957B-A4834BDA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54855"/>
            <a:ext cx="11203167" cy="559572"/>
          </a:xfrm>
        </p:spPr>
        <p:txBody>
          <a:bodyPr/>
          <a:lstStyle/>
          <a:p>
            <a:r>
              <a:rPr lang="ru-RU" dirty="0" smtClean="0"/>
              <a:t>Группа компаний АО «Силовые машины» </a:t>
            </a:r>
            <a:r>
              <a:rPr lang="ru-RU" dirty="0"/>
              <a:t>- </a:t>
            </a:r>
            <a:r>
              <a:rPr lang="ru-RU" dirty="0" smtClean="0"/>
              <a:t>гарант </a:t>
            </a:r>
            <a:r>
              <a:rPr lang="ru-RU" dirty="0"/>
              <a:t>энергобезопасности страны и прогнозируемой работы отечественной энергетики с гарантированным </a:t>
            </a:r>
            <a:r>
              <a:rPr lang="ru-RU" dirty="0" smtClean="0"/>
              <a:t>сервисом</a:t>
            </a:r>
            <a:endParaRPr lang="en-US" sz="1600" dirty="0"/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7F69D018-3FF0-440A-BE36-FEF4C2F9BC5E}"/>
              </a:ext>
            </a:extLst>
          </p:cNvPr>
          <p:cNvSpPr/>
          <p:nvPr/>
        </p:nvSpPr>
        <p:spPr>
          <a:xfrm>
            <a:off x="392669" y="909168"/>
            <a:ext cx="2640409" cy="114338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6350">
            <a:noFill/>
          </a:ln>
          <a:effectLst>
            <a:outerShdw blurRad="88900" dist="76200" dir="2700000" algn="ctr" rotWithShape="0">
              <a:srgbClr val="000000">
                <a:alpha val="17000"/>
              </a:srgbClr>
            </a:outerShdw>
          </a:effectLst>
        </p:spPr>
        <p:txBody>
          <a:bodyPr rot="0" spcFirstLastPara="0" vertOverflow="overflow" horzOverflow="overflow" vert="horz" wrap="none" lIns="180000" tIns="43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r>
              <a:rPr lang="ru-RU" sz="1200" b="1" dirty="0">
                <a:solidFill>
                  <a:srgbClr val="FFFFFF"/>
                </a:solidFill>
              </a:rPr>
              <a:t>Инжиниринг и лаборатории</a:t>
            </a:r>
          </a:p>
          <a:p>
            <a:pPr defTabSz="457200">
              <a:defRPr/>
            </a:pPr>
            <a:r>
              <a:rPr lang="en-US" sz="900" dirty="0" smtClean="0">
                <a:solidFill>
                  <a:srgbClr val="FFFFFF"/>
                </a:solidFill>
                <a:cs typeface="Arial" charset="0"/>
              </a:rPr>
              <a:t>9</a:t>
            </a:r>
            <a:r>
              <a:rPr lang="ru-RU" sz="9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900" dirty="0">
                <a:solidFill>
                  <a:srgbClr val="FFFFFF"/>
                </a:solidFill>
                <a:cs typeface="Arial" charset="0"/>
              </a:rPr>
              <a:t>конструкторских </a:t>
            </a:r>
            <a:r>
              <a:rPr lang="ru-RU" sz="900" dirty="0" smtClean="0">
                <a:solidFill>
                  <a:srgbClr val="FFFFFF"/>
                </a:solidFill>
                <a:cs typeface="Arial" charset="0"/>
              </a:rPr>
              <a:t>бюро, собственный </a:t>
            </a:r>
          </a:p>
          <a:p>
            <a:pPr defTabSz="457200">
              <a:defRPr/>
            </a:pPr>
            <a:r>
              <a:rPr lang="ru-RU" sz="900" dirty="0" smtClean="0">
                <a:solidFill>
                  <a:srgbClr val="FFFFFF"/>
                </a:solidFill>
                <a:cs typeface="Arial" charset="0"/>
              </a:rPr>
              <a:t>проектный </a:t>
            </a:r>
            <a:r>
              <a:rPr lang="ru-RU" sz="900" dirty="0">
                <a:solidFill>
                  <a:srgbClr val="FFFFFF"/>
                </a:solidFill>
                <a:cs typeface="Arial" charset="0"/>
              </a:rPr>
              <a:t>институт и </a:t>
            </a:r>
            <a:r>
              <a:rPr lang="en-US" sz="900" dirty="0">
                <a:solidFill>
                  <a:srgbClr val="FFFFFF"/>
                </a:solidFill>
                <a:cs typeface="Arial" charset="0"/>
              </a:rPr>
              <a:t>R&amp;D </a:t>
            </a:r>
            <a:r>
              <a:rPr lang="ru-RU" sz="900" dirty="0">
                <a:solidFill>
                  <a:srgbClr val="FFFFFF"/>
                </a:solidFill>
                <a:cs typeface="Arial" charset="0"/>
              </a:rPr>
              <a:t>центр</a:t>
            </a:r>
          </a:p>
          <a:p>
            <a:pPr defTabSz="457200">
              <a:defRPr/>
            </a:pPr>
            <a:r>
              <a:rPr lang="ru-RU" sz="900" dirty="0" smtClean="0">
                <a:solidFill>
                  <a:srgbClr val="FFFFFF"/>
                </a:solidFill>
                <a:cs typeface="Arial" charset="0"/>
              </a:rPr>
              <a:t>Общая </a:t>
            </a:r>
            <a:r>
              <a:rPr lang="ru-RU" sz="900" dirty="0">
                <a:solidFill>
                  <a:srgbClr val="FFFFFF"/>
                </a:solidFill>
                <a:cs typeface="Arial" charset="0"/>
              </a:rPr>
              <a:t>численность инжиниринга - </a:t>
            </a:r>
            <a:r>
              <a:rPr lang="en-US" sz="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900" dirty="0" smtClean="0">
                <a:solidFill>
                  <a:srgbClr val="FFFFFF"/>
                </a:solidFill>
                <a:cs typeface="Arial" charset="0"/>
              </a:rPr>
              <a:t>3400 </a:t>
            </a:r>
            <a:r>
              <a:rPr lang="ru-RU" sz="900" dirty="0">
                <a:solidFill>
                  <a:srgbClr val="FFFFFF"/>
                </a:solidFill>
                <a:cs typeface="Arial" charset="0"/>
              </a:rPr>
              <a:t>чел</a:t>
            </a:r>
            <a:r>
              <a:rPr lang="ru-RU" sz="900" dirty="0" smtClean="0">
                <a:solidFill>
                  <a:srgbClr val="FFFFFF"/>
                </a:solidFill>
                <a:cs typeface="Arial" charset="0"/>
              </a:rPr>
              <a:t>.</a:t>
            </a:r>
            <a:endParaRPr lang="ru-RU" sz="9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3" name="Рисунок 8">
            <a:extLst>
              <a:ext uri="{FF2B5EF4-FFF2-40B4-BE49-F238E27FC236}">
                <a16:creationId xmlns:a16="http://schemas.microsoft.com/office/drawing/2014/main" xmlns="" id="{4D8EA1B2-B32C-4DBA-BD66-CEF2112A92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657" y="980350"/>
            <a:ext cx="332278" cy="332278"/>
          </a:xfrm>
          <a:prstGeom prst="rect">
            <a:avLst/>
          </a:prstGeom>
        </p:spPr>
      </p:pic>
      <p:pic>
        <p:nvPicPr>
          <p:cNvPr id="49" name="Рисунок 8">
            <a:extLst>
              <a:ext uri="{FF2B5EF4-FFF2-40B4-BE49-F238E27FC236}">
                <a16:creationId xmlns:a16="http://schemas.microsoft.com/office/drawing/2014/main" xmlns="" id="{4DAD1F3A-FDF7-4C82-B6DA-D94BEA9DE1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11537" y="1219167"/>
            <a:ext cx="644040" cy="644040"/>
          </a:xfrm>
          <a:prstGeom prst="rect">
            <a:avLst/>
          </a:prstGeom>
        </p:spPr>
      </p:pic>
      <p:graphicFrame>
        <p:nvGraphicFramePr>
          <p:cNvPr id="20" name="Таблица 46">
            <a:extLst>
              <a:ext uri="{FF2B5EF4-FFF2-40B4-BE49-F238E27FC236}">
                <a16:creationId xmlns:a16="http://schemas.microsoft.com/office/drawing/2014/main" xmlns="" id="{AE29A677-9D2A-4546-B2C2-02692EB543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39308" y="2179558"/>
          <a:ext cx="3538138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89">
                  <a:extLst>
                    <a:ext uri="{9D8B030D-6E8A-4147-A177-3AD203B41FA5}">
                      <a16:colId xmlns:a16="http://schemas.microsoft.com/office/drawing/2014/main" xmlns="" val="3710614016"/>
                    </a:ext>
                  </a:extLst>
                </a:gridCol>
                <a:gridCol w="2988749">
                  <a:extLst>
                    <a:ext uri="{9D8B030D-6E8A-4147-A177-3AD203B41FA5}">
                      <a16:colId xmlns:a16="http://schemas.microsoft.com/office/drawing/2014/main" xmlns="" val="36393818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78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й в мире производитель энергетического оборудования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с 300 ГВт установленной мощности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79765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70% рынка России и СНГ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оснащено энергетическим оборудованием СМ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23307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Более 100 лет опыта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в проектировании </a:t>
                      </a:r>
                      <a:b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и производстве энергетического оборудования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32596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Глубокая экспертиза в разработке, инжиниринге и производстве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котлов, турбин, генераторов на ископаемом топливе, атомных и гидроэлектростанций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16613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Высокое качество сервиса и возможности поддержки продукта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на протяжении всего жизненного цикла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449728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Присутствие во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всех географических регионах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с покрытием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57 стран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40826"/>
                  </a:ext>
                </a:extLst>
              </a:tr>
            </a:tbl>
          </a:graphicData>
        </a:graphic>
      </p:graphicFrame>
      <p:sp>
        <p:nvSpPr>
          <p:cNvPr id="129" name="Прямоугольник 10">
            <a:extLst>
              <a:ext uri="{FF2B5EF4-FFF2-40B4-BE49-F238E27FC236}">
                <a16:creationId xmlns:a16="http://schemas.microsoft.com/office/drawing/2014/main" xmlns="" id="{B861FD6E-323F-4956-B67E-B597D85082E0}"/>
              </a:ext>
            </a:extLst>
          </p:cNvPr>
          <p:cNvSpPr/>
          <p:nvPr/>
        </p:nvSpPr>
        <p:spPr>
          <a:xfrm>
            <a:off x="402300" y="2179558"/>
            <a:ext cx="7686000" cy="570698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5232B"/>
              </a:buClr>
              <a:defRPr/>
            </a:pPr>
            <a:r>
              <a:rPr lang="ru-RU" sz="1600" dirty="0">
                <a:solidFill>
                  <a:srgbClr val="FFFFFF"/>
                </a:solidFill>
              </a:rPr>
              <a:t>Производственные активы входят в состав «Севергрупп» </a:t>
            </a:r>
            <a:br>
              <a:rPr lang="ru-RU" sz="1600" dirty="0">
                <a:solidFill>
                  <a:srgbClr val="FFFFFF"/>
                </a:solidFill>
              </a:rPr>
            </a:br>
            <a:r>
              <a:rPr lang="ru-RU" sz="1200" dirty="0">
                <a:solidFill>
                  <a:srgbClr val="0C818F">
                    <a:lumMod val="20000"/>
                    <a:lumOff val="80000"/>
                  </a:srgbClr>
                </a:solidFill>
              </a:rPr>
              <a:t>п</a:t>
            </a:r>
            <a:r>
              <a:rPr lang="ru-RU" sz="1200" dirty="0" smtClean="0">
                <a:solidFill>
                  <a:srgbClr val="0C818F">
                    <a:lumMod val="20000"/>
                    <a:lumOff val="80000"/>
                  </a:srgbClr>
                </a:solidFill>
              </a:rPr>
              <a:t>од </a:t>
            </a:r>
            <a:r>
              <a:rPr lang="ru-RU" sz="1200" dirty="0">
                <a:solidFill>
                  <a:srgbClr val="0C818F">
                    <a:lumMod val="20000"/>
                    <a:lumOff val="80000"/>
                  </a:srgbClr>
                </a:solidFill>
              </a:rPr>
              <a:t>управлением А.А. Мордашова </a:t>
            </a:r>
            <a:endParaRPr lang="ru-RU" sz="1400" dirty="0">
              <a:solidFill>
                <a:srgbClr val="0C818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43" name="Полилиния 17">
            <a:extLst>
              <a:ext uri="{FF2B5EF4-FFF2-40B4-BE49-F238E27FC236}">
                <a16:creationId xmlns:a16="http://schemas.microsoft.com/office/drawing/2014/main" xmlns="" id="{29691CAF-B4DC-4585-97D5-73302916288F}"/>
              </a:ext>
            </a:extLst>
          </p:cNvPr>
          <p:cNvSpPr/>
          <p:nvPr/>
        </p:nvSpPr>
        <p:spPr>
          <a:xfrm>
            <a:off x="6743443" y="2274502"/>
            <a:ext cx="1543931" cy="1510054"/>
          </a:xfrm>
          <a:custGeom>
            <a:avLst/>
            <a:gdLst>
              <a:gd name="connsiteX0" fmla="*/ 7573407 w 10917131"/>
              <a:gd name="connsiteY0" fmla="*/ 3221425 h 10677593"/>
              <a:gd name="connsiteX1" fmla="*/ 7425328 w 10917131"/>
              <a:gd name="connsiteY1" fmla="*/ 3131416 h 10677593"/>
              <a:gd name="connsiteX2" fmla="*/ 7537839 w 10917131"/>
              <a:gd name="connsiteY2" fmla="*/ 2971724 h 10677593"/>
              <a:gd name="connsiteX3" fmla="*/ 8009656 w 10917131"/>
              <a:gd name="connsiteY3" fmla="*/ 3084235 h 10677593"/>
              <a:gd name="connsiteX4" fmla="*/ 8496716 w 10917131"/>
              <a:gd name="connsiteY4" fmla="*/ 3225780 h 10677593"/>
              <a:gd name="connsiteX5" fmla="*/ 8584547 w 10917131"/>
              <a:gd name="connsiteY5" fmla="*/ 3176421 h 10677593"/>
              <a:gd name="connsiteX6" fmla="*/ 8578015 w 10917131"/>
              <a:gd name="connsiteY6" fmla="*/ 3100204 h 10677593"/>
              <a:gd name="connsiteX7" fmla="*/ 7715677 w 10917131"/>
              <a:gd name="connsiteY7" fmla="*/ 2727105 h 10677593"/>
              <a:gd name="connsiteX8" fmla="*/ 7699709 w 10917131"/>
              <a:gd name="connsiteY8" fmla="*/ 2711136 h 10677593"/>
              <a:gd name="connsiteX9" fmla="*/ 7814396 w 10917131"/>
              <a:gd name="connsiteY9" fmla="*/ 2489019 h 10677593"/>
              <a:gd name="connsiteX10" fmla="*/ 7839076 w 10917131"/>
              <a:gd name="connsiteY10" fmla="*/ 2489019 h 10677593"/>
              <a:gd name="connsiteX11" fmla="*/ 8713027 w 10917131"/>
              <a:gd name="connsiteY11" fmla="*/ 2544911 h 10677593"/>
              <a:gd name="connsiteX12" fmla="*/ 8910464 w 10917131"/>
              <a:gd name="connsiteY12" fmla="*/ 2508617 h 10677593"/>
              <a:gd name="connsiteX13" fmla="*/ 8887962 w 10917131"/>
              <a:gd name="connsiteY13" fmla="*/ 2430223 h 10677593"/>
              <a:gd name="connsiteX14" fmla="*/ 7897871 w 10917131"/>
              <a:gd name="connsiteY14" fmla="*/ 2293033 h 10677593"/>
              <a:gd name="connsiteX15" fmla="*/ 7963200 w 10917131"/>
              <a:gd name="connsiteY15" fmla="*/ 2081804 h 10677593"/>
              <a:gd name="connsiteX16" fmla="*/ 8024174 w 10917131"/>
              <a:gd name="connsiteY16" fmla="*/ 2059302 h 10677593"/>
              <a:gd name="connsiteX17" fmla="*/ 9057091 w 10917131"/>
              <a:gd name="connsiteY17" fmla="*/ 1931548 h 10677593"/>
              <a:gd name="connsiteX18" fmla="*/ 9081770 w 10917131"/>
              <a:gd name="connsiteY18" fmla="*/ 1906868 h 10677593"/>
              <a:gd name="connsiteX19" fmla="*/ 9065801 w 10917131"/>
              <a:gd name="connsiteY19" fmla="*/ 1821215 h 10677593"/>
              <a:gd name="connsiteX20" fmla="*/ 8864008 w 10917131"/>
              <a:gd name="connsiteY20" fmla="*/ 1771856 h 10677593"/>
              <a:gd name="connsiteX21" fmla="*/ 8490910 w 10917131"/>
              <a:gd name="connsiteY21" fmla="*/ 1861865 h 10677593"/>
              <a:gd name="connsiteX22" fmla="*/ 8010382 w 10917131"/>
              <a:gd name="connsiteY22" fmla="*/ 1902513 h 10677593"/>
              <a:gd name="connsiteX23" fmla="*/ 8003849 w 10917131"/>
              <a:gd name="connsiteY23" fmla="*/ 1898158 h 10677593"/>
              <a:gd name="connsiteX24" fmla="*/ 8024174 w 10917131"/>
              <a:gd name="connsiteY24" fmla="*/ 1715964 h 10677593"/>
              <a:gd name="connsiteX25" fmla="*/ 8028529 w 10917131"/>
              <a:gd name="connsiteY25" fmla="*/ 1709431 h 10677593"/>
              <a:gd name="connsiteX26" fmla="*/ 8980874 w 10917131"/>
              <a:gd name="connsiteY26" fmla="*/ 1428518 h 10677593"/>
              <a:gd name="connsiteX27" fmla="*/ 9108628 w 10917131"/>
              <a:gd name="connsiteY27" fmla="*/ 1387869 h 10677593"/>
              <a:gd name="connsiteX28" fmla="*/ 9083948 w 10917131"/>
              <a:gd name="connsiteY28" fmla="*/ 1300039 h 10677593"/>
              <a:gd name="connsiteX29" fmla="*/ 8958372 w 10917131"/>
              <a:gd name="connsiteY29" fmla="*/ 1212208 h 10677593"/>
              <a:gd name="connsiteX30" fmla="*/ 8942403 w 10917131"/>
              <a:gd name="connsiteY30" fmla="*/ 1214386 h 10677593"/>
              <a:gd name="connsiteX31" fmla="*/ 8201287 w 10917131"/>
              <a:gd name="connsiteY31" fmla="*/ 1517800 h 10677593"/>
              <a:gd name="connsiteX32" fmla="*/ 8024174 w 10917131"/>
              <a:gd name="connsiteY32" fmla="*/ 1564982 h 10677593"/>
              <a:gd name="connsiteX33" fmla="*/ 7997317 w 10917131"/>
              <a:gd name="connsiteY33" fmla="*/ 1414726 h 10677593"/>
              <a:gd name="connsiteX34" fmla="*/ 9005553 w 10917131"/>
              <a:gd name="connsiteY34" fmla="*/ 969766 h 10677593"/>
              <a:gd name="connsiteX35" fmla="*/ 8996843 w 10917131"/>
              <a:gd name="connsiteY35" fmla="*/ 897905 h 10677593"/>
              <a:gd name="connsiteX36" fmla="*/ 8902480 w 10917131"/>
              <a:gd name="connsiteY36" fmla="*/ 760715 h 10677593"/>
              <a:gd name="connsiteX37" fmla="*/ 7954490 w 10917131"/>
              <a:gd name="connsiteY37" fmla="*/ 1281892 h 10677593"/>
              <a:gd name="connsiteX38" fmla="*/ 7907308 w 10917131"/>
              <a:gd name="connsiteY38" fmla="*/ 1178818 h 10677593"/>
              <a:gd name="connsiteX39" fmla="*/ 8832796 w 10917131"/>
              <a:gd name="connsiteY39" fmla="*/ 639494 h 10677593"/>
              <a:gd name="connsiteX40" fmla="*/ 8832796 w 10917131"/>
              <a:gd name="connsiteY40" fmla="*/ 628606 h 10677593"/>
              <a:gd name="connsiteX41" fmla="*/ 8738433 w 10917131"/>
              <a:gd name="connsiteY41" fmla="*/ 421732 h 10677593"/>
              <a:gd name="connsiteX42" fmla="*/ 8734077 w 10917131"/>
              <a:gd name="connsiteY42" fmla="*/ 426087 h 10677593"/>
              <a:gd name="connsiteX43" fmla="*/ 7855771 w 10917131"/>
              <a:gd name="connsiteY43" fmla="*/ 1039450 h 10677593"/>
              <a:gd name="connsiteX44" fmla="*/ 7822380 w 10917131"/>
              <a:gd name="connsiteY44" fmla="*/ 1055419 h 10677593"/>
              <a:gd name="connsiteX45" fmla="*/ 7788990 w 10917131"/>
              <a:gd name="connsiteY45" fmla="*/ 990091 h 10677593"/>
              <a:gd name="connsiteX46" fmla="*/ 7793346 w 10917131"/>
              <a:gd name="connsiteY46" fmla="*/ 990091 h 10677593"/>
              <a:gd name="connsiteX47" fmla="*/ 8579466 w 10917131"/>
              <a:gd name="connsiteY47" fmla="*/ 417377 h 10677593"/>
              <a:gd name="connsiteX48" fmla="*/ 8507605 w 10917131"/>
              <a:gd name="connsiteY48" fmla="*/ 188001 h 10677593"/>
              <a:gd name="connsiteX49" fmla="*/ 7963926 w 10917131"/>
              <a:gd name="connsiteY49" fmla="*/ 643849 h 10677593"/>
              <a:gd name="connsiteX50" fmla="*/ 7701160 w 10917131"/>
              <a:gd name="connsiteY50" fmla="*/ 863789 h 10677593"/>
              <a:gd name="connsiteX51" fmla="*/ 7672125 w 10917131"/>
              <a:gd name="connsiteY51" fmla="*/ 816607 h 10677593"/>
              <a:gd name="connsiteX52" fmla="*/ 8278229 w 10917131"/>
              <a:gd name="connsiteY52" fmla="*/ 286720 h 10677593"/>
              <a:gd name="connsiteX53" fmla="*/ 8278229 w 10917131"/>
              <a:gd name="connsiteY53" fmla="*/ 235183 h 10677593"/>
              <a:gd name="connsiteX54" fmla="*/ 8210723 w 10917131"/>
              <a:gd name="connsiteY54" fmla="*/ 55166 h 10677593"/>
              <a:gd name="connsiteX55" fmla="*/ 7552356 w 10917131"/>
              <a:gd name="connsiteY55" fmla="*/ 715711 h 10677593"/>
              <a:gd name="connsiteX56" fmla="*/ 7511707 w 10917131"/>
              <a:gd name="connsiteY56" fmla="*/ 686676 h 10677593"/>
              <a:gd name="connsiteX57" fmla="*/ 7947231 w 10917131"/>
              <a:gd name="connsiteY57" fmla="*/ 233005 h 10677593"/>
              <a:gd name="connsiteX58" fmla="*/ 7893516 w 10917131"/>
              <a:gd name="connsiteY58" fmla="*/ 8710 h 10677593"/>
              <a:gd name="connsiteX59" fmla="*/ 7884806 w 10917131"/>
              <a:gd name="connsiteY59" fmla="*/ 0 h 10677593"/>
              <a:gd name="connsiteX60" fmla="*/ 7363629 w 10917131"/>
              <a:gd name="connsiteY60" fmla="*/ 628606 h 10677593"/>
              <a:gd name="connsiteX61" fmla="*/ 7309914 w 10917131"/>
              <a:gd name="connsiteY61" fmla="*/ 612637 h 10677593"/>
              <a:gd name="connsiteX62" fmla="*/ 7599538 w 10917131"/>
              <a:gd name="connsiteY62" fmla="*/ 248974 h 10677593"/>
              <a:gd name="connsiteX63" fmla="*/ 7538564 w 10917131"/>
              <a:gd name="connsiteY63" fmla="*/ 19598 h 10677593"/>
              <a:gd name="connsiteX64" fmla="*/ 7140786 w 10917131"/>
              <a:gd name="connsiteY64" fmla="*/ 598845 h 10677593"/>
              <a:gd name="connsiteX65" fmla="*/ 7064570 w 10917131"/>
              <a:gd name="connsiteY65" fmla="*/ 598845 h 10677593"/>
              <a:gd name="connsiteX66" fmla="*/ 7246764 w 10917131"/>
              <a:gd name="connsiteY66" fmla="*/ 317932 h 10677593"/>
              <a:gd name="connsiteX67" fmla="*/ 7188694 w 10917131"/>
              <a:gd name="connsiteY67" fmla="*/ 86379 h 10677593"/>
              <a:gd name="connsiteX68" fmla="*/ 6930283 w 10917131"/>
              <a:gd name="connsiteY68" fmla="*/ 571262 h 10677593"/>
              <a:gd name="connsiteX69" fmla="*/ 6797448 w 10917131"/>
              <a:gd name="connsiteY69" fmla="*/ 634413 h 10677593"/>
              <a:gd name="connsiteX70" fmla="*/ 6900522 w 10917131"/>
              <a:gd name="connsiteY70" fmla="*/ 410118 h 10677593"/>
              <a:gd name="connsiteX71" fmla="*/ 6835193 w 10917131"/>
              <a:gd name="connsiteY71" fmla="*/ 208325 h 10677593"/>
              <a:gd name="connsiteX72" fmla="*/ 6652999 w 10917131"/>
              <a:gd name="connsiteY72" fmla="*/ 672884 h 10677593"/>
              <a:gd name="connsiteX73" fmla="*/ 6509277 w 10917131"/>
              <a:gd name="connsiteY73" fmla="*/ 715711 h 10677593"/>
              <a:gd name="connsiteX74" fmla="*/ 6556459 w 10917131"/>
              <a:gd name="connsiteY74" fmla="*/ 529161 h 10677593"/>
              <a:gd name="connsiteX75" fmla="*/ 6488952 w 10917131"/>
              <a:gd name="connsiteY75" fmla="*/ 365114 h 10677593"/>
              <a:gd name="connsiteX76" fmla="*/ 6398944 w 10917131"/>
              <a:gd name="connsiteY76" fmla="*/ 762892 h 10677593"/>
              <a:gd name="connsiteX77" fmla="*/ 6205861 w 10917131"/>
              <a:gd name="connsiteY77" fmla="*/ 848545 h 10677593"/>
              <a:gd name="connsiteX78" fmla="*/ 6219653 w 10917131"/>
              <a:gd name="connsiteY78" fmla="*/ 702645 h 10677593"/>
              <a:gd name="connsiteX79" fmla="*/ 6154325 w 10917131"/>
              <a:gd name="connsiteY79" fmla="*/ 556744 h 10677593"/>
              <a:gd name="connsiteX80" fmla="*/ 6127467 w 10917131"/>
              <a:gd name="connsiteY80" fmla="*/ 895727 h 10677593"/>
              <a:gd name="connsiteX81" fmla="*/ 5903173 w 10917131"/>
              <a:gd name="connsiteY81" fmla="*/ 1025659 h 10677593"/>
              <a:gd name="connsiteX82" fmla="*/ 5833488 w 10917131"/>
              <a:gd name="connsiteY82" fmla="*/ 776684 h 10677593"/>
              <a:gd name="connsiteX83" fmla="*/ 5833488 w 10917131"/>
              <a:gd name="connsiteY83" fmla="*/ 1077922 h 10677593"/>
              <a:gd name="connsiteX84" fmla="*/ 5644761 w 10917131"/>
              <a:gd name="connsiteY84" fmla="*/ 1210756 h 10677593"/>
              <a:gd name="connsiteX85" fmla="*/ 5519186 w 10917131"/>
              <a:gd name="connsiteY85" fmla="*/ 1015496 h 10677593"/>
              <a:gd name="connsiteX86" fmla="*/ 5543866 w 10917131"/>
              <a:gd name="connsiteY86" fmla="*/ 1222370 h 10677593"/>
              <a:gd name="connsiteX87" fmla="*/ 5406675 w 10917131"/>
              <a:gd name="connsiteY87" fmla="*/ 1404564 h 10677593"/>
              <a:gd name="connsiteX88" fmla="*/ 5236095 w 10917131"/>
              <a:gd name="connsiteY88" fmla="*/ 1271729 h 10677593"/>
              <a:gd name="connsiteX89" fmla="*/ 5220125 w 10917131"/>
              <a:gd name="connsiteY89" fmla="*/ 1269552 h 10677593"/>
              <a:gd name="connsiteX90" fmla="*/ 5260775 w 10917131"/>
              <a:gd name="connsiteY90" fmla="*/ 1543206 h 10677593"/>
              <a:gd name="connsiteX91" fmla="*/ 4937035 w 10917131"/>
              <a:gd name="connsiteY91" fmla="*/ 1545384 h 10677593"/>
              <a:gd name="connsiteX92" fmla="*/ 4982040 w 10917131"/>
              <a:gd name="connsiteY92" fmla="*/ 1695639 h 10677593"/>
              <a:gd name="connsiteX93" fmla="*/ 4988573 w 10917131"/>
              <a:gd name="connsiteY93" fmla="*/ 1785648 h 10677593"/>
              <a:gd name="connsiteX94" fmla="*/ 4970426 w 10917131"/>
              <a:gd name="connsiteY94" fmla="*/ 1848798 h 10677593"/>
              <a:gd name="connsiteX95" fmla="*/ 4674269 w 10917131"/>
              <a:gd name="connsiteY95" fmla="*/ 1835007 h 10677593"/>
              <a:gd name="connsiteX96" fmla="*/ 4727984 w 10917131"/>
              <a:gd name="connsiteY96" fmla="*/ 2021557 h 10677593"/>
              <a:gd name="connsiteX97" fmla="*/ 427186 w 10917131"/>
              <a:gd name="connsiteY97" fmla="*/ 3070443 h 10677593"/>
              <a:gd name="connsiteX98" fmla="*/ 3348825 w 10917131"/>
              <a:gd name="connsiteY98" fmla="*/ 9309322 h 10677593"/>
              <a:gd name="connsiteX99" fmla="*/ 10495045 w 10917131"/>
              <a:gd name="connsiteY99" fmla="*/ 9459578 h 10677593"/>
              <a:gd name="connsiteX100" fmla="*/ 7573407 w 10917131"/>
              <a:gd name="connsiteY100" fmla="*/ 3221425 h 10677593"/>
              <a:gd name="connsiteX101" fmla="*/ 7573407 w 10917131"/>
              <a:gd name="connsiteY101" fmla="*/ 3221425 h 10677593"/>
              <a:gd name="connsiteX102" fmla="*/ 6756074 w 10917131"/>
              <a:gd name="connsiteY102" fmla="*/ 1016222 h 10677593"/>
              <a:gd name="connsiteX103" fmla="*/ 6953511 w 10917131"/>
              <a:gd name="connsiteY103" fmla="*/ 982832 h 10677593"/>
              <a:gd name="connsiteX104" fmla="*/ 7589375 w 10917131"/>
              <a:gd name="connsiteY104" fmla="*/ 1151235 h 10677593"/>
              <a:gd name="connsiteX105" fmla="*/ 7283783 w 10917131"/>
              <a:gd name="connsiteY105" fmla="*/ 2417883 h 10677593"/>
              <a:gd name="connsiteX106" fmla="*/ 6967302 w 10917131"/>
              <a:gd name="connsiteY106" fmla="*/ 2869376 h 10677593"/>
              <a:gd name="connsiteX107" fmla="*/ 5154797 w 10917131"/>
              <a:gd name="connsiteY107" fmla="*/ 2130438 h 10677593"/>
              <a:gd name="connsiteX108" fmla="*/ 6756074 w 10917131"/>
              <a:gd name="connsiteY108" fmla="*/ 1016222 h 10677593"/>
              <a:gd name="connsiteX109" fmla="*/ 6756074 w 10917131"/>
              <a:gd name="connsiteY109" fmla="*/ 1016222 h 10677593"/>
              <a:gd name="connsiteX110" fmla="*/ 6922298 w 10917131"/>
              <a:gd name="connsiteY110" fmla="*/ 2925269 h 10677593"/>
              <a:gd name="connsiteX111" fmla="*/ 5257871 w 10917131"/>
              <a:gd name="connsiteY111" fmla="*/ 4077229 h 10677593"/>
              <a:gd name="connsiteX112" fmla="*/ 4714192 w 10917131"/>
              <a:gd name="connsiteY112" fmla="*/ 4085940 h 10677593"/>
              <a:gd name="connsiteX113" fmla="*/ 4660477 w 10917131"/>
              <a:gd name="connsiteY113" fmla="*/ 2947045 h 10677593"/>
              <a:gd name="connsiteX114" fmla="*/ 5107615 w 10917131"/>
              <a:gd name="connsiteY114" fmla="*/ 2187781 h 10677593"/>
              <a:gd name="connsiteX115" fmla="*/ 6922298 w 10917131"/>
              <a:gd name="connsiteY115" fmla="*/ 2925269 h 10677593"/>
              <a:gd name="connsiteX116" fmla="*/ 6922298 w 10917131"/>
              <a:gd name="connsiteY116" fmla="*/ 2925269 h 10677593"/>
              <a:gd name="connsiteX117" fmla="*/ 9893296 w 10917131"/>
              <a:gd name="connsiteY117" fmla="*/ 8910092 h 10677593"/>
              <a:gd name="connsiteX118" fmla="*/ 3366972 w 10917131"/>
              <a:gd name="connsiteY118" fmla="*/ 8885412 h 10677593"/>
              <a:gd name="connsiteX119" fmla="*/ 806817 w 10917131"/>
              <a:gd name="connsiteY119" fmla="*/ 3144482 h 10677593"/>
              <a:gd name="connsiteX120" fmla="*/ 4725806 w 10917131"/>
              <a:gd name="connsiteY120" fmla="*/ 2095595 h 10677593"/>
              <a:gd name="connsiteX121" fmla="*/ 4429650 w 10917131"/>
              <a:gd name="connsiteY121" fmla="*/ 2149310 h 10677593"/>
              <a:gd name="connsiteX122" fmla="*/ 4499334 w 10917131"/>
              <a:gd name="connsiteY122" fmla="*/ 2367072 h 10677593"/>
              <a:gd name="connsiteX123" fmla="*/ 4203177 w 10917131"/>
              <a:gd name="connsiteY123" fmla="*/ 2467969 h 10677593"/>
              <a:gd name="connsiteX124" fmla="*/ 4281572 w 10917131"/>
              <a:gd name="connsiteY124" fmla="*/ 2672664 h 10677593"/>
              <a:gd name="connsiteX125" fmla="*/ 4020983 w 10917131"/>
              <a:gd name="connsiteY125" fmla="*/ 2796063 h 10677593"/>
              <a:gd name="connsiteX126" fmla="*/ 4005015 w 10917131"/>
              <a:gd name="connsiteY126" fmla="*/ 2812032 h 10677593"/>
              <a:gd name="connsiteX127" fmla="*/ 4090667 w 10917131"/>
              <a:gd name="connsiteY127" fmla="*/ 2996404 h 10677593"/>
              <a:gd name="connsiteX128" fmla="*/ 3832256 w 10917131"/>
              <a:gd name="connsiteY128" fmla="*/ 3160451 h 10677593"/>
              <a:gd name="connsiteX129" fmla="*/ 3933153 w 10917131"/>
              <a:gd name="connsiteY129" fmla="*/ 3335387 h 10677593"/>
              <a:gd name="connsiteX130" fmla="*/ 3695066 w 10917131"/>
              <a:gd name="connsiteY130" fmla="*/ 3512500 h 10677593"/>
              <a:gd name="connsiteX131" fmla="*/ 3811932 w 10917131"/>
              <a:gd name="connsiteY131" fmla="*/ 3689613 h 10677593"/>
              <a:gd name="connsiteX132" fmla="*/ 3600703 w 10917131"/>
              <a:gd name="connsiteY132" fmla="*/ 3876162 h 10677593"/>
              <a:gd name="connsiteX133" fmla="*/ 3735715 w 10917131"/>
              <a:gd name="connsiteY133" fmla="*/ 4035854 h 10677593"/>
              <a:gd name="connsiteX134" fmla="*/ 3735715 w 10917131"/>
              <a:gd name="connsiteY134" fmla="*/ 4049646 h 10677593"/>
              <a:gd name="connsiteX135" fmla="*/ 3560780 w 10917131"/>
              <a:gd name="connsiteY135" fmla="*/ 4238373 h 10677593"/>
              <a:gd name="connsiteX136" fmla="*/ 3720472 w 10917131"/>
              <a:gd name="connsiteY136" fmla="*/ 4404598 h 10677593"/>
              <a:gd name="connsiteX137" fmla="*/ 3581104 w 10917131"/>
              <a:gd name="connsiteY137" fmla="*/ 4579534 h 10677593"/>
              <a:gd name="connsiteX138" fmla="*/ 3774187 w 10917131"/>
              <a:gd name="connsiteY138" fmla="*/ 4752291 h 10677593"/>
              <a:gd name="connsiteX139" fmla="*/ 3679823 w 10917131"/>
              <a:gd name="connsiteY139" fmla="*/ 4896014 h 10677593"/>
              <a:gd name="connsiteX140" fmla="*/ 3922265 w 10917131"/>
              <a:gd name="connsiteY140" fmla="*/ 5062239 h 10677593"/>
              <a:gd name="connsiteX141" fmla="*/ 3868550 w 10917131"/>
              <a:gd name="connsiteY141" fmla="*/ 5165313 h 10677593"/>
              <a:gd name="connsiteX142" fmla="*/ 4169787 w 10917131"/>
              <a:gd name="connsiteY142" fmla="*/ 5335893 h 10677593"/>
              <a:gd name="connsiteX143" fmla="*/ 4161077 w 10917131"/>
              <a:gd name="connsiteY143" fmla="*/ 5364928 h 10677593"/>
              <a:gd name="connsiteX144" fmla="*/ 4581357 w 10917131"/>
              <a:gd name="connsiteY144" fmla="*/ 5544945 h 10677593"/>
              <a:gd name="connsiteX145" fmla="*/ 4630717 w 10917131"/>
              <a:gd name="connsiteY145" fmla="*/ 5489052 h 10677593"/>
              <a:gd name="connsiteX146" fmla="*/ 5045916 w 10917131"/>
              <a:gd name="connsiteY146" fmla="*/ 5614629 h 10677593"/>
              <a:gd name="connsiteX147" fmla="*/ 5111244 w 10917131"/>
              <a:gd name="connsiteY147" fmla="*/ 5448403 h 10677593"/>
              <a:gd name="connsiteX148" fmla="*/ 5591773 w 10917131"/>
              <a:gd name="connsiteY148" fmla="*/ 5551477 h 10677593"/>
              <a:gd name="connsiteX149" fmla="*/ 5674523 w 10917131"/>
              <a:gd name="connsiteY149" fmla="*/ 5176201 h 10677593"/>
              <a:gd name="connsiteX150" fmla="*/ 5685411 w 10917131"/>
              <a:gd name="connsiteY150" fmla="*/ 5162409 h 10677593"/>
              <a:gd name="connsiteX151" fmla="*/ 5696299 w 10917131"/>
              <a:gd name="connsiteY151" fmla="*/ 5254596 h 10677593"/>
              <a:gd name="connsiteX152" fmla="*/ 6071575 w 10917131"/>
              <a:gd name="connsiteY152" fmla="*/ 5353314 h 10677593"/>
              <a:gd name="connsiteX153" fmla="*/ 6219653 w 10917131"/>
              <a:gd name="connsiteY153" fmla="*/ 5332989 h 10677593"/>
              <a:gd name="connsiteX154" fmla="*/ 6242155 w 10917131"/>
              <a:gd name="connsiteY154" fmla="*/ 4594051 h 10677593"/>
              <a:gd name="connsiteX155" fmla="*/ 6246510 w 10917131"/>
              <a:gd name="connsiteY155" fmla="*/ 4594051 h 10677593"/>
              <a:gd name="connsiteX156" fmla="*/ 6369909 w 10917131"/>
              <a:gd name="connsiteY156" fmla="*/ 4910532 h 10677593"/>
              <a:gd name="connsiteX157" fmla="*/ 6805432 w 10917131"/>
              <a:gd name="connsiteY157" fmla="*/ 4996184 h 10677593"/>
              <a:gd name="connsiteX158" fmla="*/ 6888182 w 10917131"/>
              <a:gd name="connsiteY158" fmla="*/ 4946825 h 10677593"/>
              <a:gd name="connsiteX159" fmla="*/ 6676953 w 10917131"/>
              <a:gd name="connsiteY159" fmla="*/ 3969800 h 10677593"/>
              <a:gd name="connsiteX160" fmla="*/ 6683486 w 10917131"/>
              <a:gd name="connsiteY160" fmla="*/ 3969800 h 10677593"/>
              <a:gd name="connsiteX161" fmla="*/ 7060940 w 10917131"/>
              <a:gd name="connsiteY161" fmla="*/ 4414760 h 10677593"/>
              <a:gd name="connsiteX162" fmla="*/ 7489931 w 10917131"/>
              <a:gd name="connsiteY162" fmla="*/ 4482267 h 10677593"/>
              <a:gd name="connsiteX163" fmla="*/ 7541468 w 10917131"/>
              <a:gd name="connsiteY163" fmla="*/ 4416938 h 10677593"/>
              <a:gd name="connsiteX164" fmla="*/ 7060940 w 10917131"/>
              <a:gd name="connsiteY164" fmla="*/ 3548068 h 10677593"/>
              <a:gd name="connsiteX165" fmla="*/ 7139334 w 10917131"/>
              <a:gd name="connsiteY165" fmla="*/ 3476206 h 10677593"/>
              <a:gd name="connsiteX166" fmla="*/ 7141512 w 10917131"/>
              <a:gd name="connsiteY166" fmla="*/ 3478384 h 10677593"/>
              <a:gd name="connsiteX167" fmla="*/ 7685191 w 10917131"/>
              <a:gd name="connsiteY167" fmla="*/ 3790509 h 10677593"/>
              <a:gd name="connsiteX168" fmla="*/ 8071355 w 10917131"/>
              <a:gd name="connsiteY168" fmla="*/ 3876162 h 10677593"/>
              <a:gd name="connsiteX169" fmla="*/ 8120715 w 10917131"/>
              <a:gd name="connsiteY169" fmla="*/ 3786154 h 10677593"/>
              <a:gd name="connsiteX170" fmla="*/ 7747616 w 10917131"/>
              <a:gd name="connsiteY170" fmla="*/ 3451527 h 10677593"/>
              <a:gd name="connsiteX171" fmla="*/ 9893296 w 10917131"/>
              <a:gd name="connsiteY171" fmla="*/ 8910092 h 10677593"/>
              <a:gd name="connsiteX172" fmla="*/ 9893296 w 10917131"/>
              <a:gd name="connsiteY172" fmla="*/ 8910092 h 1067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0917131" h="10677593">
                <a:moveTo>
                  <a:pt x="7573407" y="3221425"/>
                </a:moveTo>
                <a:cubicBezTo>
                  <a:pt x="7524047" y="3190212"/>
                  <a:pt x="7474688" y="3160451"/>
                  <a:pt x="7425328" y="3131416"/>
                </a:cubicBezTo>
                <a:lnTo>
                  <a:pt x="7537839" y="2971724"/>
                </a:lnTo>
                <a:lnTo>
                  <a:pt x="8009656" y="3084235"/>
                </a:lnTo>
                <a:cubicBezTo>
                  <a:pt x="8173703" y="3127061"/>
                  <a:pt x="8326137" y="3196745"/>
                  <a:pt x="8496716" y="3225780"/>
                </a:cubicBezTo>
                <a:cubicBezTo>
                  <a:pt x="8530106" y="3223602"/>
                  <a:pt x="8564223" y="3203278"/>
                  <a:pt x="8584547" y="3176421"/>
                </a:cubicBezTo>
                <a:cubicBezTo>
                  <a:pt x="8591080" y="3153919"/>
                  <a:pt x="8598339" y="3118351"/>
                  <a:pt x="8578015" y="3100204"/>
                </a:cubicBezTo>
                <a:lnTo>
                  <a:pt x="7715677" y="2727105"/>
                </a:lnTo>
                <a:lnTo>
                  <a:pt x="7699709" y="2711136"/>
                </a:lnTo>
                <a:cubicBezTo>
                  <a:pt x="7740357" y="2639274"/>
                  <a:pt x="7778102" y="2563058"/>
                  <a:pt x="7814396" y="2489019"/>
                </a:cubicBezTo>
                <a:lnTo>
                  <a:pt x="7839076" y="2489019"/>
                </a:lnTo>
                <a:lnTo>
                  <a:pt x="8713027" y="2544911"/>
                </a:lnTo>
                <a:cubicBezTo>
                  <a:pt x="8780533" y="2528942"/>
                  <a:pt x="8874896" y="2596448"/>
                  <a:pt x="8910464" y="2508617"/>
                </a:cubicBezTo>
                <a:cubicBezTo>
                  <a:pt x="8916997" y="2481760"/>
                  <a:pt x="8916997" y="2443289"/>
                  <a:pt x="8887962" y="2430223"/>
                </a:cubicBezTo>
                <a:lnTo>
                  <a:pt x="7897871" y="2293033"/>
                </a:lnTo>
                <a:cubicBezTo>
                  <a:pt x="7924729" y="2225527"/>
                  <a:pt x="7940698" y="2151488"/>
                  <a:pt x="7963200" y="2081804"/>
                </a:cubicBezTo>
                <a:cubicBezTo>
                  <a:pt x="7971911" y="2059302"/>
                  <a:pt x="8003849" y="2068012"/>
                  <a:pt x="8024174" y="2059302"/>
                </a:cubicBezTo>
                <a:lnTo>
                  <a:pt x="9057091" y="1931548"/>
                </a:lnTo>
                <a:lnTo>
                  <a:pt x="9081770" y="1906868"/>
                </a:lnTo>
                <a:cubicBezTo>
                  <a:pt x="9086126" y="1877833"/>
                  <a:pt x="9081770" y="1845895"/>
                  <a:pt x="9065801" y="1821215"/>
                </a:cubicBezTo>
                <a:cubicBezTo>
                  <a:pt x="8983051" y="1850250"/>
                  <a:pt x="8930789" y="1787825"/>
                  <a:pt x="8864008" y="1771856"/>
                </a:cubicBezTo>
                <a:lnTo>
                  <a:pt x="8490910" y="1861865"/>
                </a:lnTo>
                <a:lnTo>
                  <a:pt x="8010382" y="1902513"/>
                </a:lnTo>
                <a:lnTo>
                  <a:pt x="8003849" y="1898158"/>
                </a:lnTo>
                <a:cubicBezTo>
                  <a:pt x="8014737" y="1837185"/>
                  <a:pt x="8021996" y="1776937"/>
                  <a:pt x="8024174" y="1715964"/>
                </a:cubicBezTo>
                <a:lnTo>
                  <a:pt x="8028529" y="1709431"/>
                </a:lnTo>
                <a:lnTo>
                  <a:pt x="8980874" y="1428518"/>
                </a:lnTo>
                <a:lnTo>
                  <a:pt x="9108628" y="1387869"/>
                </a:lnTo>
                <a:cubicBezTo>
                  <a:pt x="9112983" y="1354479"/>
                  <a:pt x="9104273" y="1324718"/>
                  <a:pt x="9083948" y="1300039"/>
                </a:cubicBezTo>
                <a:cubicBezTo>
                  <a:pt x="9030233" y="1302216"/>
                  <a:pt x="9003376" y="1236888"/>
                  <a:pt x="8958372" y="1212208"/>
                </a:cubicBezTo>
                <a:cubicBezTo>
                  <a:pt x="8954017" y="1212208"/>
                  <a:pt x="8947483" y="1210030"/>
                  <a:pt x="8942403" y="1214386"/>
                </a:cubicBezTo>
                <a:lnTo>
                  <a:pt x="8201287" y="1517800"/>
                </a:lnTo>
                <a:lnTo>
                  <a:pt x="8024174" y="1564982"/>
                </a:lnTo>
                <a:lnTo>
                  <a:pt x="7997317" y="1414726"/>
                </a:lnTo>
                <a:lnTo>
                  <a:pt x="9005553" y="969766"/>
                </a:lnTo>
                <a:cubicBezTo>
                  <a:pt x="9034588" y="953797"/>
                  <a:pt x="8999021" y="922585"/>
                  <a:pt x="8996843" y="897905"/>
                </a:cubicBezTo>
                <a:cubicBezTo>
                  <a:pt x="8958372" y="855078"/>
                  <a:pt x="8935870" y="799186"/>
                  <a:pt x="8902480" y="760715"/>
                </a:cubicBezTo>
                <a:lnTo>
                  <a:pt x="7954490" y="1281892"/>
                </a:lnTo>
                <a:cubicBezTo>
                  <a:pt x="7938520" y="1245598"/>
                  <a:pt x="7923277" y="1212208"/>
                  <a:pt x="7907308" y="1178818"/>
                </a:cubicBezTo>
                <a:lnTo>
                  <a:pt x="8832796" y="639494"/>
                </a:lnTo>
                <a:lnTo>
                  <a:pt x="8832796" y="628606"/>
                </a:lnTo>
                <a:cubicBezTo>
                  <a:pt x="8803761" y="558922"/>
                  <a:pt x="8783436" y="478350"/>
                  <a:pt x="8738433" y="421732"/>
                </a:cubicBezTo>
                <a:lnTo>
                  <a:pt x="8734077" y="426087"/>
                </a:lnTo>
                <a:lnTo>
                  <a:pt x="7855771" y="1039450"/>
                </a:lnTo>
                <a:lnTo>
                  <a:pt x="7822380" y="1055419"/>
                </a:lnTo>
                <a:cubicBezTo>
                  <a:pt x="7818025" y="1030740"/>
                  <a:pt x="7793346" y="1014771"/>
                  <a:pt x="7788990" y="990091"/>
                </a:cubicBezTo>
                <a:lnTo>
                  <a:pt x="7793346" y="990091"/>
                </a:lnTo>
                <a:lnTo>
                  <a:pt x="8579466" y="417377"/>
                </a:lnTo>
                <a:cubicBezTo>
                  <a:pt x="8579466" y="331724"/>
                  <a:pt x="8536639" y="262766"/>
                  <a:pt x="8507605" y="188001"/>
                </a:cubicBezTo>
                <a:lnTo>
                  <a:pt x="7963926" y="643849"/>
                </a:lnTo>
                <a:lnTo>
                  <a:pt x="7701160" y="863789"/>
                </a:lnTo>
                <a:lnTo>
                  <a:pt x="7672125" y="816607"/>
                </a:lnTo>
                <a:lnTo>
                  <a:pt x="8278229" y="286720"/>
                </a:lnTo>
                <a:lnTo>
                  <a:pt x="8278229" y="235183"/>
                </a:lnTo>
                <a:cubicBezTo>
                  <a:pt x="8257904" y="174210"/>
                  <a:pt x="8247016" y="105252"/>
                  <a:pt x="8210723" y="55166"/>
                </a:cubicBezTo>
                <a:lnTo>
                  <a:pt x="7552356" y="715711"/>
                </a:lnTo>
                <a:cubicBezTo>
                  <a:pt x="7538564" y="707000"/>
                  <a:pt x="7518966" y="699741"/>
                  <a:pt x="7511707" y="686676"/>
                </a:cubicBezTo>
                <a:lnTo>
                  <a:pt x="7947231" y="233005"/>
                </a:lnTo>
                <a:cubicBezTo>
                  <a:pt x="7945053" y="152433"/>
                  <a:pt x="7920373" y="80572"/>
                  <a:pt x="7893516" y="8710"/>
                </a:cubicBezTo>
                <a:lnTo>
                  <a:pt x="7884806" y="0"/>
                </a:lnTo>
                <a:lnTo>
                  <a:pt x="7363629" y="628606"/>
                </a:lnTo>
                <a:cubicBezTo>
                  <a:pt x="7345482" y="624251"/>
                  <a:pt x="7318625" y="626428"/>
                  <a:pt x="7309914" y="612637"/>
                </a:cubicBezTo>
                <a:lnTo>
                  <a:pt x="7599538" y="248974"/>
                </a:lnTo>
                <a:cubicBezTo>
                  <a:pt x="7601716" y="166225"/>
                  <a:pt x="7574858" y="82749"/>
                  <a:pt x="7538564" y="19598"/>
                </a:cubicBezTo>
                <a:lnTo>
                  <a:pt x="7140786" y="598845"/>
                </a:lnTo>
                <a:lnTo>
                  <a:pt x="7064570" y="598845"/>
                </a:lnTo>
                <a:cubicBezTo>
                  <a:pt x="7120462" y="502304"/>
                  <a:pt x="7190145" y="412296"/>
                  <a:pt x="7246764" y="317932"/>
                </a:cubicBezTo>
                <a:cubicBezTo>
                  <a:pt x="7253297" y="232279"/>
                  <a:pt x="7219906" y="158240"/>
                  <a:pt x="7188694" y="86379"/>
                </a:cubicBezTo>
                <a:cubicBezTo>
                  <a:pt x="7103040" y="248248"/>
                  <a:pt x="7015936" y="410118"/>
                  <a:pt x="6930283" y="571262"/>
                </a:cubicBezTo>
                <a:cubicBezTo>
                  <a:pt x="6916491" y="638768"/>
                  <a:pt x="6842452" y="614088"/>
                  <a:pt x="6797448" y="634413"/>
                </a:cubicBezTo>
                <a:cubicBezTo>
                  <a:pt x="6826483" y="558196"/>
                  <a:pt x="6875843" y="488513"/>
                  <a:pt x="6900522" y="410118"/>
                </a:cubicBezTo>
                <a:cubicBezTo>
                  <a:pt x="6896167" y="336079"/>
                  <a:pt x="6869310" y="264218"/>
                  <a:pt x="6835193" y="208325"/>
                </a:cubicBezTo>
                <a:cubicBezTo>
                  <a:pt x="6774220" y="362937"/>
                  <a:pt x="6718328" y="518273"/>
                  <a:pt x="6652999" y="672884"/>
                </a:cubicBezTo>
                <a:lnTo>
                  <a:pt x="6509277" y="715711"/>
                </a:lnTo>
                <a:cubicBezTo>
                  <a:pt x="6515809" y="650382"/>
                  <a:pt x="6570249" y="605378"/>
                  <a:pt x="6556459" y="529161"/>
                </a:cubicBezTo>
                <a:cubicBezTo>
                  <a:pt x="6536134" y="473269"/>
                  <a:pt x="6517987" y="410118"/>
                  <a:pt x="6488952" y="365114"/>
                </a:cubicBezTo>
                <a:cubicBezTo>
                  <a:pt x="6464272" y="497949"/>
                  <a:pt x="6427978" y="630058"/>
                  <a:pt x="6398944" y="762892"/>
                </a:cubicBezTo>
                <a:cubicBezTo>
                  <a:pt x="6333615" y="789750"/>
                  <a:pt x="6273368" y="823866"/>
                  <a:pt x="6205861" y="848545"/>
                </a:cubicBezTo>
                <a:cubicBezTo>
                  <a:pt x="6214572" y="801364"/>
                  <a:pt x="6230541" y="754182"/>
                  <a:pt x="6219653" y="702645"/>
                </a:cubicBezTo>
                <a:cubicBezTo>
                  <a:pt x="6201506" y="653286"/>
                  <a:pt x="6183360" y="597393"/>
                  <a:pt x="6154325" y="556744"/>
                </a:cubicBezTo>
                <a:cubicBezTo>
                  <a:pt x="6149970" y="671433"/>
                  <a:pt x="6152147" y="788298"/>
                  <a:pt x="6127467" y="895727"/>
                </a:cubicBezTo>
                <a:lnTo>
                  <a:pt x="5903173" y="1025659"/>
                </a:lnTo>
                <a:cubicBezTo>
                  <a:pt x="5923497" y="929118"/>
                  <a:pt x="5866879" y="832576"/>
                  <a:pt x="5833488" y="776684"/>
                </a:cubicBezTo>
                <a:cubicBezTo>
                  <a:pt x="5847280" y="871048"/>
                  <a:pt x="5862523" y="983558"/>
                  <a:pt x="5833488" y="1077922"/>
                </a:cubicBezTo>
                <a:lnTo>
                  <a:pt x="5644761" y="1210756"/>
                </a:lnTo>
                <a:cubicBezTo>
                  <a:pt x="5601935" y="1145428"/>
                  <a:pt x="5562012" y="1069211"/>
                  <a:pt x="5519186" y="1015496"/>
                </a:cubicBezTo>
                <a:cubicBezTo>
                  <a:pt x="5532977" y="1083002"/>
                  <a:pt x="5559834" y="1148331"/>
                  <a:pt x="5543866" y="1222370"/>
                </a:cubicBezTo>
                <a:cubicBezTo>
                  <a:pt x="5580159" y="1323267"/>
                  <a:pt x="5451679" y="1343591"/>
                  <a:pt x="5406675" y="1404564"/>
                </a:cubicBezTo>
                <a:lnTo>
                  <a:pt x="5236095" y="1271729"/>
                </a:lnTo>
                <a:lnTo>
                  <a:pt x="5220125" y="1269552"/>
                </a:lnTo>
                <a:cubicBezTo>
                  <a:pt x="5244805" y="1357383"/>
                  <a:pt x="5267307" y="1451746"/>
                  <a:pt x="5260775" y="1543206"/>
                </a:cubicBezTo>
                <a:cubicBezTo>
                  <a:pt x="5180202" y="1709431"/>
                  <a:pt x="5045190" y="1536673"/>
                  <a:pt x="4937035" y="1545384"/>
                </a:cubicBezTo>
                <a:lnTo>
                  <a:pt x="4982040" y="1695639"/>
                </a:lnTo>
                <a:cubicBezTo>
                  <a:pt x="4988573" y="1722497"/>
                  <a:pt x="4982040" y="1760968"/>
                  <a:pt x="4988573" y="1785648"/>
                </a:cubicBezTo>
                <a:cubicBezTo>
                  <a:pt x="5027043" y="1805972"/>
                  <a:pt x="4984217" y="1828474"/>
                  <a:pt x="4970426" y="1848798"/>
                </a:cubicBezTo>
                <a:lnTo>
                  <a:pt x="4674269" y="1835007"/>
                </a:lnTo>
                <a:cubicBezTo>
                  <a:pt x="4694594" y="1895980"/>
                  <a:pt x="4717096" y="1956228"/>
                  <a:pt x="4727984" y="2021557"/>
                </a:cubicBezTo>
                <a:cubicBezTo>
                  <a:pt x="2874830" y="1608535"/>
                  <a:pt x="1201692" y="1954050"/>
                  <a:pt x="427186" y="3070443"/>
                </a:cubicBezTo>
                <a:cubicBezTo>
                  <a:pt x="-740744" y="4752291"/>
                  <a:pt x="568731" y="7543999"/>
                  <a:pt x="3348825" y="9309322"/>
                </a:cubicBezTo>
                <a:cubicBezTo>
                  <a:pt x="6128919" y="11072468"/>
                  <a:pt x="9330019" y="11142151"/>
                  <a:pt x="10495045" y="9459578"/>
                </a:cubicBezTo>
                <a:cubicBezTo>
                  <a:pt x="11662975" y="7780634"/>
                  <a:pt x="10353500" y="4986748"/>
                  <a:pt x="7573407" y="3221425"/>
                </a:cubicBezTo>
                <a:lnTo>
                  <a:pt x="7573407" y="3221425"/>
                </a:lnTo>
                <a:close/>
                <a:moveTo>
                  <a:pt x="6756074" y="1016222"/>
                </a:moveTo>
                <a:lnTo>
                  <a:pt x="6953511" y="982832"/>
                </a:lnTo>
                <a:cubicBezTo>
                  <a:pt x="7187242" y="958152"/>
                  <a:pt x="7427506" y="987187"/>
                  <a:pt x="7589375" y="1151235"/>
                </a:cubicBezTo>
                <a:cubicBezTo>
                  <a:pt x="7704064" y="1620875"/>
                  <a:pt x="7492835" y="2038252"/>
                  <a:pt x="7283783" y="2417883"/>
                </a:cubicBezTo>
                <a:cubicBezTo>
                  <a:pt x="7191597" y="2572494"/>
                  <a:pt x="7084168" y="2723476"/>
                  <a:pt x="6967302" y="2869376"/>
                </a:cubicBezTo>
                <a:cubicBezTo>
                  <a:pt x="6367732" y="2545637"/>
                  <a:pt x="5754369" y="2298840"/>
                  <a:pt x="5154797" y="2130438"/>
                </a:cubicBezTo>
                <a:cubicBezTo>
                  <a:pt x="5578707" y="1608535"/>
                  <a:pt x="6163035" y="1179544"/>
                  <a:pt x="6756074" y="1016222"/>
                </a:cubicBezTo>
                <a:lnTo>
                  <a:pt x="6756074" y="1016222"/>
                </a:lnTo>
                <a:close/>
                <a:moveTo>
                  <a:pt x="6922298" y="2925269"/>
                </a:moveTo>
                <a:cubicBezTo>
                  <a:pt x="6475160" y="3459511"/>
                  <a:pt x="5877767" y="3900116"/>
                  <a:pt x="5257871" y="4077229"/>
                </a:cubicBezTo>
                <a:cubicBezTo>
                  <a:pt x="5091646" y="4113523"/>
                  <a:pt x="4882594" y="4144735"/>
                  <a:pt x="4714192" y="4085940"/>
                </a:cubicBezTo>
                <a:cubicBezTo>
                  <a:pt x="4424569" y="3798493"/>
                  <a:pt x="4527643" y="3279495"/>
                  <a:pt x="4660477" y="2947045"/>
                </a:cubicBezTo>
                <a:cubicBezTo>
                  <a:pt x="4765729" y="2684279"/>
                  <a:pt x="4921066" y="2425868"/>
                  <a:pt x="5107615" y="2187781"/>
                </a:cubicBezTo>
                <a:cubicBezTo>
                  <a:pt x="5709364" y="2345296"/>
                  <a:pt x="6322001" y="2592818"/>
                  <a:pt x="6922298" y="2925269"/>
                </a:cubicBezTo>
                <a:lnTo>
                  <a:pt x="6922298" y="2925269"/>
                </a:lnTo>
                <a:close/>
                <a:moveTo>
                  <a:pt x="9893296" y="8910092"/>
                </a:moveTo>
                <a:cubicBezTo>
                  <a:pt x="8797228" y="10488866"/>
                  <a:pt x="5875589" y="10477978"/>
                  <a:pt x="3366972" y="8885412"/>
                </a:cubicBezTo>
                <a:cubicBezTo>
                  <a:pt x="858354" y="7292847"/>
                  <a:pt x="-287074" y="4723982"/>
                  <a:pt x="806817" y="3144482"/>
                </a:cubicBezTo>
                <a:cubicBezTo>
                  <a:pt x="1531964" y="2102128"/>
                  <a:pt x="3052668" y="1754435"/>
                  <a:pt x="4725806" y="2095595"/>
                </a:cubicBezTo>
                <a:cubicBezTo>
                  <a:pt x="4624910" y="2109387"/>
                  <a:pt x="4528369" y="2128986"/>
                  <a:pt x="4429650" y="2149310"/>
                </a:cubicBezTo>
                <a:cubicBezTo>
                  <a:pt x="4454329" y="2221172"/>
                  <a:pt x="4494979" y="2286500"/>
                  <a:pt x="4499334" y="2367072"/>
                </a:cubicBezTo>
                <a:cubicBezTo>
                  <a:pt x="4400615" y="2403366"/>
                  <a:pt x="4304074" y="2438934"/>
                  <a:pt x="4203177" y="2467969"/>
                </a:cubicBezTo>
                <a:cubicBezTo>
                  <a:pt x="4230035" y="2537652"/>
                  <a:pt x="4268506" y="2597900"/>
                  <a:pt x="4281572" y="2672664"/>
                </a:cubicBezTo>
                <a:lnTo>
                  <a:pt x="4020983" y="2796063"/>
                </a:lnTo>
                <a:lnTo>
                  <a:pt x="4005015" y="2812032"/>
                </a:lnTo>
                <a:cubicBezTo>
                  <a:pt x="4034049" y="2873006"/>
                  <a:pt x="4076875" y="2933253"/>
                  <a:pt x="4090667" y="2996404"/>
                </a:cubicBezTo>
                <a:cubicBezTo>
                  <a:pt x="4007917" y="3057377"/>
                  <a:pt x="3910651" y="3097300"/>
                  <a:pt x="3832256" y="3160451"/>
                </a:cubicBezTo>
                <a:cubicBezTo>
                  <a:pt x="3872905" y="3216344"/>
                  <a:pt x="3906295" y="3275139"/>
                  <a:pt x="3933153" y="3335387"/>
                </a:cubicBezTo>
                <a:lnTo>
                  <a:pt x="3695066" y="3512500"/>
                </a:lnTo>
                <a:cubicBezTo>
                  <a:pt x="3731360" y="3570570"/>
                  <a:pt x="3782897" y="3627188"/>
                  <a:pt x="3811932" y="3689613"/>
                </a:cubicBezTo>
                <a:cubicBezTo>
                  <a:pt x="3737893" y="3745505"/>
                  <a:pt x="3670387" y="3813011"/>
                  <a:pt x="3600703" y="3876162"/>
                </a:cubicBezTo>
                <a:lnTo>
                  <a:pt x="3735715" y="4035854"/>
                </a:lnTo>
                <a:lnTo>
                  <a:pt x="3735715" y="4049646"/>
                </a:lnTo>
                <a:cubicBezTo>
                  <a:pt x="3677645" y="4112797"/>
                  <a:pt x="3605784" y="4168689"/>
                  <a:pt x="3560780" y="4238373"/>
                </a:cubicBezTo>
                <a:lnTo>
                  <a:pt x="3720472" y="4404598"/>
                </a:lnTo>
                <a:cubicBezTo>
                  <a:pt x="3679823" y="4465571"/>
                  <a:pt x="3615220" y="4514931"/>
                  <a:pt x="3581104" y="4579534"/>
                </a:cubicBezTo>
                <a:cubicBezTo>
                  <a:pt x="3648611" y="4628893"/>
                  <a:pt x="3716117" y="4692044"/>
                  <a:pt x="3774187" y="4752291"/>
                </a:cubicBezTo>
                <a:cubicBezTo>
                  <a:pt x="3745152" y="4801651"/>
                  <a:pt x="3706680" y="4846654"/>
                  <a:pt x="3679823" y="4896014"/>
                </a:cubicBezTo>
                <a:lnTo>
                  <a:pt x="3922265" y="5062239"/>
                </a:lnTo>
                <a:lnTo>
                  <a:pt x="3868550" y="5165313"/>
                </a:lnTo>
                <a:cubicBezTo>
                  <a:pt x="3969447" y="5219028"/>
                  <a:pt x="4073246" y="5270565"/>
                  <a:pt x="4169787" y="5335893"/>
                </a:cubicBezTo>
                <a:lnTo>
                  <a:pt x="4161077" y="5364928"/>
                </a:lnTo>
                <a:lnTo>
                  <a:pt x="4581357" y="5544945"/>
                </a:lnTo>
                <a:cubicBezTo>
                  <a:pt x="4608215" y="5551477"/>
                  <a:pt x="4619829" y="5511554"/>
                  <a:pt x="4630717" y="5489052"/>
                </a:cubicBezTo>
                <a:cubicBezTo>
                  <a:pt x="4767907" y="5536234"/>
                  <a:pt x="4900016" y="5603740"/>
                  <a:pt x="5045916" y="5614629"/>
                </a:cubicBezTo>
                <a:lnTo>
                  <a:pt x="5111244" y="5448403"/>
                </a:lnTo>
                <a:cubicBezTo>
                  <a:pt x="5268759" y="5491230"/>
                  <a:pt x="5419015" y="5569624"/>
                  <a:pt x="5591773" y="5551477"/>
                </a:cubicBezTo>
                <a:lnTo>
                  <a:pt x="5674523" y="5176201"/>
                </a:lnTo>
                <a:lnTo>
                  <a:pt x="5685411" y="5162409"/>
                </a:lnTo>
                <a:cubicBezTo>
                  <a:pt x="5691943" y="5191444"/>
                  <a:pt x="5687588" y="5225561"/>
                  <a:pt x="5696299" y="5254596"/>
                </a:cubicBezTo>
                <a:cubicBezTo>
                  <a:pt x="5817519" y="5297421"/>
                  <a:pt x="5940918" y="5335167"/>
                  <a:pt x="6071575" y="5353314"/>
                </a:cubicBezTo>
                <a:cubicBezTo>
                  <a:pt x="6123112" y="5351136"/>
                  <a:pt x="6181907" y="5362024"/>
                  <a:pt x="6219653" y="5332989"/>
                </a:cubicBezTo>
                <a:lnTo>
                  <a:pt x="6242155" y="4594051"/>
                </a:lnTo>
                <a:lnTo>
                  <a:pt x="6246510" y="4594051"/>
                </a:lnTo>
                <a:cubicBezTo>
                  <a:pt x="6291515" y="4697125"/>
                  <a:pt x="6324905" y="4807457"/>
                  <a:pt x="6369909" y="4910532"/>
                </a:cubicBezTo>
                <a:cubicBezTo>
                  <a:pt x="6509277" y="4953358"/>
                  <a:pt x="6643563" y="5015783"/>
                  <a:pt x="6805432" y="4996184"/>
                </a:cubicBezTo>
                <a:cubicBezTo>
                  <a:pt x="6836645" y="4987474"/>
                  <a:pt x="6877294" y="4975860"/>
                  <a:pt x="6888182" y="4946825"/>
                </a:cubicBezTo>
                <a:lnTo>
                  <a:pt x="6676953" y="3969800"/>
                </a:lnTo>
                <a:lnTo>
                  <a:pt x="6683486" y="3969800"/>
                </a:lnTo>
                <a:lnTo>
                  <a:pt x="7060940" y="4414760"/>
                </a:lnTo>
                <a:cubicBezTo>
                  <a:pt x="7193775" y="4461942"/>
                  <a:pt x="7341853" y="4538158"/>
                  <a:pt x="7489931" y="4482267"/>
                </a:cubicBezTo>
                <a:cubicBezTo>
                  <a:pt x="7518966" y="4477911"/>
                  <a:pt x="7537113" y="4443795"/>
                  <a:pt x="7541468" y="4416938"/>
                </a:cubicBezTo>
                <a:lnTo>
                  <a:pt x="7060940" y="3548068"/>
                </a:lnTo>
                <a:lnTo>
                  <a:pt x="7139334" y="3476206"/>
                </a:lnTo>
                <a:lnTo>
                  <a:pt x="7141512" y="3478384"/>
                </a:lnTo>
                <a:lnTo>
                  <a:pt x="7685191" y="3790509"/>
                </a:lnTo>
                <a:cubicBezTo>
                  <a:pt x="7802057" y="3848579"/>
                  <a:pt x="7934165" y="3923344"/>
                  <a:pt x="8071355" y="3876162"/>
                </a:cubicBezTo>
                <a:cubicBezTo>
                  <a:pt x="8098212" y="3855838"/>
                  <a:pt x="8136684" y="3826803"/>
                  <a:pt x="8120715" y="3786154"/>
                </a:cubicBezTo>
                <a:lnTo>
                  <a:pt x="7747616" y="3451527"/>
                </a:lnTo>
                <a:cubicBezTo>
                  <a:pt x="9965158" y="5054254"/>
                  <a:pt x="10924036" y="7423504"/>
                  <a:pt x="9893296" y="8910092"/>
                </a:cubicBezTo>
                <a:lnTo>
                  <a:pt x="9893296" y="8910092"/>
                </a:lnTo>
                <a:close/>
              </a:path>
            </a:pathLst>
          </a:custGeom>
          <a:gradFill>
            <a:gsLst>
              <a:gs pos="50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7258" cap="flat">
            <a:noFill/>
            <a:prstDash val="solid"/>
            <a:miter/>
          </a:ln>
        </p:spPr>
        <p:txBody>
          <a:bodyPr rtlCol="0" anchor="ctr"/>
          <a:lstStyle/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1" name="Прямоугольник 30">
            <a:extLst>
              <a:ext uri="{FF2B5EF4-FFF2-40B4-BE49-F238E27FC236}">
                <a16:creationId xmlns:a16="http://schemas.microsoft.com/office/drawing/2014/main" xmlns="" id="{304D2721-FA81-4746-8972-202BEADDEBD1}"/>
              </a:ext>
            </a:extLst>
          </p:cNvPr>
          <p:cNvSpPr/>
          <p:nvPr/>
        </p:nvSpPr>
        <p:spPr>
          <a:xfrm>
            <a:off x="8478448" y="2179558"/>
            <a:ext cx="36000" cy="3816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D5232B"/>
              </a:buClr>
              <a:buFont typeface="Wingdings" panose="05000000000000000000" pitchFamily="2" charset="2"/>
              <a:buNone/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89" name="Рисунок 103">
            <a:extLst>
              <a:ext uri="{FF2B5EF4-FFF2-40B4-BE49-F238E27FC236}">
                <a16:creationId xmlns:a16="http://schemas.microsoft.com/office/drawing/2014/main" xmlns="" id="{2E3432CF-2781-4C62-B7CA-9D3B9D8727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2896" y="2750893"/>
            <a:ext cx="1628428" cy="1628428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922E041-DE0C-4BE9-AF73-588A7B847D68}"/>
              </a:ext>
            </a:extLst>
          </p:cNvPr>
          <p:cNvSpPr txBox="1"/>
          <p:nvPr/>
        </p:nvSpPr>
        <p:spPr>
          <a:xfrm>
            <a:off x="2450773" y="328806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C818F"/>
                </a:solidFill>
              </a:rPr>
              <a:t>01</a:t>
            </a:r>
            <a:endParaRPr lang="ru-RU" sz="1600" b="1" dirty="0">
              <a:solidFill>
                <a:srgbClr val="0C818F"/>
              </a:solidFill>
            </a:endParaRPr>
          </a:p>
        </p:txBody>
      </p:sp>
      <p:sp>
        <p:nvSpPr>
          <p:cNvPr id="95" name="Прямоугольник 15">
            <a:extLst>
              <a:ext uri="{FF2B5EF4-FFF2-40B4-BE49-F238E27FC236}">
                <a16:creationId xmlns:a16="http://schemas.microsoft.com/office/drawing/2014/main" xmlns="" id="{D52E5EF6-51ED-49AC-A9E8-D34E81997B86}"/>
              </a:ext>
            </a:extLst>
          </p:cNvPr>
          <p:cNvSpPr/>
          <p:nvPr/>
        </p:nvSpPr>
        <p:spPr>
          <a:xfrm>
            <a:off x="2318288" y="3561821"/>
            <a:ext cx="27837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defTabSz="782241">
              <a:lnSpc>
                <a:spcPct val="90000"/>
              </a:lnSpc>
              <a:defRPr/>
            </a:pPr>
            <a:r>
              <a:rPr lang="ru-RU" sz="1000" dirty="0">
                <a:solidFill>
                  <a:srgbClr val="000000"/>
                </a:solidFill>
              </a:rPr>
              <a:t>Ленинградский Металлический завод </a:t>
            </a:r>
            <a:r>
              <a:rPr lang="en-US" sz="1000" dirty="0">
                <a:solidFill>
                  <a:srgbClr val="000000"/>
                </a:solidFill>
              </a:rPr>
              <a:t>– </a:t>
            </a:r>
            <a:r>
              <a:rPr lang="ru-RU" sz="1000" dirty="0" smtClean="0">
                <a:solidFill>
                  <a:srgbClr val="000000"/>
                </a:solidFill>
              </a:rPr>
              <a:t>паровые, газовые </a:t>
            </a:r>
            <a:r>
              <a:rPr lang="ru-RU" sz="1000" dirty="0">
                <a:solidFill>
                  <a:srgbClr val="000000"/>
                </a:solidFill>
              </a:rPr>
              <a:t>и гидравлические турбины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2D10CEE-C702-44A6-BC76-053E362E3437}"/>
              </a:ext>
            </a:extLst>
          </p:cNvPr>
          <p:cNvSpPr txBox="1"/>
          <p:nvPr/>
        </p:nvSpPr>
        <p:spPr>
          <a:xfrm>
            <a:off x="5362395" y="3288064"/>
            <a:ext cx="4007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lang="ru-RU" sz="1600" b="1" dirty="0">
                <a:solidFill>
                  <a:srgbClr val="0C818F"/>
                </a:solidFill>
              </a:rPr>
              <a:t>02</a:t>
            </a:r>
          </a:p>
        </p:txBody>
      </p:sp>
      <p:grpSp>
        <p:nvGrpSpPr>
          <p:cNvPr id="98" name="Группа 161">
            <a:extLst>
              <a:ext uri="{FF2B5EF4-FFF2-40B4-BE49-F238E27FC236}">
                <a16:creationId xmlns:a16="http://schemas.microsoft.com/office/drawing/2014/main" xmlns="" id="{C9EDAFE6-1CA5-404B-B0C4-EEE04FC4785D}"/>
              </a:ext>
            </a:extLst>
          </p:cNvPr>
          <p:cNvGrpSpPr/>
          <p:nvPr/>
        </p:nvGrpSpPr>
        <p:grpSpPr>
          <a:xfrm>
            <a:off x="2203314" y="2777016"/>
            <a:ext cx="80305" cy="1593031"/>
            <a:chOff x="1850173" y="1558276"/>
            <a:chExt cx="74414" cy="1436513"/>
          </a:xfrm>
          <a:solidFill>
            <a:schemeClr val="accent2"/>
          </a:solidFill>
        </p:grpSpPr>
        <p:sp>
          <p:nvSpPr>
            <p:cNvPr id="99" name="Полилиния: фигура 162">
              <a:extLst>
                <a:ext uri="{FF2B5EF4-FFF2-40B4-BE49-F238E27FC236}">
                  <a16:creationId xmlns:a16="http://schemas.microsoft.com/office/drawing/2014/main" xmlns="" id="{393D3FE1-57AB-47F1-8B25-7DA8F46D1AF0}"/>
                </a:ext>
              </a:extLst>
            </p:cNvPr>
            <p:cNvSpPr/>
            <p:nvPr/>
          </p:nvSpPr>
          <p:spPr>
            <a:xfrm>
              <a:off x="1850173" y="1573579"/>
              <a:ext cx="74414" cy="1421210"/>
            </a:xfrm>
            <a:custGeom>
              <a:avLst/>
              <a:gdLst>
                <a:gd name="connsiteX0" fmla="*/ 0 w 124950"/>
                <a:gd name="connsiteY0" fmla="*/ 0 h 2600280"/>
                <a:gd name="connsiteX1" fmla="*/ 42665 w 124950"/>
                <a:gd name="connsiteY1" fmla="*/ 0 h 2600280"/>
                <a:gd name="connsiteX2" fmla="*/ 42665 w 124950"/>
                <a:gd name="connsiteY2" fmla="*/ 1219272 h 2600280"/>
                <a:gd name="connsiteX3" fmla="*/ 124950 w 124950"/>
                <a:gd name="connsiteY3" fmla="*/ 1300139 h 2600280"/>
                <a:gd name="connsiteX4" fmla="*/ 42665 w 124950"/>
                <a:gd name="connsiteY4" fmla="*/ 1381006 h 2600280"/>
                <a:gd name="connsiteX5" fmla="*/ 42665 w 124950"/>
                <a:gd name="connsiteY5" fmla="*/ 2600280 h 2600280"/>
                <a:gd name="connsiteX6" fmla="*/ 0 w 124950"/>
                <a:gd name="connsiteY6" fmla="*/ 2600280 h 260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0" h="2600280">
                  <a:moveTo>
                    <a:pt x="0" y="0"/>
                  </a:moveTo>
                  <a:lnTo>
                    <a:pt x="42665" y="0"/>
                  </a:lnTo>
                  <a:lnTo>
                    <a:pt x="42665" y="1219272"/>
                  </a:lnTo>
                  <a:lnTo>
                    <a:pt x="124950" y="1300139"/>
                  </a:lnTo>
                  <a:lnTo>
                    <a:pt x="42665" y="1381006"/>
                  </a:lnTo>
                  <a:lnTo>
                    <a:pt x="42665" y="2600280"/>
                  </a:lnTo>
                  <a:lnTo>
                    <a:pt x="0" y="260028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895350">
                <a:spcAft>
                  <a:spcPts val="600"/>
                </a:spcAft>
                <a:buClr>
                  <a:srgbClr val="D5232B"/>
                </a:buClr>
                <a:buFont typeface="Wingdings" panose="05000000000000000000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cxnSp>
          <p:nvCxnSpPr>
            <p:cNvPr id="100" name="Прямая соединительная линия 163">
              <a:extLst>
                <a:ext uri="{FF2B5EF4-FFF2-40B4-BE49-F238E27FC236}">
                  <a16:creationId xmlns:a16="http://schemas.microsoft.com/office/drawing/2014/main" xmlns="" id="{BEF81A40-E56B-4938-B6F8-744B498F94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50173" y="1558276"/>
              <a:ext cx="0" cy="1425123"/>
            </a:xfrm>
            <a:prstGeom prst="line">
              <a:avLst/>
            </a:prstGeom>
            <a:grpFill/>
            <a:ln w="9525" cap="flat" cmpd="sng" algn="ctr">
              <a:solidFill>
                <a:schemeClr val="accent3">
                  <a:alpha val="1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2" name="Прямая соединительная линия 196">
            <a:extLst>
              <a:ext uri="{FF2B5EF4-FFF2-40B4-BE49-F238E27FC236}">
                <a16:creationId xmlns:a16="http://schemas.microsoft.com/office/drawing/2014/main" xmlns="" id="{4A365099-CEBD-4C0F-954B-8F6D3477DBD5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5988" y="2792248"/>
            <a:ext cx="0" cy="1568508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  <a:alpha val="99000"/>
              </a:schemeClr>
            </a:solidFill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</p:cxnSp>
      <p:pic>
        <p:nvPicPr>
          <p:cNvPr id="123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97F373F-4C0F-4EA3-B67C-50CF120FB4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979" y="3124747"/>
            <a:ext cx="827340" cy="394675"/>
          </a:xfrm>
          <a:prstGeom prst="rect">
            <a:avLst/>
          </a:prstGeom>
        </p:spPr>
      </p:pic>
      <p:sp>
        <p:nvSpPr>
          <p:cNvPr id="152" name="Прямоугольник 4">
            <a:extLst>
              <a:ext uri="{FF2B5EF4-FFF2-40B4-BE49-F238E27FC236}">
                <a16:creationId xmlns:a16="http://schemas.microsoft.com/office/drawing/2014/main" xmlns="" id="{3F8B6E5F-F358-4A83-B39E-8FE1233BB002}"/>
              </a:ext>
            </a:extLst>
          </p:cNvPr>
          <p:cNvSpPr/>
          <p:nvPr/>
        </p:nvSpPr>
        <p:spPr>
          <a:xfrm>
            <a:off x="402299" y="4415308"/>
            <a:ext cx="7685347" cy="15793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  <a:alpha val="99000"/>
              </a:schemeClr>
            </a:solidFill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  <p:txBody>
          <a:bodyPr rot="0" spcFirstLastPara="0" vertOverflow="overflow" horzOverflow="overflow" vert="horz" wrap="non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202E05D-30E6-446C-9CCD-DF9B8427AA2D}"/>
              </a:ext>
            </a:extLst>
          </p:cNvPr>
          <p:cNvCxnSpPr>
            <a:cxnSpLocks/>
          </p:cNvCxnSpPr>
          <p:nvPr/>
        </p:nvCxnSpPr>
        <p:spPr bwMode="auto">
          <a:xfrm>
            <a:off x="2235200" y="5204973"/>
            <a:ext cx="5861754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  <a:alpha val="99000"/>
              </a:schemeClr>
            </a:solidFill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</p:cxnSp>
      <p:pic>
        <p:nvPicPr>
          <p:cNvPr id="91" name="Picture 2">
            <a:extLst>
              <a:ext uri="{FF2B5EF4-FFF2-40B4-BE49-F238E27FC236}">
                <a16:creationId xmlns:a16="http://schemas.microsoft.com/office/drawing/2014/main" xmlns="" id="{C4DE803A-2D12-4A5F-9A30-12E16F33F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145" y="4751813"/>
            <a:ext cx="1437327" cy="9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D3FBF44-C88C-472C-B22B-303F6342C2F7}"/>
              </a:ext>
            </a:extLst>
          </p:cNvPr>
          <p:cNvSpPr txBox="1"/>
          <p:nvPr/>
        </p:nvSpPr>
        <p:spPr>
          <a:xfrm>
            <a:off x="4316363" y="4503459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r>
              <a:rPr lang="ru-RU" sz="1600" b="1" dirty="0">
                <a:solidFill>
                  <a:srgbClr val="287FB5"/>
                </a:solidFill>
              </a:rPr>
              <a:t>04</a:t>
            </a:r>
          </a:p>
        </p:txBody>
      </p:sp>
      <p:sp>
        <p:nvSpPr>
          <p:cNvPr id="107" name="Прямоугольник 170">
            <a:extLst>
              <a:ext uri="{FF2B5EF4-FFF2-40B4-BE49-F238E27FC236}">
                <a16:creationId xmlns:a16="http://schemas.microsoft.com/office/drawing/2014/main" xmlns="" id="{914FF3DF-FACE-4035-854D-8339C7C6BF4E}"/>
              </a:ext>
            </a:extLst>
          </p:cNvPr>
          <p:cNvSpPr/>
          <p:nvPr/>
        </p:nvSpPr>
        <p:spPr>
          <a:xfrm>
            <a:off x="4316362" y="4735533"/>
            <a:ext cx="179561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82241">
              <a:lnSpc>
                <a:spcPct val="90000"/>
              </a:lnSpc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ТКЗ «Красный котельщик» </a:t>
            </a:r>
            <a:r>
              <a:rPr lang="ru-RU" sz="900" dirty="0">
                <a:solidFill>
                  <a:srgbClr val="000000"/>
                </a:solidFill>
              </a:rPr>
              <a:t>– котлы, теплообменное оборудование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108" name="Picture 89" descr="http://www.zawod.ru/pics/kotel/tkz.gif">
            <a:extLst>
              <a:ext uri="{FF2B5EF4-FFF2-40B4-BE49-F238E27FC236}">
                <a16:creationId xmlns:a16="http://schemas.microsoft.com/office/drawing/2014/main" xmlns="" id="{5EF797CD-08A3-4C86-9725-5B7FA8179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0" t="21777" r="11050" b="30945"/>
          <a:stretch/>
        </p:blipFill>
        <p:spPr bwMode="auto">
          <a:xfrm>
            <a:off x="4582259" y="4545107"/>
            <a:ext cx="232864" cy="1629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ADFA2F3-F751-4D80-8E7C-C282D0F73F6C}"/>
              </a:ext>
            </a:extLst>
          </p:cNvPr>
          <p:cNvSpPr txBox="1"/>
          <p:nvPr/>
        </p:nvSpPr>
        <p:spPr>
          <a:xfrm>
            <a:off x="2357979" y="5283463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r>
              <a:rPr lang="ru-RU" sz="1600" b="1" dirty="0" smtClean="0">
                <a:solidFill>
                  <a:srgbClr val="287FB5"/>
                </a:solidFill>
              </a:rPr>
              <a:t>05</a:t>
            </a:r>
            <a:endParaRPr lang="ru-RU" sz="1600" b="1" dirty="0">
              <a:solidFill>
                <a:srgbClr val="287FB5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DD0E7AC-F8BF-4826-BA4F-F1FA88D38A05}"/>
              </a:ext>
            </a:extLst>
          </p:cNvPr>
          <p:cNvSpPr txBox="1"/>
          <p:nvPr/>
        </p:nvSpPr>
        <p:spPr>
          <a:xfrm>
            <a:off x="4316363" y="5283463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r>
              <a:rPr lang="ru-RU" sz="1600" b="1" dirty="0" smtClean="0">
                <a:solidFill>
                  <a:srgbClr val="287FB5"/>
                </a:solidFill>
              </a:rPr>
              <a:t>06</a:t>
            </a:r>
            <a:endParaRPr lang="ru-RU" sz="1600" b="1" dirty="0">
              <a:solidFill>
                <a:srgbClr val="287FB5"/>
              </a:solidFill>
            </a:endParaRPr>
          </a:p>
        </p:txBody>
      </p:sp>
      <p:sp>
        <p:nvSpPr>
          <p:cNvPr id="115" name="Прямоугольник 187">
            <a:extLst>
              <a:ext uri="{FF2B5EF4-FFF2-40B4-BE49-F238E27FC236}">
                <a16:creationId xmlns:a16="http://schemas.microsoft.com/office/drawing/2014/main" xmlns="" id="{6113550A-1A33-4528-A31C-C1C36B94B28B}"/>
              </a:ext>
            </a:extLst>
          </p:cNvPr>
          <p:cNvSpPr/>
          <p:nvPr/>
        </p:nvSpPr>
        <p:spPr>
          <a:xfrm>
            <a:off x="2365921" y="5503604"/>
            <a:ext cx="1565421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82241">
              <a:lnSpc>
                <a:spcPct val="90000"/>
              </a:lnSpc>
              <a:defRPr/>
            </a:pPr>
            <a:r>
              <a:rPr lang="ru-RU" sz="900" dirty="0">
                <a:solidFill>
                  <a:srgbClr val="000000"/>
                </a:solidFill>
              </a:rPr>
              <a:t>Реостат – электротехническое оборудование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118" name="Picture 18">
            <a:extLst>
              <a:ext uri="{FF2B5EF4-FFF2-40B4-BE49-F238E27FC236}">
                <a16:creationId xmlns:a16="http://schemas.microsoft.com/office/drawing/2014/main" xmlns="" id="{EB23F0B6-E95B-4BE3-96D8-50301DB9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663" y="5307200"/>
            <a:ext cx="189159" cy="18751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</p:pic>
      <p:sp>
        <p:nvSpPr>
          <p:cNvPr id="125" name="TextBox 76">
            <a:extLst>
              <a:ext uri="{FF2B5EF4-FFF2-40B4-BE49-F238E27FC236}">
                <a16:creationId xmlns:a16="http://schemas.microsoft.com/office/drawing/2014/main" xmlns="" id="{89E4EDE5-483D-4430-A8AF-8B4AC7E2ADAB}"/>
              </a:ext>
            </a:extLst>
          </p:cNvPr>
          <p:cNvSpPr txBox="1"/>
          <p:nvPr/>
        </p:nvSpPr>
        <p:spPr>
          <a:xfrm>
            <a:off x="6268681" y="5264048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287FB5"/>
                </a:solidFill>
              </a:rPr>
              <a:t>07</a:t>
            </a:r>
            <a:endParaRPr lang="ru-RU" sz="1600" b="1" dirty="0">
              <a:solidFill>
                <a:srgbClr val="287FB5"/>
              </a:solidFill>
            </a:endParaRPr>
          </a:p>
        </p:txBody>
      </p:sp>
      <p:sp>
        <p:nvSpPr>
          <p:cNvPr id="126" name="Прямоугольник 76">
            <a:extLst>
              <a:ext uri="{FF2B5EF4-FFF2-40B4-BE49-F238E27FC236}">
                <a16:creationId xmlns:a16="http://schemas.microsoft.com/office/drawing/2014/main" xmlns="" id="{C2907ACA-0931-4FE6-AFED-F93EEDA3DEC3}"/>
              </a:ext>
            </a:extLst>
          </p:cNvPr>
          <p:cNvSpPr/>
          <p:nvPr/>
        </p:nvSpPr>
        <p:spPr>
          <a:xfrm>
            <a:off x="4303067" y="5535687"/>
            <a:ext cx="17318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78224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НордЭнергоИнжиниринг – </a:t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проектный институт</a:t>
            </a: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160" name="Группа 161">
            <a:extLst>
              <a:ext uri="{FF2B5EF4-FFF2-40B4-BE49-F238E27FC236}">
                <a16:creationId xmlns:a16="http://schemas.microsoft.com/office/drawing/2014/main" xmlns="" id="{EB5073C6-FC8A-47DD-A8FF-F34C81E6CC9A}"/>
              </a:ext>
            </a:extLst>
          </p:cNvPr>
          <p:cNvGrpSpPr/>
          <p:nvPr/>
        </p:nvGrpSpPr>
        <p:grpSpPr>
          <a:xfrm>
            <a:off x="2203314" y="4401607"/>
            <a:ext cx="80305" cy="1593031"/>
            <a:chOff x="1850173" y="1558276"/>
            <a:chExt cx="74414" cy="1436513"/>
          </a:xfrm>
          <a:solidFill>
            <a:schemeClr val="accent4"/>
          </a:solidFill>
        </p:grpSpPr>
        <p:sp>
          <p:nvSpPr>
            <p:cNvPr id="161" name="Полилиния: фигура 162">
              <a:extLst>
                <a:ext uri="{FF2B5EF4-FFF2-40B4-BE49-F238E27FC236}">
                  <a16:creationId xmlns:a16="http://schemas.microsoft.com/office/drawing/2014/main" xmlns="" id="{12B95E2F-5E41-4E1E-857F-9B7CFAC66BD4}"/>
                </a:ext>
              </a:extLst>
            </p:cNvPr>
            <p:cNvSpPr/>
            <p:nvPr/>
          </p:nvSpPr>
          <p:spPr>
            <a:xfrm>
              <a:off x="1850173" y="1573579"/>
              <a:ext cx="74414" cy="1421210"/>
            </a:xfrm>
            <a:custGeom>
              <a:avLst/>
              <a:gdLst>
                <a:gd name="connsiteX0" fmla="*/ 0 w 124950"/>
                <a:gd name="connsiteY0" fmla="*/ 0 h 2600280"/>
                <a:gd name="connsiteX1" fmla="*/ 42665 w 124950"/>
                <a:gd name="connsiteY1" fmla="*/ 0 h 2600280"/>
                <a:gd name="connsiteX2" fmla="*/ 42665 w 124950"/>
                <a:gd name="connsiteY2" fmla="*/ 1219272 h 2600280"/>
                <a:gd name="connsiteX3" fmla="*/ 124950 w 124950"/>
                <a:gd name="connsiteY3" fmla="*/ 1300139 h 2600280"/>
                <a:gd name="connsiteX4" fmla="*/ 42665 w 124950"/>
                <a:gd name="connsiteY4" fmla="*/ 1381006 h 2600280"/>
                <a:gd name="connsiteX5" fmla="*/ 42665 w 124950"/>
                <a:gd name="connsiteY5" fmla="*/ 2600280 h 2600280"/>
                <a:gd name="connsiteX6" fmla="*/ 0 w 124950"/>
                <a:gd name="connsiteY6" fmla="*/ 2600280 h 260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0" h="2600280">
                  <a:moveTo>
                    <a:pt x="0" y="0"/>
                  </a:moveTo>
                  <a:lnTo>
                    <a:pt x="42665" y="0"/>
                  </a:lnTo>
                  <a:lnTo>
                    <a:pt x="42665" y="1219272"/>
                  </a:lnTo>
                  <a:lnTo>
                    <a:pt x="124950" y="1300139"/>
                  </a:lnTo>
                  <a:lnTo>
                    <a:pt x="42665" y="1381006"/>
                  </a:lnTo>
                  <a:lnTo>
                    <a:pt x="42665" y="2600280"/>
                  </a:lnTo>
                  <a:lnTo>
                    <a:pt x="0" y="260028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895350">
                <a:spcAft>
                  <a:spcPts val="600"/>
                </a:spcAft>
                <a:buClr>
                  <a:srgbClr val="D5232B"/>
                </a:buClr>
                <a:buFont typeface="Wingdings" panose="05000000000000000000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cxnSp>
          <p:nvCxnSpPr>
            <p:cNvPr id="162" name="Прямая соединительная линия 163">
              <a:extLst>
                <a:ext uri="{FF2B5EF4-FFF2-40B4-BE49-F238E27FC236}">
                  <a16:creationId xmlns:a16="http://schemas.microsoft.com/office/drawing/2014/main" xmlns="" id="{CBCBB195-4F04-4CD3-A0C8-F67D9AD3EB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50173" y="1558276"/>
              <a:ext cx="0" cy="1425123"/>
            </a:xfrm>
            <a:prstGeom prst="line">
              <a:avLst/>
            </a:prstGeom>
            <a:grpFill/>
            <a:ln w="9525" cap="flat" cmpd="sng" algn="ctr">
              <a:solidFill>
                <a:schemeClr val="accent3">
                  <a:alpha val="1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7A6D419-E9D6-4074-88CF-00021068EBBF}"/>
              </a:ext>
            </a:extLst>
          </p:cNvPr>
          <p:cNvGrpSpPr/>
          <p:nvPr/>
        </p:nvGrpSpPr>
        <p:grpSpPr>
          <a:xfrm>
            <a:off x="4191824" y="4415308"/>
            <a:ext cx="1954306" cy="1568508"/>
            <a:chOff x="4191824" y="5824736"/>
            <a:chExt cx="1954306" cy="1568508"/>
          </a:xfrm>
        </p:grpSpPr>
        <p:cxnSp>
          <p:nvCxnSpPr>
            <p:cNvPr id="165" name="Прямая соединительная линия 196">
              <a:extLst>
                <a:ext uri="{FF2B5EF4-FFF2-40B4-BE49-F238E27FC236}">
                  <a16:creationId xmlns:a16="http://schemas.microsoft.com/office/drawing/2014/main" xmlns="" id="{2F36CABE-EC78-4395-B47D-7597C26A19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46130" y="5824736"/>
              <a:ext cx="0" cy="1568508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chemeClr val="accent3">
                  <a:lumMod val="60000"/>
                  <a:lumOff val="40000"/>
                  <a:alpha val="99000"/>
                </a:schemeClr>
              </a:solidFill>
            </a:ln>
            <a:effectLst>
              <a:outerShdw blurRad="127000" dist="127000" dir="2700000" algn="tl" rotWithShape="0">
                <a:prstClr val="black">
                  <a:alpha val="5000"/>
                </a:prstClr>
              </a:outerShdw>
            </a:effectLst>
          </p:spPr>
        </p:cxnSp>
        <p:cxnSp>
          <p:nvCxnSpPr>
            <p:cNvPr id="166" name="Прямая соединительная линия 196">
              <a:extLst>
                <a:ext uri="{FF2B5EF4-FFF2-40B4-BE49-F238E27FC236}">
                  <a16:creationId xmlns:a16="http://schemas.microsoft.com/office/drawing/2014/main" xmlns="" id="{A78DCE5A-3D28-4123-88D9-09F8D2D570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91824" y="5824736"/>
              <a:ext cx="0" cy="1568508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chemeClr val="accent3">
                  <a:lumMod val="60000"/>
                  <a:lumOff val="40000"/>
                  <a:alpha val="99000"/>
                </a:schemeClr>
              </a:solidFill>
            </a:ln>
            <a:effectLst>
              <a:outerShdw blurRad="127000" dist="127000" dir="2700000" algn="tl" rotWithShape="0">
                <a:prstClr val="black">
                  <a:alpha val="5000"/>
                </a:prstClr>
              </a:outerShdw>
            </a:effectLst>
          </p:spPr>
        </p:cxnSp>
      </p:grpSp>
      <p:pic>
        <p:nvPicPr>
          <p:cNvPr id="174" name="Рисунок 19">
            <a:extLst>
              <a:ext uri="{FF2B5EF4-FFF2-40B4-BE49-F238E27FC236}">
                <a16:creationId xmlns:a16="http://schemas.microsoft.com/office/drawing/2014/main" xmlns="" id="{BC1E7CFC-9342-46FA-AB0E-AECC5D4263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03825" y="4261217"/>
            <a:ext cx="249460" cy="249460"/>
          </a:xfrm>
          <a:prstGeom prst="rect">
            <a:avLst/>
          </a:prstGeom>
        </p:spPr>
      </p:pic>
      <p:grpSp>
        <p:nvGrpSpPr>
          <p:cNvPr id="188" name="Рисунок 22">
            <a:extLst>
              <a:ext uri="{FF2B5EF4-FFF2-40B4-BE49-F238E27FC236}">
                <a16:creationId xmlns:a16="http://schemas.microsoft.com/office/drawing/2014/main" xmlns="" id="{2B685F6D-F354-4D00-BD31-944242394EC1}"/>
              </a:ext>
            </a:extLst>
          </p:cNvPr>
          <p:cNvGrpSpPr/>
          <p:nvPr/>
        </p:nvGrpSpPr>
        <p:grpSpPr>
          <a:xfrm>
            <a:off x="8608609" y="5526594"/>
            <a:ext cx="262920" cy="271384"/>
            <a:chOff x="7441089" y="3558538"/>
            <a:chExt cx="419344" cy="432844"/>
          </a:xfrm>
          <a:solidFill>
            <a:schemeClr val="accent2"/>
          </a:solidFill>
        </p:grpSpPr>
        <p:sp>
          <p:nvSpPr>
            <p:cNvPr id="189" name="Полилиния: фигура 290">
              <a:extLst>
                <a:ext uri="{FF2B5EF4-FFF2-40B4-BE49-F238E27FC236}">
                  <a16:creationId xmlns:a16="http://schemas.microsoft.com/office/drawing/2014/main" xmlns="" id="{7BAC028E-72CF-491E-8C5A-15793109A6B3}"/>
                </a:ext>
              </a:extLst>
            </p:cNvPr>
            <p:cNvSpPr/>
            <p:nvPr/>
          </p:nvSpPr>
          <p:spPr>
            <a:xfrm>
              <a:off x="7441089" y="3558538"/>
              <a:ext cx="419344" cy="432844"/>
            </a:xfrm>
            <a:custGeom>
              <a:avLst/>
              <a:gdLst>
                <a:gd name="connsiteX0" fmla="*/ 357837 w 419343"/>
                <a:gd name="connsiteY0" fmla="*/ 75429 h 432843"/>
                <a:gd name="connsiteX1" fmla="*/ 209878 w 419343"/>
                <a:gd name="connsiteY1" fmla="*/ 14142 h 432843"/>
                <a:gd name="connsiteX2" fmla="*/ 151751 w 419343"/>
                <a:gd name="connsiteY2" fmla="*/ 22331 h 432843"/>
                <a:gd name="connsiteX3" fmla="*/ 108559 w 419343"/>
                <a:gd name="connsiteY3" fmla="*/ 633 h 432843"/>
                <a:gd name="connsiteX4" fmla="*/ 54669 w 419343"/>
                <a:gd name="connsiteY4" fmla="*/ 54523 h 432843"/>
                <a:gd name="connsiteX5" fmla="*/ 60433 w 419343"/>
                <a:gd name="connsiteY5" fmla="*/ 76944 h 432843"/>
                <a:gd name="connsiteX6" fmla="*/ 633 w 419343"/>
                <a:gd name="connsiteY6" fmla="*/ 223387 h 432843"/>
                <a:gd name="connsiteX7" fmla="*/ 61919 w 419343"/>
                <a:gd name="connsiteY7" fmla="*/ 371346 h 432843"/>
                <a:gd name="connsiteX8" fmla="*/ 209878 w 419343"/>
                <a:gd name="connsiteY8" fmla="*/ 432633 h 432843"/>
                <a:gd name="connsiteX9" fmla="*/ 357838 w 419343"/>
                <a:gd name="connsiteY9" fmla="*/ 371346 h 432843"/>
                <a:gd name="connsiteX10" fmla="*/ 419124 w 419343"/>
                <a:gd name="connsiteY10" fmla="*/ 223387 h 432843"/>
                <a:gd name="connsiteX11" fmla="*/ 357837 w 419343"/>
                <a:gd name="connsiteY11" fmla="*/ 75429 h 432843"/>
                <a:gd name="connsiteX12" fmla="*/ 108559 w 419343"/>
                <a:gd name="connsiteY12" fmla="*/ 13848 h 432843"/>
                <a:gd name="connsiteX13" fmla="*/ 149234 w 419343"/>
                <a:gd name="connsiteY13" fmla="*/ 54523 h 432843"/>
                <a:gd name="connsiteX14" fmla="*/ 108575 w 419343"/>
                <a:gd name="connsiteY14" fmla="*/ 131252 h 432843"/>
                <a:gd name="connsiteX15" fmla="*/ 90503 w 419343"/>
                <a:gd name="connsiteY15" fmla="*/ 104688 h 432843"/>
                <a:gd name="connsiteX16" fmla="*/ 67885 w 419343"/>
                <a:gd name="connsiteY16" fmla="*/ 54523 h 432843"/>
                <a:gd name="connsiteX17" fmla="*/ 108559 w 419343"/>
                <a:gd name="connsiteY17" fmla="*/ 13848 h 432843"/>
                <a:gd name="connsiteX18" fmla="*/ 126331 w 419343"/>
                <a:gd name="connsiteY18" fmla="*/ 129112 h 432843"/>
                <a:gd name="connsiteX19" fmla="*/ 141078 w 419343"/>
                <a:gd name="connsiteY19" fmla="*/ 129112 h 432843"/>
                <a:gd name="connsiteX20" fmla="*/ 167850 w 419343"/>
                <a:gd name="connsiteY20" fmla="*/ 139649 h 432843"/>
                <a:gd name="connsiteX21" fmla="*/ 158749 w 419343"/>
                <a:gd name="connsiteY21" fmla="*/ 166877 h 432843"/>
                <a:gd name="connsiteX22" fmla="*/ 149319 w 419343"/>
                <a:gd name="connsiteY22" fmla="*/ 162123 h 432843"/>
                <a:gd name="connsiteX23" fmla="*/ 102104 w 419343"/>
                <a:gd name="connsiteY23" fmla="*/ 182246 h 432843"/>
                <a:gd name="connsiteX24" fmla="*/ 74236 w 419343"/>
                <a:gd name="connsiteY24" fmla="*/ 165602 h 432843"/>
                <a:gd name="connsiteX25" fmla="*/ 74236 w 419343"/>
                <a:gd name="connsiteY25" fmla="*/ 145106 h 432843"/>
                <a:gd name="connsiteX26" fmla="*/ 84242 w 419343"/>
                <a:gd name="connsiteY26" fmla="*/ 135281 h 432843"/>
                <a:gd name="connsiteX27" fmla="*/ 95140 w 419343"/>
                <a:gd name="connsiteY27" fmla="*/ 135281 h 432843"/>
                <a:gd name="connsiteX28" fmla="*/ 103314 w 419343"/>
                <a:gd name="connsiteY28" fmla="*/ 146353 h 432843"/>
                <a:gd name="connsiteX29" fmla="*/ 108559 w 419343"/>
                <a:gd name="connsiteY29" fmla="*/ 153196 h 432843"/>
                <a:gd name="connsiteX30" fmla="*/ 113803 w 419343"/>
                <a:gd name="connsiteY30" fmla="*/ 146353 h 432843"/>
                <a:gd name="connsiteX31" fmla="*/ 126331 w 419343"/>
                <a:gd name="connsiteY31" fmla="*/ 129112 h 432843"/>
                <a:gd name="connsiteX32" fmla="*/ 72575 w 419343"/>
                <a:gd name="connsiteY32" fmla="*/ 363281 h 432843"/>
                <a:gd name="connsiteX33" fmla="*/ 89556 w 419343"/>
                <a:gd name="connsiteY33" fmla="*/ 346299 h 432843"/>
                <a:gd name="connsiteX34" fmla="*/ 96559 w 419343"/>
                <a:gd name="connsiteY34" fmla="*/ 355744 h 432843"/>
                <a:gd name="connsiteX35" fmla="*/ 101804 w 419343"/>
                <a:gd name="connsiteY35" fmla="*/ 362587 h 432843"/>
                <a:gd name="connsiteX36" fmla="*/ 107048 w 419343"/>
                <a:gd name="connsiteY36" fmla="*/ 355744 h 432843"/>
                <a:gd name="connsiteX37" fmla="*/ 109794 w 419343"/>
                <a:gd name="connsiteY37" fmla="*/ 352104 h 432843"/>
                <a:gd name="connsiteX38" fmla="*/ 128861 w 419343"/>
                <a:gd name="connsiteY38" fmla="*/ 356881 h 432843"/>
                <a:gd name="connsiteX39" fmla="*/ 128861 w 419343"/>
                <a:gd name="connsiteY39" fmla="*/ 367905 h 432843"/>
                <a:gd name="connsiteX40" fmla="*/ 97109 w 419343"/>
                <a:gd name="connsiteY40" fmla="*/ 383792 h 432843"/>
                <a:gd name="connsiteX41" fmla="*/ 72575 w 419343"/>
                <a:gd name="connsiteY41" fmla="*/ 363281 h 432843"/>
                <a:gd name="connsiteX42" fmla="*/ 83748 w 419343"/>
                <a:gd name="connsiteY42" fmla="*/ 314080 h 432843"/>
                <a:gd name="connsiteX43" fmla="*/ 61131 w 419343"/>
                <a:gd name="connsiteY43" fmla="*/ 263915 h 432843"/>
                <a:gd name="connsiteX44" fmla="*/ 101805 w 419343"/>
                <a:gd name="connsiteY44" fmla="*/ 223241 h 432843"/>
                <a:gd name="connsiteX45" fmla="*/ 142480 w 419343"/>
                <a:gd name="connsiteY45" fmla="*/ 263915 h 432843"/>
                <a:gd name="connsiteX46" fmla="*/ 101820 w 419343"/>
                <a:gd name="connsiteY46" fmla="*/ 340644 h 432843"/>
                <a:gd name="connsiteX47" fmla="*/ 83748 w 419343"/>
                <a:gd name="connsiteY47" fmla="*/ 314080 h 432843"/>
                <a:gd name="connsiteX48" fmla="*/ 209874 w 419343"/>
                <a:gd name="connsiteY48" fmla="*/ 419418 h 432843"/>
                <a:gd name="connsiteX49" fmla="*/ 109974 w 419343"/>
                <a:gd name="connsiteY49" fmla="*/ 392134 h 432843"/>
                <a:gd name="connsiteX50" fmla="*/ 142077 w 419343"/>
                <a:gd name="connsiteY50" fmla="*/ 376071 h 432843"/>
                <a:gd name="connsiteX51" fmla="*/ 142077 w 419343"/>
                <a:gd name="connsiteY51" fmla="*/ 346568 h 432843"/>
                <a:gd name="connsiteX52" fmla="*/ 118133 w 419343"/>
                <a:gd name="connsiteY52" fmla="*/ 340570 h 432843"/>
                <a:gd name="connsiteX53" fmla="*/ 155696 w 419343"/>
                <a:gd name="connsiteY53" fmla="*/ 263915 h 432843"/>
                <a:gd name="connsiteX54" fmla="*/ 101805 w 419343"/>
                <a:gd name="connsiteY54" fmla="*/ 210025 h 432843"/>
                <a:gd name="connsiteX55" fmla="*/ 47915 w 419343"/>
                <a:gd name="connsiteY55" fmla="*/ 263915 h 432843"/>
                <a:gd name="connsiteX56" fmla="*/ 81840 w 419343"/>
                <a:gd name="connsiteY56" fmla="*/ 335326 h 432843"/>
                <a:gd name="connsiteX57" fmla="*/ 63452 w 419343"/>
                <a:gd name="connsiteY57" fmla="*/ 353714 h 432843"/>
                <a:gd name="connsiteX58" fmla="*/ 13848 w 419343"/>
                <a:gd name="connsiteY58" fmla="*/ 223388 h 432843"/>
                <a:gd name="connsiteX59" fmla="*/ 66485 w 419343"/>
                <a:gd name="connsiteY59" fmla="*/ 89731 h 432843"/>
                <a:gd name="connsiteX60" fmla="*/ 85973 w 419343"/>
                <a:gd name="connsiteY60" fmla="*/ 122064 h 432843"/>
                <a:gd name="connsiteX61" fmla="*/ 78838 w 419343"/>
                <a:gd name="connsiteY61" fmla="*/ 122064 h 432843"/>
                <a:gd name="connsiteX62" fmla="*/ 61019 w 419343"/>
                <a:gd name="connsiteY62" fmla="*/ 139560 h 432843"/>
                <a:gd name="connsiteX63" fmla="*/ 61019 w 419343"/>
                <a:gd name="connsiteY63" fmla="*/ 173101 h 432843"/>
                <a:gd name="connsiteX64" fmla="*/ 101100 w 419343"/>
                <a:gd name="connsiteY64" fmla="*/ 197038 h 432843"/>
                <a:gd name="connsiteX65" fmla="*/ 148853 w 419343"/>
                <a:gd name="connsiteY65" fmla="*/ 176687 h 432843"/>
                <a:gd name="connsiteX66" fmla="*/ 166441 w 419343"/>
                <a:gd name="connsiteY66" fmla="*/ 185552 h 432843"/>
                <a:gd name="connsiteX67" fmla="*/ 184359 w 419343"/>
                <a:gd name="connsiteY67" fmla="*/ 131942 h 432843"/>
                <a:gd name="connsiteX68" fmla="*/ 143584 w 419343"/>
                <a:gd name="connsiteY68" fmla="*/ 115896 h 432843"/>
                <a:gd name="connsiteX69" fmla="*/ 135208 w 419343"/>
                <a:gd name="connsiteY69" fmla="*/ 115896 h 432843"/>
                <a:gd name="connsiteX70" fmla="*/ 162448 w 419343"/>
                <a:gd name="connsiteY70" fmla="*/ 54522 h 432843"/>
                <a:gd name="connsiteX71" fmla="*/ 158446 w 419343"/>
                <a:gd name="connsiteY71" fmla="*/ 34174 h 432843"/>
                <a:gd name="connsiteX72" fmla="*/ 209876 w 419343"/>
                <a:gd name="connsiteY72" fmla="*/ 27358 h 432843"/>
                <a:gd name="connsiteX73" fmla="*/ 348490 w 419343"/>
                <a:gd name="connsiteY73" fmla="*/ 84774 h 432843"/>
                <a:gd name="connsiteX74" fmla="*/ 377770 w 419343"/>
                <a:gd name="connsiteY74" fmla="*/ 122064 h 432843"/>
                <a:gd name="connsiteX75" fmla="*/ 347606 w 419343"/>
                <a:gd name="connsiteY75" fmla="*/ 122064 h 432843"/>
                <a:gd name="connsiteX76" fmla="*/ 297686 w 419343"/>
                <a:gd name="connsiteY76" fmla="*/ 88444 h 432843"/>
                <a:gd name="connsiteX77" fmla="*/ 243796 w 419343"/>
                <a:gd name="connsiteY77" fmla="*/ 142334 h 432843"/>
                <a:gd name="connsiteX78" fmla="*/ 275890 w 419343"/>
                <a:gd name="connsiteY78" fmla="*/ 211051 h 432843"/>
                <a:gd name="connsiteX79" fmla="*/ 261209 w 419343"/>
                <a:gd name="connsiteY79" fmla="*/ 211051 h 432843"/>
                <a:gd name="connsiteX80" fmla="*/ 228524 w 419343"/>
                <a:gd name="connsiteY80" fmla="*/ 243160 h 432843"/>
                <a:gd name="connsiteX81" fmla="*/ 248818 w 419343"/>
                <a:gd name="connsiteY81" fmla="*/ 276506 h 432843"/>
                <a:gd name="connsiteX82" fmla="*/ 234148 w 419343"/>
                <a:gd name="connsiteY82" fmla="*/ 291227 h 432843"/>
                <a:gd name="connsiteX83" fmla="*/ 189649 w 419343"/>
                <a:gd name="connsiteY83" fmla="*/ 291227 h 432843"/>
                <a:gd name="connsiteX84" fmla="*/ 189649 w 419343"/>
                <a:gd name="connsiteY84" fmla="*/ 371403 h 432843"/>
                <a:gd name="connsiteX85" fmla="*/ 213891 w 419343"/>
                <a:gd name="connsiteY85" fmla="*/ 371403 h 432843"/>
                <a:gd name="connsiteX86" fmla="*/ 230137 w 419343"/>
                <a:gd name="connsiteY86" fmla="*/ 387649 h 432843"/>
                <a:gd name="connsiteX87" fmla="*/ 246383 w 419343"/>
                <a:gd name="connsiteY87" fmla="*/ 371403 h 432843"/>
                <a:gd name="connsiteX88" fmla="*/ 268813 w 419343"/>
                <a:gd name="connsiteY88" fmla="*/ 371403 h 432843"/>
                <a:gd name="connsiteX89" fmla="*/ 289077 w 419343"/>
                <a:gd name="connsiteY89" fmla="*/ 304443 h 432843"/>
                <a:gd name="connsiteX90" fmla="*/ 298769 w 419343"/>
                <a:gd name="connsiteY90" fmla="*/ 304443 h 432843"/>
                <a:gd name="connsiteX91" fmla="*/ 314515 w 419343"/>
                <a:gd name="connsiteY91" fmla="*/ 299115 h 432843"/>
                <a:gd name="connsiteX92" fmla="*/ 324473 w 419343"/>
                <a:gd name="connsiteY92" fmla="*/ 319105 h 432843"/>
                <a:gd name="connsiteX93" fmla="*/ 318330 w 419343"/>
                <a:gd name="connsiteY93" fmla="*/ 367012 h 432843"/>
                <a:gd name="connsiteX94" fmla="*/ 297136 w 419343"/>
                <a:gd name="connsiteY94" fmla="*/ 373958 h 432843"/>
                <a:gd name="connsiteX95" fmla="*/ 297136 w 419343"/>
                <a:gd name="connsiteY95" fmla="*/ 398716 h 432843"/>
                <a:gd name="connsiteX96" fmla="*/ 297775 w 419343"/>
                <a:gd name="connsiteY96" fmla="*/ 398716 h 432843"/>
                <a:gd name="connsiteX97" fmla="*/ 209874 w 419343"/>
                <a:gd name="connsiteY97" fmla="*/ 419418 h 432843"/>
                <a:gd name="connsiteX98" fmla="*/ 349799 w 419343"/>
                <a:gd name="connsiteY98" fmla="*/ 153526 h 432843"/>
                <a:gd name="connsiteX99" fmla="*/ 358814 w 419343"/>
                <a:gd name="connsiteY99" fmla="*/ 159417 h 432843"/>
                <a:gd name="connsiteX100" fmla="*/ 358814 w 419343"/>
                <a:gd name="connsiteY100" fmla="*/ 176690 h 432843"/>
                <a:gd name="connsiteX101" fmla="*/ 340202 w 419343"/>
                <a:gd name="connsiteY101" fmla="*/ 176690 h 432843"/>
                <a:gd name="connsiteX102" fmla="*/ 349799 w 419343"/>
                <a:gd name="connsiteY102" fmla="*/ 153526 h 432843"/>
                <a:gd name="connsiteX103" fmla="*/ 338361 w 419343"/>
                <a:gd name="connsiteY103" fmla="*/ 142333 h 432843"/>
                <a:gd name="connsiteX104" fmla="*/ 297703 w 419343"/>
                <a:gd name="connsiteY104" fmla="*/ 219062 h 432843"/>
                <a:gd name="connsiteX105" fmla="*/ 279631 w 419343"/>
                <a:gd name="connsiteY105" fmla="*/ 192498 h 432843"/>
                <a:gd name="connsiteX106" fmla="*/ 257012 w 419343"/>
                <a:gd name="connsiteY106" fmla="*/ 142333 h 432843"/>
                <a:gd name="connsiteX107" fmla="*/ 297687 w 419343"/>
                <a:gd name="connsiteY107" fmla="*/ 101658 h 432843"/>
                <a:gd name="connsiteX108" fmla="*/ 338361 w 419343"/>
                <a:gd name="connsiteY108" fmla="*/ 142333 h 432843"/>
                <a:gd name="connsiteX109" fmla="*/ 348492 w 419343"/>
                <a:gd name="connsiteY109" fmla="*/ 362002 h 432843"/>
                <a:gd name="connsiteX110" fmla="*/ 310357 w 419343"/>
                <a:gd name="connsiteY110" fmla="*/ 391798 h 432843"/>
                <a:gd name="connsiteX111" fmla="*/ 310357 w 419343"/>
                <a:gd name="connsiteY111" fmla="*/ 383531 h 432843"/>
                <a:gd name="connsiteX112" fmla="*/ 330384 w 419343"/>
                <a:gd name="connsiteY112" fmla="*/ 376967 h 432843"/>
                <a:gd name="connsiteX113" fmla="*/ 338097 w 419343"/>
                <a:gd name="connsiteY113" fmla="*/ 316801 h 432843"/>
                <a:gd name="connsiteX114" fmla="*/ 321210 w 419343"/>
                <a:gd name="connsiteY114" fmla="*/ 282898 h 432843"/>
                <a:gd name="connsiteX115" fmla="*/ 296601 w 419343"/>
                <a:gd name="connsiteY115" fmla="*/ 291225 h 432843"/>
                <a:gd name="connsiteX116" fmla="*/ 279275 w 419343"/>
                <a:gd name="connsiteY116" fmla="*/ 291225 h 432843"/>
                <a:gd name="connsiteX117" fmla="*/ 259011 w 419343"/>
                <a:gd name="connsiteY117" fmla="*/ 358185 h 432843"/>
                <a:gd name="connsiteX118" fmla="*/ 240915 w 419343"/>
                <a:gd name="connsiteY118" fmla="*/ 358185 h 432843"/>
                <a:gd name="connsiteX119" fmla="*/ 230143 w 419343"/>
                <a:gd name="connsiteY119" fmla="*/ 368958 h 432843"/>
                <a:gd name="connsiteX120" fmla="*/ 219370 w 419343"/>
                <a:gd name="connsiteY120" fmla="*/ 358185 h 432843"/>
                <a:gd name="connsiteX121" fmla="*/ 202869 w 419343"/>
                <a:gd name="connsiteY121" fmla="*/ 358185 h 432843"/>
                <a:gd name="connsiteX122" fmla="*/ 202869 w 419343"/>
                <a:gd name="connsiteY122" fmla="*/ 304441 h 432843"/>
                <a:gd name="connsiteX123" fmla="*/ 239639 w 419343"/>
                <a:gd name="connsiteY123" fmla="*/ 304441 h 432843"/>
                <a:gd name="connsiteX124" fmla="*/ 265499 w 419343"/>
                <a:gd name="connsiteY124" fmla="*/ 278490 h 432843"/>
                <a:gd name="connsiteX125" fmla="*/ 245265 w 419343"/>
                <a:gd name="connsiteY125" fmla="*/ 245242 h 432843"/>
                <a:gd name="connsiteX126" fmla="*/ 266616 w 419343"/>
                <a:gd name="connsiteY126" fmla="*/ 224266 h 432843"/>
                <a:gd name="connsiteX127" fmla="*/ 285112 w 419343"/>
                <a:gd name="connsiteY127" fmla="*/ 224266 h 432843"/>
                <a:gd name="connsiteX128" fmla="*/ 292442 w 419343"/>
                <a:gd name="connsiteY128" fmla="*/ 234163 h 432843"/>
                <a:gd name="connsiteX129" fmla="*/ 297687 w 419343"/>
                <a:gd name="connsiteY129" fmla="*/ 241006 h 432843"/>
                <a:gd name="connsiteX130" fmla="*/ 302932 w 419343"/>
                <a:gd name="connsiteY130" fmla="*/ 234163 h 432843"/>
                <a:gd name="connsiteX131" fmla="*/ 332884 w 419343"/>
                <a:gd name="connsiteY131" fmla="*/ 189905 h 432843"/>
                <a:gd name="connsiteX132" fmla="*/ 372030 w 419343"/>
                <a:gd name="connsiteY132" fmla="*/ 189905 h 432843"/>
                <a:gd name="connsiteX133" fmla="*/ 372030 w 419343"/>
                <a:gd name="connsiteY133" fmla="*/ 152267 h 432843"/>
                <a:gd name="connsiteX134" fmla="*/ 351450 w 419343"/>
                <a:gd name="connsiteY134" fmla="*/ 138818 h 432843"/>
                <a:gd name="connsiteX135" fmla="*/ 351101 w 419343"/>
                <a:gd name="connsiteY135" fmla="*/ 135280 h 432843"/>
                <a:gd name="connsiteX136" fmla="*/ 385101 w 419343"/>
                <a:gd name="connsiteY136" fmla="*/ 135280 h 432843"/>
                <a:gd name="connsiteX137" fmla="*/ 405907 w 419343"/>
                <a:gd name="connsiteY137" fmla="*/ 223389 h 432843"/>
                <a:gd name="connsiteX138" fmla="*/ 348492 w 419343"/>
                <a:gd name="connsiteY138" fmla="*/ 362002 h 43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419343" h="432843">
                  <a:moveTo>
                    <a:pt x="357837" y="75429"/>
                  </a:moveTo>
                  <a:cubicBezTo>
                    <a:pt x="318316" y="35907"/>
                    <a:pt x="265769" y="14142"/>
                    <a:pt x="209878" y="14142"/>
                  </a:cubicBezTo>
                  <a:cubicBezTo>
                    <a:pt x="190099" y="14142"/>
                    <a:pt x="170570" y="16899"/>
                    <a:pt x="151751" y="22331"/>
                  </a:cubicBezTo>
                  <a:cubicBezTo>
                    <a:pt x="141915" y="9168"/>
                    <a:pt x="126216" y="633"/>
                    <a:pt x="108559" y="633"/>
                  </a:cubicBezTo>
                  <a:cubicBezTo>
                    <a:pt x="78844" y="633"/>
                    <a:pt x="54669" y="24808"/>
                    <a:pt x="54669" y="54523"/>
                  </a:cubicBezTo>
                  <a:cubicBezTo>
                    <a:pt x="54669" y="60763"/>
                    <a:pt x="56913" y="68553"/>
                    <a:pt x="60433" y="76944"/>
                  </a:cubicBezTo>
                  <a:cubicBezTo>
                    <a:pt x="21841" y="116284"/>
                    <a:pt x="633" y="168116"/>
                    <a:pt x="633" y="223387"/>
                  </a:cubicBezTo>
                  <a:cubicBezTo>
                    <a:pt x="633" y="279279"/>
                    <a:pt x="22398" y="331825"/>
                    <a:pt x="61919" y="371346"/>
                  </a:cubicBezTo>
                  <a:cubicBezTo>
                    <a:pt x="101441" y="410867"/>
                    <a:pt x="153987" y="432633"/>
                    <a:pt x="209878" y="432633"/>
                  </a:cubicBezTo>
                  <a:cubicBezTo>
                    <a:pt x="265769" y="432633"/>
                    <a:pt x="318316" y="410867"/>
                    <a:pt x="357838" y="371346"/>
                  </a:cubicBezTo>
                  <a:cubicBezTo>
                    <a:pt x="397358" y="331825"/>
                    <a:pt x="419124" y="279279"/>
                    <a:pt x="419124" y="223387"/>
                  </a:cubicBezTo>
                  <a:cubicBezTo>
                    <a:pt x="419124" y="167495"/>
                    <a:pt x="397358" y="114950"/>
                    <a:pt x="357837" y="75429"/>
                  </a:cubicBezTo>
                  <a:close/>
                  <a:moveTo>
                    <a:pt x="108559" y="13848"/>
                  </a:moveTo>
                  <a:cubicBezTo>
                    <a:pt x="130987" y="13848"/>
                    <a:pt x="149234" y="32095"/>
                    <a:pt x="149234" y="54523"/>
                  </a:cubicBezTo>
                  <a:cubicBezTo>
                    <a:pt x="149234" y="71791"/>
                    <a:pt x="123420" y="110852"/>
                    <a:pt x="108575" y="131252"/>
                  </a:cubicBezTo>
                  <a:cubicBezTo>
                    <a:pt x="104079" y="125057"/>
                    <a:pt x="97270" y="115386"/>
                    <a:pt x="90503" y="104688"/>
                  </a:cubicBezTo>
                  <a:cubicBezTo>
                    <a:pt x="70824" y="73575"/>
                    <a:pt x="67885" y="59903"/>
                    <a:pt x="67885" y="54523"/>
                  </a:cubicBezTo>
                  <a:cubicBezTo>
                    <a:pt x="67885" y="32095"/>
                    <a:pt x="86132" y="13848"/>
                    <a:pt x="108559" y="13848"/>
                  </a:cubicBezTo>
                  <a:close/>
                  <a:moveTo>
                    <a:pt x="126331" y="129112"/>
                  </a:moveTo>
                  <a:lnTo>
                    <a:pt x="141078" y="129112"/>
                  </a:lnTo>
                  <a:lnTo>
                    <a:pt x="167850" y="139649"/>
                  </a:lnTo>
                  <a:lnTo>
                    <a:pt x="158749" y="166877"/>
                  </a:lnTo>
                  <a:lnTo>
                    <a:pt x="149319" y="162123"/>
                  </a:lnTo>
                  <a:lnTo>
                    <a:pt x="102104" y="182246"/>
                  </a:lnTo>
                  <a:lnTo>
                    <a:pt x="74236" y="165602"/>
                  </a:lnTo>
                  <a:lnTo>
                    <a:pt x="74236" y="145106"/>
                  </a:lnTo>
                  <a:lnTo>
                    <a:pt x="84242" y="135281"/>
                  </a:lnTo>
                  <a:lnTo>
                    <a:pt x="95140" y="135281"/>
                  </a:lnTo>
                  <a:cubicBezTo>
                    <a:pt x="99176" y="140912"/>
                    <a:pt x="102206" y="144906"/>
                    <a:pt x="103314" y="146353"/>
                  </a:cubicBezTo>
                  <a:lnTo>
                    <a:pt x="108559" y="153196"/>
                  </a:lnTo>
                  <a:lnTo>
                    <a:pt x="113803" y="146353"/>
                  </a:lnTo>
                  <a:cubicBezTo>
                    <a:pt x="115282" y="144421"/>
                    <a:pt x="120180" y="137962"/>
                    <a:pt x="126331" y="129112"/>
                  </a:cubicBezTo>
                  <a:close/>
                  <a:moveTo>
                    <a:pt x="72575" y="363281"/>
                  </a:moveTo>
                  <a:lnTo>
                    <a:pt x="89556" y="346299"/>
                  </a:lnTo>
                  <a:cubicBezTo>
                    <a:pt x="93003" y="351070"/>
                    <a:pt x="95560" y="354440"/>
                    <a:pt x="96559" y="355744"/>
                  </a:cubicBezTo>
                  <a:lnTo>
                    <a:pt x="101804" y="362587"/>
                  </a:lnTo>
                  <a:lnTo>
                    <a:pt x="107048" y="355744"/>
                  </a:lnTo>
                  <a:cubicBezTo>
                    <a:pt x="107570" y="355064"/>
                    <a:pt x="108519" y="353815"/>
                    <a:pt x="109794" y="352104"/>
                  </a:cubicBezTo>
                  <a:lnTo>
                    <a:pt x="128861" y="356881"/>
                  </a:lnTo>
                  <a:lnTo>
                    <a:pt x="128861" y="367905"/>
                  </a:lnTo>
                  <a:lnTo>
                    <a:pt x="97109" y="383792"/>
                  </a:lnTo>
                  <a:cubicBezTo>
                    <a:pt x="88468" y="377690"/>
                    <a:pt x="80268" y="370835"/>
                    <a:pt x="72575" y="363281"/>
                  </a:cubicBezTo>
                  <a:close/>
                  <a:moveTo>
                    <a:pt x="83748" y="314080"/>
                  </a:moveTo>
                  <a:cubicBezTo>
                    <a:pt x="64069" y="282967"/>
                    <a:pt x="61131" y="269295"/>
                    <a:pt x="61131" y="263915"/>
                  </a:cubicBezTo>
                  <a:cubicBezTo>
                    <a:pt x="61131" y="241487"/>
                    <a:pt x="79377" y="223241"/>
                    <a:pt x="101805" y="223241"/>
                  </a:cubicBezTo>
                  <a:cubicBezTo>
                    <a:pt x="124234" y="223241"/>
                    <a:pt x="142480" y="241487"/>
                    <a:pt x="142480" y="263915"/>
                  </a:cubicBezTo>
                  <a:cubicBezTo>
                    <a:pt x="142479" y="281183"/>
                    <a:pt x="116665" y="320244"/>
                    <a:pt x="101820" y="340644"/>
                  </a:cubicBezTo>
                  <a:cubicBezTo>
                    <a:pt x="97324" y="334448"/>
                    <a:pt x="90515" y="324778"/>
                    <a:pt x="83748" y="314080"/>
                  </a:cubicBezTo>
                  <a:close/>
                  <a:moveTo>
                    <a:pt x="209874" y="419418"/>
                  </a:moveTo>
                  <a:cubicBezTo>
                    <a:pt x="174157" y="419417"/>
                    <a:pt x="139898" y="409920"/>
                    <a:pt x="109974" y="392134"/>
                  </a:cubicBezTo>
                  <a:lnTo>
                    <a:pt x="142077" y="376071"/>
                  </a:lnTo>
                  <a:lnTo>
                    <a:pt x="142077" y="346568"/>
                  </a:lnTo>
                  <a:lnTo>
                    <a:pt x="118133" y="340570"/>
                  </a:lnTo>
                  <a:cubicBezTo>
                    <a:pt x="132649" y="319901"/>
                    <a:pt x="155696" y="283937"/>
                    <a:pt x="155696" y="263915"/>
                  </a:cubicBezTo>
                  <a:cubicBezTo>
                    <a:pt x="155696" y="234200"/>
                    <a:pt x="131520" y="210025"/>
                    <a:pt x="101805" y="210025"/>
                  </a:cubicBezTo>
                  <a:cubicBezTo>
                    <a:pt x="72090" y="210025"/>
                    <a:pt x="47915" y="234201"/>
                    <a:pt x="47915" y="263915"/>
                  </a:cubicBezTo>
                  <a:cubicBezTo>
                    <a:pt x="47915" y="282332"/>
                    <a:pt x="67416" y="314242"/>
                    <a:pt x="81840" y="335326"/>
                  </a:cubicBezTo>
                  <a:lnTo>
                    <a:pt x="63452" y="353714"/>
                  </a:lnTo>
                  <a:cubicBezTo>
                    <a:pt x="31388" y="317782"/>
                    <a:pt x="13848" y="271936"/>
                    <a:pt x="13848" y="223388"/>
                  </a:cubicBezTo>
                  <a:cubicBezTo>
                    <a:pt x="13848" y="173248"/>
                    <a:pt x="32479" y="126129"/>
                    <a:pt x="66485" y="89731"/>
                  </a:cubicBezTo>
                  <a:cubicBezTo>
                    <a:pt x="72324" y="100951"/>
                    <a:pt x="79487" y="112390"/>
                    <a:pt x="85973" y="122064"/>
                  </a:cubicBezTo>
                  <a:lnTo>
                    <a:pt x="78838" y="122064"/>
                  </a:lnTo>
                  <a:lnTo>
                    <a:pt x="61019" y="139560"/>
                  </a:lnTo>
                  <a:lnTo>
                    <a:pt x="61019" y="173101"/>
                  </a:lnTo>
                  <a:lnTo>
                    <a:pt x="101100" y="197038"/>
                  </a:lnTo>
                  <a:lnTo>
                    <a:pt x="148853" y="176687"/>
                  </a:lnTo>
                  <a:lnTo>
                    <a:pt x="166441" y="185552"/>
                  </a:lnTo>
                  <a:lnTo>
                    <a:pt x="184359" y="131942"/>
                  </a:lnTo>
                  <a:lnTo>
                    <a:pt x="143584" y="115896"/>
                  </a:lnTo>
                  <a:lnTo>
                    <a:pt x="135208" y="115896"/>
                  </a:lnTo>
                  <a:cubicBezTo>
                    <a:pt x="148312" y="95663"/>
                    <a:pt x="162448" y="70203"/>
                    <a:pt x="162448" y="54522"/>
                  </a:cubicBezTo>
                  <a:cubicBezTo>
                    <a:pt x="162448" y="47324"/>
                    <a:pt x="161019" y="40457"/>
                    <a:pt x="158446" y="34174"/>
                  </a:cubicBezTo>
                  <a:cubicBezTo>
                    <a:pt x="175136" y="29650"/>
                    <a:pt x="192400" y="27358"/>
                    <a:pt x="209876" y="27358"/>
                  </a:cubicBezTo>
                  <a:cubicBezTo>
                    <a:pt x="262238" y="27358"/>
                    <a:pt x="311465" y="47749"/>
                    <a:pt x="348490" y="84774"/>
                  </a:cubicBezTo>
                  <a:cubicBezTo>
                    <a:pt x="359856" y="96140"/>
                    <a:pt x="369648" y="108660"/>
                    <a:pt x="377770" y="122064"/>
                  </a:cubicBezTo>
                  <a:lnTo>
                    <a:pt x="347606" y="122064"/>
                  </a:lnTo>
                  <a:cubicBezTo>
                    <a:pt x="339579" y="102369"/>
                    <a:pt x="320234" y="88444"/>
                    <a:pt x="297686" y="88444"/>
                  </a:cubicBezTo>
                  <a:cubicBezTo>
                    <a:pt x="267971" y="88444"/>
                    <a:pt x="243796" y="112619"/>
                    <a:pt x="243796" y="142334"/>
                  </a:cubicBezTo>
                  <a:cubicBezTo>
                    <a:pt x="243796" y="159983"/>
                    <a:pt x="261703" y="190022"/>
                    <a:pt x="275890" y="211051"/>
                  </a:cubicBezTo>
                  <a:lnTo>
                    <a:pt x="261209" y="211051"/>
                  </a:lnTo>
                  <a:lnTo>
                    <a:pt x="228524" y="243160"/>
                  </a:lnTo>
                  <a:lnTo>
                    <a:pt x="248818" y="276506"/>
                  </a:lnTo>
                  <a:lnTo>
                    <a:pt x="234148" y="291227"/>
                  </a:lnTo>
                  <a:lnTo>
                    <a:pt x="189649" y="291227"/>
                  </a:lnTo>
                  <a:lnTo>
                    <a:pt x="189649" y="371403"/>
                  </a:lnTo>
                  <a:lnTo>
                    <a:pt x="213891" y="371403"/>
                  </a:lnTo>
                  <a:lnTo>
                    <a:pt x="230137" y="387649"/>
                  </a:lnTo>
                  <a:lnTo>
                    <a:pt x="246383" y="371403"/>
                  </a:lnTo>
                  <a:lnTo>
                    <a:pt x="268813" y="371403"/>
                  </a:lnTo>
                  <a:lnTo>
                    <a:pt x="289077" y="304443"/>
                  </a:lnTo>
                  <a:lnTo>
                    <a:pt x="298769" y="304443"/>
                  </a:lnTo>
                  <a:lnTo>
                    <a:pt x="314515" y="299115"/>
                  </a:lnTo>
                  <a:lnTo>
                    <a:pt x="324473" y="319105"/>
                  </a:lnTo>
                  <a:lnTo>
                    <a:pt x="318330" y="367012"/>
                  </a:lnTo>
                  <a:lnTo>
                    <a:pt x="297136" y="373958"/>
                  </a:lnTo>
                  <a:lnTo>
                    <a:pt x="297136" y="398716"/>
                  </a:lnTo>
                  <a:lnTo>
                    <a:pt x="297775" y="398716"/>
                  </a:lnTo>
                  <a:cubicBezTo>
                    <a:pt x="270834" y="412255"/>
                    <a:pt x="240904" y="419418"/>
                    <a:pt x="209874" y="419418"/>
                  </a:cubicBezTo>
                  <a:close/>
                  <a:moveTo>
                    <a:pt x="349799" y="153526"/>
                  </a:moveTo>
                  <a:lnTo>
                    <a:pt x="358814" y="159417"/>
                  </a:lnTo>
                  <a:lnTo>
                    <a:pt x="358814" y="176690"/>
                  </a:lnTo>
                  <a:lnTo>
                    <a:pt x="340202" y="176690"/>
                  </a:lnTo>
                  <a:cubicBezTo>
                    <a:pt x="344380" y="168573"/>
                    <a:pt x="347832" y="160601"/>
                    <a:pt x="349799" y="153526"/>
                  </a:cubicBezTo>
                  <a:close/>
                  <a:moveTo>
                    <a:pt x="338361" y="142333"/>
                  </a:moveTo>
                  <a:cubicBezTo>
                    <a:pt x="338361" y="159601"/>
                    <a:pt x="312548" y="198662"/>
                    <a:pt x="297703" y="219062"/>
                  </a:cubicBezTo>
                  <a:cubicBezTo>
                    <a:pt x="293207" y="212866"/>
                    <a:pt x="286397" y="203195"/>
                    <a:pt x="279631" y="192498"/>
                  </a:cubicBezTo>
                  <a:cubicBezTo>
                    <a:pt x="259951" y="161385"/>
                    <a:pt x="257012" y="147714"/>
                    <a:pt x="257012" y="142333"/>
                  </a:cubicBezTo>
                  <a:cubicBezTo>
                    <a:pt x="257012" y="119905"/>
                    <a:pt x="275258" y="101658"/>
                    <a:pt x="297687" y="101658"/>
                  </a:cubicBezTo>
                  <a:cubicBezTo>
                    <a:pt x="320115" y="101658"/>
                    <a:pt x="338361" y="119904"/>
                    <a:pt x="338361" y="142333"/>
                  </a:cubicBezTo>
                  <a:close/>
                  <a:moveTo>
                    <a:pt x="348492" y="362002"/>
                  </a:moveTo>
                  <a:cubicBezTo>
                    <a:pt x="336887" y="373607"/>
                    <a:pt x="324081" y="383576"/>
                    <a:pt x="310357" y="391798"/>
                  </a:cubicBezTo>
                  <a:lnTo>
                    <a:pt x="310357" y="383531"/>
                  </a:lnTo>
                  <a:lnTo>
                    <a:pt x="330384" y="376967"/>
                  </a:lnTo>
                  <a:lnTo>
                    <a:pt x="338097" y="316801"/>
                  </a:lnTo>
                  <a:lnTo>
                    <a:pt x="321210" y="282898"/>
                  </a:lnTo>
                  <a:lnTo>
                    <a:pt x="296601" y="291225"/>
                  </a:lnTo>
                  <a:lnTo>
                    <a:pt x="279275" y="291225"/>
                  </a:lnTo>
                  <a:lnTo>
                    <a:pt x="259011" y="358185"/>
                  </a:lnTo>
                  <a:lnTo>
                    <a:pt x="240915" y="358185"/>
                  </a:lnTo>
                  <a:lnTo>
                    <a:pt x="230143" y="368958"/>
                  </a:lnTo>
                  <a:lnTo>
                    <a:pt x="219370" y="358185"/>
                  </a:lnTo>
                  <a:lnTo>
                    <a:pt x="202869" y="358185"/>
                  </a:lnTo>
                  <a:lnTo>
                    <a:pt x="202869" y="304441"/>
                  </a:lnTo>
                  <a:lnTo>
                    <a:pt x="239639" y="304441"/>
                  </a:lnTo>
                  <a:lnTo>
                    <a:pt x="265499" y="278490"/>
                  </a:lnTo>
                  <a:lnTo>
                    <a:pt x="245265" y="245242"/>
                  </a:lnTo>
                  <a:lnTo>
                    <a:pt x="266616" y="224266"/>
                  </a:lnTo>
                  <a:lnTo>
                    <a:pt x="285112" y="224266"/>
                  </a:lnTo>
                  <a:cubicBezTo>
                    <a:pt x="288724" y="229276"/>
                    <a:pt x="291412" y="232818"/>
                    <a:pt x="292442" y="234163"/>
                  </a:cubicBezTo>
                  <a:lnTo>
                    <a:pt x="297687" y="241006"/>
                  </a:lnTo>
                  <a:lnTo>
                    <a:pt x="302932" y="234163"/>
                  </a:lnTo>
                  <a:cubicBezTo>
                    <a:pt x="305695" y="230557"/>
                    <a:pt x="320368" y="211164"/>
                    <a:pt x="332884" y="189905"/>
                  </a:cubicBezTo>
                  <a:lnTo>
                    <a:pt x="372030" y="189905"/>
                  </a:lnTo>
                  <a:lnTo>
                    <a:pt x="372030" y="152267"/>
                  </a:lnTo>
                  <a:lnTo>
                    <a:pt x="351450" y="138818"/>
                  </a:lnTo>
                  <a:cubicBezTo>
                    <a:pt x="351372" y="137627"/>
                    <a:pt x="351254" y="136449"/>
                    <a:pt x="351101" y="135280"/>
                  </a:cubicBezTo>
                  <a:lnTo>
                    <a:pt x="385101" y="135280"/>
                  </a:lnTo>
                  <a:cubicBezTo>
                    <a:pt x="398709" y="162275"/>
                    <a:pt x="405907" y="192279"/>
                    <a:pt x="405907" y="223389"/>
                  </a:cubicBezTo>
                  <a:cubicBezTo>
                    <a:pt x="405908" y="275749"/>
                    <a:pt x="385517" y="324976"/>
                    <a:pt x="348492" y="362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0" name="Полилиния: фигура 291">
              <a:extLst>
                <a:ext uri="{FF2B5EF4-FFF2-40B4-BE49-F238E27FC236}">
                  <a16:creationId xmlns:a16="http://schemas.microsoft.com/office/drawing/2014/main" xmlns="" id="{CA857F6A-58B9-4766-BFE1-AA7B038C4B51}"/>
                </a:ext>
              </a:extLst>
            </p:cNvPr>
            <p:cNvSpPr/>
            <p:nvPr/>
          </p:nvSpPr>
          <p:spPr>
            <a:xfrm>
              <a:off x="7515390" y="3578803"/>
              <a:ext cx="68344" cy="81844"/>
            </a:xfrm>
            <a:custGeom>
              <a:avLst/>
              <a:gdLst>
                <a:gd name="connsiteX0" fmla="*/ 34259 w 68343"/>
                <a:gd name="connsiteY0" fmla="*/ 633 h 81843"/>
                <a:gd name="connsiteX1" fmla="*/ 633 w 68343"/>
                <a:gd name="connsiteY1" fmla="*/ 34259 h 81843"/>
                <a:gd name="connsiteX2" fmla="*/ 27248 w 68343"/>
                <a:gd name="connsiteY2" fmla="*/ 67145 h 81843"/>
                <a:gd name="connsiteX3" fmla="*/ 27248 w 68343"/>
                <a:gd name="connsiteY3" fmla="*/ 81535 h 81843"/>
                <a:gd name="connsiteX4" fmla="*/ 40463 w 68343"/>
                <a:gd name="connsiteY4" fmla="*/ 81535 h 81843"/>
                <a:gd name="connsiteX5" fmla="*/ 40463 w 68343"/>
                <a:gd name="connsiteY5" fmla="*/ 67302 h 81843"/>
                <a:gd name="connsiteX6" fmla="*/ 67884 w 68343"/>
                <a:gd name="connsiteY6" fmla="*/ 34259 h 81843"/>
                <a:gd name="connsiteX7" fmla="*/ 34259 w 68343"/>
                <a:gd name="connsiteY7" fmla="*/ 633 h 81843"/>
                <a:gd name="connsiteX8" fmla="*/ 34258 w 68343"/>
                <a:gd name="connsiteY8" fmla="*/ 54670 h 81843"/>
                <a:gd name="connsiteX9" fmla="*/ 13848 w 68343"/>
                <a:gd name="connsiteY9" fmla="*/ 34259 h 81843"/>
                <a:gd name="connsiteX10" fmla="*/ 34258 w 68343"/>
                <a:gd name="connsiteY10" fmla="*/ 13848 h 81843"/>
                <a:gd name="connsiteX11" fmla="*/ 54668 w 68343"/>
                <a:gd name="connsiteY11" fmla="*/ 34259 h 81843"/>
                <a:gd name="connsiteX12" fmla="*/ 34258 w 68343"/>
                <a:gd name="connsiteY12" fmla="*/ 54670 h 8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43" h="81843">
                  <a:moveTo>
                    <a:pt x="34259" y="633"/>
                  </a:moveTo>
                  <a:cubicBezTo>
                    <a:pt x="15717" y="633"/>
                    <a:pt x="633" y="15717"/>
                    <a:pt x="633" y="34259"/>
                  </a:cubicBezTo>
                  <a:cubicBezTo>
                    <a:pt x="633" y="50396"/>
                    <a:pt x="12061" y="63911"/>
                    <a:pt x="27248" y="67145"/>
                  </a:cubicBezTo>
                  <a:lnTo>
                    <a:pt x="27248" y="81535"/>
                  </a:lnTo>
                  <a:lnTo>
                    <a:pt x="40463" y="81535"/>
                  </a:lnTo>
                  <a:lnTo>
                    <a:pt x="40463" y="67302"/>
                  </a:lnTo>
                  <a:cubicBezTo>
                    <a:pt x="56049" y="64381"/>
                    <a:pt x="67884" y="50680"/>
                    <a:pt x="67884" y="34259"/>
                  </a:cubicBezTo>
                  <a:cubicBezTo>
                    <a:pt x="67885" y="15717"/>
                    <a:pt x="52800" y="633"/>
                    <a:pt x="34259" y="633"/>
                  </a:cubicBezTo>
                  <a:close/>
                  <a:moveTo>
                    <a:pt x="34258" y="54670"/>
                  </a:moveTo>
                  <a:cubicBezTo>
                    <a:pt x="23004" y="54669"/>
                    <a:pt x="13848" y="45513"/>
                    <a:pt x="13848" y="34259"/>
                  </a:cubicBezTo>
                  <a:cubicBezTo>
                    <a:pt x="13848" y="23004"/>
                    <a:pt x="23003" y="13848"/>
                    <a:pt x="34258" y="13848"/>
                  </a:cubicBezTo>
                  <a:cubicBezTo>
                    <a:pt x="45513" y="13848"/>
                    <a:pt x="54668" y="23004"/>
                    <a:pt x="54668" y="34259"/>
                  </a:cubicBezTo>
                  <a:cubicBezTo>
                    <a:pt x="54668" y="45514"/>
                    <a:pt x="45513" y="54670"/>
                    <a:pt x="34258" y="5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Полилиния: фигура 292">
              <a:extLst>
                <a:ext uri="{FF2B5EF4-FFF2-40B4-BE49-F238E27FC236}">
                  <a16:creationId xmlns:a16="http://schemas.microsoft.com/office/drawing/2014/main" xmlns="" id="{0AC4B352-B76E-4EE2-9E48-1C69AFE5CFBC}"/>
                </a:ext>
              </a:extLst>
            </p:cNvPr>
            <p:cNvSpPr/>
            <p:nvPr/>
          </p:nvSpPr>
          <p:spPr>
            <a:xfrm>
              <a:off x="7704517" y="3666611"/>
              <a:ext cx="68344" cy="81000"/>
            </a:xfrm>
            <a:custGeom>
              <a:avLst/>
              <a:gdLst>
                <a:gd name="connsiteX0" fmla="*/ 34259 w 68343"/>
                <a:gd name="connsiteY0" fmla="*/ 633 h 81000"/>
                <a:gd name="connsiteX1" fmla="*/ 633 w 68343"/>
                <a:gd name="connsiteY1" fmla="*/ 34259 h 81000"/>
                <a:gd name="connsiteX2" fmla="*/ 27545 w 68343"/>
                <a:gd name="connsiteY2" fmla="*/ 67211 h 81000"/>
                <a:gd name="connsiteX3" fmla="*/ 27545 w 68343"/>
                <a:gd name="connsiteY3" fmla="*/ 80949 h 81000"/>
                <a:gd name="connsiteX4" fmla="*/ 40761 w 68343"/>
                <a:gd name="connsiteY4" fmla="*/ 80949 h 81000"/>
                <a:gd name="connsiteX5" fmla="*/ 40761 w 68343"/>
                <a:gd name="connsiteY5" fmla="*/ 67249 h 81000"/>
                <a:gd name="connsiteX6" fmla="*/ 67885 w 68343"/>
                <a:gd name="connsiteY6" fmla="*/ 34259 h 81000"/>
                <a:gd name="connsiteX7" fmla="*/ 34259 w 68343"/>
                <a:gd name="connsiteY7" fmla="*/ 633 h 81000"/>
                <a:gd name="connsiteX8" fmla="*/ 34260 w 68343"/>
                <a:gd name="connsiteY8" fmla="*/ 54672 h 81000"/>
                <a:gd name="connsiteX9" fmla="*/ 13849 w 68343"/>
                <a:gd name="connsiteY9" fmla="*/ 34260 h 81000"/>
                <a:gd name="connsiteX10" fmla="*/ 34260 w 68343"/>
                <a:gd name="connsiteY10" fmla="*/ 13850 h 81000"/>
                <a:gd name="connsiteX11" fmla="*/ 54670 w 68343"/>
                <a:gd name="connsiteY11" fmla="*/ 34260 h 81000"/>
                <a:gd name="connsiteX12" fmla="*/ 34260 w 68343"/>
                <a:gd name="connsiteY12" fmla="*/ 54672 h 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43" h="81000">
                  <a:moveTo>
                    <a:pt x="34259" y="633"/>
                  </a:moveTo>
                  <a:cubicBezTo>
                    <a:pt x="15717" y="633"/>
                    <a:pt x="633" y="15717"/>
                    <a:pt x="633" y="34259"/>
                  </a:cubicBezTo>
                  <a:cubicBezTo>
                    <a:pt x="633" y="50502"/>
                    <a:pt x="12210" y="64091"/>
                    <a:pt x="27545" y="67211"/>
                  </a:cubicBezTo>
                  <a:lnTo>
                    <a:pt x="27545" y="80949"/>
                  </a:lnTo>
                  <a:lnTo>
                    <a:pt x="40761" y="80949"/>
                  </a:lnTo>
                  <a:lnTo>
                    <a:pt x="40761" y="67249"/>
                  </a:lnTo>
                  <a:cubicBezTo>
                    <a:pt x="56201" y="64211"/>
                    <a:pt x="67885" y="50576"/>
                    <a:pt x="67885" y="34259"/>
                  </a:cubicBezTo>
                  <a:cubicBezTo>
                    <a:pt x="67885" y="15717"/>
                    <a:pt x="52800" y="633"/>
                    <a:pt x="34259" y="633"/>
                  </a:cubicBezTo>
                  <a:close/>
                  <a:moveTo>
                    <a:pt x="34260" y="54672"/>
                  </a:moveTo>
                  <a:cubicBezTo>
                    <a:pt x="23005" y="54671"/>
                    <a:pt x="13849" y="45515"/>
                    <a:pt x="13849" y="34260"/>
                  </a:cubicBezTo>
                  <a:cubicBezTo>
                    <a:pt x="13849" y="23006"/>
                    <a:pt x="23006" y="13850"/>
                    <a:pt x="34260" y="13850"/>
                  </a:cubicBezTo>
                  <a:cubicBezTo>
                    <a:pt x="45514" y="13850"/>
                    <a:pt x="54670" y="23006"/>
                    <a:pt x="54670" y="34260"/>
                  </a:cubicBezTo>
                  <a:cubicBezTo>
                    <a:pt x="54670" y="45515"/>
                    <a:pt x="45514" y="54672"/>
                    <a:pt x="34260" y="54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2" name="Полилиния: фигура 293">
              <a:extLst>
                <a:ext uri="{FF2B5EF4-FFF2-40B4-BE49-F238E27FC236}">
                  <a16:creationId xmlns:a16="http://schemas.microsoft.com/office/drawing/2014/main" xmlns="" id="{5C8FBA0E-E189-40D2-B768-B06BC12B299B}"/>
                </a:ext>
              </a:extLst>
            </p:cNvPr>
            <p:cNvSpPr/>
            <p:nvPr/>
          </p:nvSpPr>
          <p:spPr>
            <a:xfrm>
              <a:off x="7508635" y="3788194"/>
              <a:ext cx="68344" cy="81844"/>
            </a:xfrm>
            <a:custGeom>
              <a:avLst/>
              <a:gdLst>
                <a:gd name="connsiteX0" fmla="*/ 34259 w 68343"/>
                <a:gd name="connsiteY0" fmla="*/ 633 h 81843"/>
                <a:gd name="connsiteX1" fmla="*/ 633 w 68343"/>
                <a:gd name="connsiteY1" fmla="*/ 34259 h 81843"/>
                <a:gd name="connsiteX2" fmla="*/ 26954 w 68343"/>
                <a:gd name="connsiteY2" fmla="*/ 67077 h 81843"/>
                <a:gd name="connsiteX3" fmla="*/ 26954 w 68343"/>
                <a:gd name="connsiteY3" fmla="*/ 81833 h 81843"/>
                <a:gd name="connsiteX4" fmla="*/ 40170 w 68343"/>
                <a:gd name="connsiteY4" fmla="*/ 81833 h 81843"/>
                <a:gd name="connsiteX5" fmla="*/ 40170 w 68343"/>
                <a:gd name="connsiteY5" fmla="*/ 67355 h 81843"/>
                <a:gd name="connsiteX6" fmla="*/ 67886 w 68343"/>
                <a:gd name="connsiteY6" fmla="*/ 34260 h 81843"/>
                <a:gd name="connsiteX7" fmla="*/ 34259 w 68343"/>
                <a:gd name="connsiteY7" fmla="*/ 633 h 81843"/>
                <a:gd name="connsiteX8" fmla="*/ 34259 w 68343"/>
                <a:gd name="connsiteY8" fmla="*/ 54670 h 81843"/>
                <a:gd name="connsiteX9" fmla="*/ 13848 w 68343"/>
                <a:gd name="connsiteY9" fmla="*/ 34259 h 81843"/>
                <a:gd name="connsiteX10" fmla="*/ 34259 w 68343"/>
                <a:gd name="connsiteY10" fmla="*/ 13848 h 81843"/>
                <a:gd name="connsiteX11" fmla="*/ 54670 w 68343"/>
                <a:gd name="connsiteY11" fmla="*/ 34259 h 81843"/>
                <a:gd name="connsiteX12" fmla="*/ 34259 w 68343"/>
                <a:gd name="connsiteY12" fmla="*/ 54670 h 8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43" h="81843">
                  <a:moveTo>
                    <a:pt x="34259" y="633"/>
                  </a:moveTo>
                  <a:cubicBezTo>
                    <a:pt x="15717" y="633"/>
                    <a:pt x="633" y="15717"/>
                    <a:pt x="633" y="34259"/>
                  </a:cubicBezTo>
                  <a:cubicBezTo>
                    <a:pt x="633" y="50292"/>
                    <a:pt x="11915" y="63732"/>
                    <a:pt x="26954" y="67077"/>
                  </a:cubicBezTo>
                  <a:lnTo>
                    <a:pt x="26954" y="81833"/>
                  </a:lnTo>
                  <a:lnTo>
                    <a:pt x="40170" y="81833"/>
                  </a:lnTo>
                  <a:lnTo>
                    <a:pt x="40170" y="67355"/>
                  </a:lnTo>
                  <a:cubicBezTo>
                    <a:pt x="55901" y="64552"/>
                    <a:pt x="67886" y="50784"/>
                    <a:pt x="67886" y="34260"/>
                  </a:cubicBezTo>
                  <a:cubicBezTo>
                    <a:pt x="67886" y="15717"/>
                    <a:pt x="52800" y="633"/>
                    <a:pt x="34259" y="633"/>
                  </a:cubicBezTo>
                  <a:close/>
                  <a:moveTo>
                    <a:pt x="34259" y="54670"/>
                  </a:moveTo>
                  <a:cubicBezTo>
                    <a:pt x="23004" y="54670"/>
                    <a:pt x="13848" y="45514"/>
                    <a:pt x="13848" y="34259"/>
                  </a:cubicBezTo>
                  <a:cubicBezTo>
                    <a:pt x="13848" y="23004"/>
                    <a:pt x="23004" y="13848"/>
                    <a:pt x="34259" y="13848"/>
                  </a:cubicBezTo>
                  <a:cubicBezTo>
                    <a:pt x="45514" y="13848"/>
                    <a:pt x="54670" y="23004"/>
                    <a:pt x="54670" y="34259"/>
                  </a:cubicBezTo>
                  <a:cubicBezTo>
                    <a:pt x="54670" y="45514"/>
                    <a:pt x="45514" y="54670"/>
                    <a:pt x="34259" y="5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3" name="Полилиния: фигура 294">
              <a:extLst>
                <a:ext uri="{FF2B5EF4-FFF2-40B4-BE49-F238E27FC236}">
                  <a16:creationId xmlns:a16="http://schemas.microsoft.com/office/drawing/2014/main" xmlns="" id="{486F0D6C-D07E-4FDD-B241-E92C736853CB}"/>
                </a:ext>
              </a:extLst>
            </p:cNvPr>
            <p:cNvSpPr/>
            <p:nvPr/>
          </p:nvSpPr>
          <p:spPr>
            <a:xfrm>
              <a:off x="7635805" y="3691880"/>
              <a:ext cx="56531" cy="93656"/>
            </a:xfrm>
            <a:custGeom>
              <a:avLst/>
              <a:gdLst>
                <a:gd name="connsiteX0" fmla="*/ 40650 w 56531"/>
                <a:gd name="connsiteY0" fmla="*/ 10522 h 93656"/>
                <a:gd name="connsiteX1" fmla="*/ 10983 w 56531"/>
                <a:gd name="connsiteY1" fmla="*/ 633 h 93656"/>
                <a:gd name="connsiteX2" fmla="*/ 1273 w 56531"/>
                <a:gd name="connsiteY2" fmla="*/ 29762 h 93656"/>
                <a:gd name="connsiteX3" fmla="*/ 8027 w 56531"/>
                <a:gd name="connsiteY3" fmla="*/ 43271 h 93656"/>
                <a:gd name="connsiteX4" fmla="*/ 633 w 56531"/>
                <a:gd name="connsiteY4" fmla="*/ 65456 h 93656"/>
                <a:gd name="connsiteX5" fmla="*/ 37797 w 56531"/>
                <a:gd name="connsiteY5" fmla="*/ 93327 h 93656"/>
                <a:gd name="connsiteX6" fmla="*/ 56071 w 56531"/>
                <a:gd name="connsiteY6" fmla="*/ 56779 h 93656"/>
                <a:gd name="connsiteX7" fmla="*/ 40650 w 56531"/>
                <a:gd name="connsiteY7" fmla="*/ 10522 h 93656"/>
                <a:gd name="connsiteX8" fmla="*/ 33056 w 56531"/>
                <a:gd name="connsiteY8" fmla="*/ 73254 h 93656"/>
                <a:gd name="connsiteX9" fmla="*/ 16182 w 56531"/>
                <a:gd name="connsiteY9" fmla="*/ 60599 h 93656"/>
                <a:gd name="connsiteX10" fmla="*/ 22296 w 56531"/>
                <a:gd name="connsiteY10" fmla="*/ 42258 h 93656"/>
                <a:gd name="connsiteX11" fmla="*/ 15541 w 56531"/>
                <a:gd name="connsiteY11" fmla="*/ 28748 h 93656"/>
                <a:gd name="connsiteX12" fmla="*/ 19341 w 56531"/>
                <a:gd name="connsiteY12" fmla="*/ 17348 h 93656"/>
                <a:gd name="connsiteX13" fmla="*/ 30202 w 56531"/>
                <a:gd name="connsiteY13" fmla="*/ 20969 h 93656"/>
                <a:gd name="connsiteX14" fmla="*/ 41801 w 56531"/>
                <a:gd name="connsiteY14" fmla="*/ 55766 h 93656"/>
                <a:gd name="connsiteX15" fmla="*/ 33056 w 56531"/>
                <a:gd name="connsiteY15" fmla="*/ 73254 h 9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531" h="93656">
                  <a:moveTo>
                    <a:pt x="40650" y="10522"/>
                  </a:moveTo>
                  <a:lnTo>
                    <a:pt x="10983" y="633"/>
                  </a:lnTo>
                  <a:lnTo>
                    <a:pt x="1273" y="29762"/>
                  </a:lnTo>
                  <a:lnTo>
                    <a:pt x="8027" y="43271"/>
                  </a:lnTo>
                  <a:lnTo>
                    <a:pt x="633" y="65456"/>
                  </a:lnTo>
                  <a:lnTo>
                    <a:pt x="37797" y="93327"/>
                  </a:lnTo>
                  <a:lnTo>
                    <a:pt x="56071" y="56779"/>
                  </a:lnTo>
                  <a:lnTo>
                    <a:pt x="40650" y="10522"/>
                  </a:lnTo>
                  <a:close/>
                  <a:moveTo>
                    <a:pt x="33056" y="73254"/>
                  </a:moveTo>
                  <a:lnTo>
                    <a:pt x="16182" y="60599"/>
                  </a:lnTo>
                  <a:lnTo>
                    <a:pt x="22296" y="42258"/>
                  </a:lnTo>
                  <a:lnTo>
                    <a:pt x="15541" y="28748"/>
                  </a:lnTo>
                  <a:lnTo>
                    <a:pt x="19341" y="17348"/>
                  </a:lnTo>
                  <a:lnTo>
                    <a:pt x="30202" y="20969"/>
                  </a:lnTo>
                  <a:lnTo>
                    <a:pt x="41801" y="55766"/>
                  </a:lnTo>
                  <a:lnTo>
                    <a:pt x="33056" y="73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4" name="Рисунок 30">
            <a:extLst>
              <a:ext uri="{FF2B5EF4-FFF2-40B4-BE49-F238E27FC236}">
                <a16:creationId xmlns:a16="http://schemas.microsoft.com/office/drawing/2014/main" xmlns="" id="{0927F05E-4C7D-46E9-9AFF-A72974F284BE}"/>
              </a:ext>
            </a:extLst>
          </p:cNvPr>
          <p:cNvGrpSpPr/>
          <p:nvPr/>
        </p:nvGrpSpPr>
        <p:grpSpPr>
          <a:xfrm>
            <a:off x="8609940" y="4937417"/>
            <a:ext cx="271400" cy="271400"/>
            <a:chOff x="1262093" y="3558518"/>
            <a:chExt cx="432870" cy="432870"/>
          </a:xfrm>
          <a:solidFill>
            <a:schemeClr val="accent2"/>
          </a:solidFill>
        </p:grpSpPr>
        <p:sp>
          <p:nvSpPr>
            <p:cNvPr id="195" name="Полилиния: фигура 362">
              <a:extLst>
                <a:ext uri="{FF2B5EF4-FFF2-40B4-BE49-F238E27FC236}">
                  <a16:creationId xmlns:a16="http://schemas.microsoft.com/office/drawing/2014/main" xmlns="" id="{2F8F6C01-D5E6-4FF3-9002-0FF38D4C303B}"/>
                </a:ext>
              </a:extLst>
            </p:cNvPr>
            <p:cNvSpPr/>
            <p:nvPr/>
          </p:nvSpPr>
          <p:spPr>
            <a:xfrm>
              <a:off x="1366609" y="3683937"/>
              <a:ext cx="223839" cy="182032"/>
            </a:xfrm>
            <a:custGeom>
              <a:avLst/>
              <a:gdLst>
                <a:gd name="connsiteX0" fmla="*/ 653 w 223838"/>
                <a:gd name="connsiteY0" fmla="*/ 181815 h 182032"/>
                <a:gd name="connsiteX1" fmla="*/ 223621 w 223838"/>
                <a:gd name="connsiteY1" fmla="*/ 181815 h 182032"/>
                <a:gd name="connsiteX2" fmla="*/ 223621 w 223838"/>
                <a:gd name="connsiteY2" fmla="*/ 653 h 182032"/>
                <a:gd name="connsiteX3" fmla="*/ 653 w 223838"/>
                <a:gd name="connsiteY3" fmla="*/ 653 h 182032"/>
                <a:gd name="connsiteX4" fmla="*/ 653 w 223838"/>
                <a:gd name="connsiteY4" fmla="*/ 181815 h 182032"/>
                <a:gd name="connsiteX5" fmla="*/ 133040 w 223838"/>
                <a:gd name="connsiteY5" fmla="*/ 167879 h 182032"/>
                <a:gd name="connsiteX6" fmla="*/ 91234 w 223838"/>
                <a:gd name="connsiteY6" fmla="*/ 167879 h 182032"/>
                <a:gd name="connsiteX7" fmla="*/ 91234 w 223838"/>
                <a:gd name="connsiteY7" fmla="*/ 140008 h 182032"/>
                <a:gd name="connsiteX8" fmla="*/ 133040 w 223838"/>
                <a:gd name="connsiteY8" fmla="*/ 140008 h 182032"/>
                <a:gd name="connsiteX9" fmla="*/ 133040 w 223838"/>
                <a:gd name="connsiteY9" fmla="*/ 167879 h 182032"/>
                <a:gd name="connsiteX10" fmla="*/ 91234 w 223838"/>
                <a:gd name="connsiteY10" fmla="*/ 14589 h 182032"/>
                <a:gd name="connsiteX11" fmla="*/ 133040 w 223838"/>
                <a:gd name="connsiteY11" fmla="*/ 14589 h 182032"/>
                <a:gd name="connsiteX12" fmla="*/ 133040 w 223838"/>
                <a:gd name="connsiteY12" fmla="*/ 42460 h 182032"/>
                <a:gd name="connsiteX13" fmla="*/ 91234 w 223838"/>
                <a:gd name="connsiteY13" fmla="*/ 42460 h 182032"/>
                <a:gd name="connsiteX14" fmla="*/ 91234 w 223838"/>
                <a:gd name="connsiteY14" fmla="*/ 14589 h 182032"/>
                <a:gd name="connsiteX15" fmla="*/ 14589 w 223838"/>
                <a:gd name="connsiteY15" fmla="*/ 14589 h 182032"/>
                <a:gd name="connsiteX16" fmla="*/ 77298 w 223838"/>
                <a:gd name="connsiteY16" fmla="*/ 14589 h 182032"/>
                <a:gd name="connsiteX17" fmla="*/ 77298 w 223838"/>
                <a:gd name="connsiteY17" fmla="*/ 56395 h 182032"/>
                <a:gd name="connsiteX18" fmla="*/ 146976 w 223838"/>
                <a:gd name="connsiteY18" fmla="*/ 56395 h 182032"/>
                <a:gd name="connsiteX19" fmla="*/ 146976 w 223838"/>
                <a:gd name="connsiteY19" fmla="*/ 14589 h 182032"/>
                <a:gd name="connsiteX20" fmla="*/ 209685 w 223838"/>
                <a:gd name="connsiteY20" fmla="*/ 14589 h 182032"/>
                <a:gd name="connsiteX21" fmla="*/ 209685 w 223838"/>
                <a:gd name="connsiteY21" fmla="*/ 167879 h 182032"/>
                <a:gd name="connsiteX22" fmla="*/ 146976 w 223838"/>
                <a:gd name="connsiteY22" fmla="*/ 167879 h 182032"/>
                <a:gd name="connsiteX23" fmla="*/ 146976 w 223838"/>
                <a:gd name="connsiteY23" fmla="*/ 126073 h 182032"/>
                <a:gd name="connsiteX24" fmla="*/ 77298 w 223838"/>
                <a:gd name="connsiteY24" fmla="*/ 126073 h 182032"/>
                <a:gd name="connsiteX25" fmla="*/ 77298 w 223838"/>
                <a:gd name="connsiteY25" fmla="*/ 167879 h 182032"/>
                <a:gd name="connsiteX26" fmla="*/ 14589 w 223838"/>
                <a:gd name="connsiteY26" fmla="*/ 167879 h 182032"/>
                <a:gd name="connsiteX27" fmla="*/ 14589 w 223838"/>
                <a:gd name="connsiteY27" fmla="*/ 14589 h 18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3838" h="182032">
                  <a:moveTo>
                    <a:pt x="653" y="181815"/>
                  </a:moveTo>
                  <a:lnTo>
                    <a:pt x="223621" y="181815"/>
                  </a:lnTo>
                  <a:lnTo>
                    <a:pt x="223621" y="653"/>
                  </a:lnTo>
                  <a:lnTo>
                    <a:pt x="653" y="653"/>
                  </a:lnTo>
                  <a:lnTo>
                    <a:pt x="653" y="181815"/>
                  </a:lnTo>
                  <a:close/>
                  <a:moveTo>
                    <a:pt x="133040" y="167879"/>
                  </a:moveTo>
                  <a:lnTo>
                    <a:pt x="91234" y="167879"/>
                  </a:lnTo>
                  <a:lnTo>
                    <a:pt x="91234" y="140008"/>
                  </a:lnTo>
                  <a:lnTo>
                    <a:pt x="133040" y="140008"/>
                  </a:lnTo>
                  <a:lnTo>
                    <a:pt x="133040" y="167879"/>
                  </a:lnTo>
                  <a:close/>
                  <a:moveTo>
                    <a:pt x="91234" y="14589"/>
                  </a:moveTo>
                  <a:lnTo>
                    <a:pt x="133040" y="14589"/>
                  </a:lnTo>
                  <a:lnTo>
                    <a:pt x="133040" y="42460"/>
                  </a:lnTo>
                  <a:lnTo>
                    <a:pt x="91234" y="42460"/>
                  </a:lnTo>
                  <a:lnTo>
                    <a:pt x="91234" y="14589"/>
                  </a:lnTo>
                  <a:close/>
                  <a:moveTo>
                    <a:pt x="14589" y="14589"/>
                  </a:moveTo>
                  <a:lnTo>
                    <a:pt x="77298" y="14589"/>
                  </a:lnTo>
                  <a:lnTo>
                    <a:pt x="77298" y="56395"/>
                  </a:lnTo>
                  <a:lnTo>
                    <a:pt x="146976" y="56395"/>
                  </a:lnTo>
                  <a:lnTo>
                    <a:pt x="146976" y="14589"/>
                  </a:lnTo>
                  <a:lnTo>
                    <a:pt x="209685" y="14589"/>
                  </a:lnTo>
                  <a:lnTo>
                    <a:pt x="209685" y="167879"/>
                  </a:lnTo>
                  <a:lnTo>
                    <a:pt x="146976" y="167879"/>
                  </a:lnTo>
                  <a:lnTo>
                    <a:pt x="146976" y="126073"/>
                  </a:lnTo>
                  <a:lnTo>
                    <a:pt x="77298" y="126073"/>
                  </a:lnTo>
                  <a:lnTo>
                    <a:pt x="77298" y="167879"/>
                  </a:lnTo>
                  <a:lnTo>
                    <a:pt x="14589" y="167879"/>
                  </a:lnTo>
                  <a:lnTo>
                    <a:pt x="14589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6" name="Полилиния: фигура 363">
              <a:extLst>
                <a:ext uri="{FF2B5EF4-FFF2-40B4-BE49-F238E27FC236}">
                  <a16:creationId xmlns:a16="http://schemas.microsoft.com/office/drawing/2014/main" xmlns="" id="{82A5C2EE-198A-425B-8617-73E1B06BA22F}"/>
                </a:ext>
              </a:extLst>
            </p:cNvPr>
            <p:cNvSpPr/>
            <p:nvPr/>
          </p:nvSpPr>
          <p:spPr>
            <a:xfrm>
              <a:off x="1568673" y="3558518"/>
              <a:ext cx="126290" cy="98419"/>
            </a:xfrm>
            <a:custGeom>
              <a:avLst/>
              <a:gdLst>
                <a:gd name="connsiteX0" fmla="*/ 653 w 126290"/>
                <a:gd name="connsiteY0" fmla="*/ 653 h 98419"/>
                <a:gd name="connsiteX1" fmla="*/ 653 w 126290"/>
                <a:gd name="connsiteY1" fmla="*/ 98202 h 98419"/>
                <a:gd name="connsiteX2" fmla="*/ 126073 w 126290"/>
                <a:gd name="connsiteY2" fmla="*/ 98202 h 98419"/>
                <a:gd name="connsiteX3" fmla="*/ 126073 w 126290"/>
                <a:gd name="connsiteY3" fmla="*/ 653 h 98419"/>
                <a:gd name="connsiteX4" fmla="*/ 653 w 126290"/>
                <a:gd name="connsiteY4" fmla="*/ 653 h 98419"/>
                <a:gd name="connsiteX5" fmla="*/ 112137 w 126290"/>
                <a:gd name="connsiteY5" fmla="*/ 84266 h 98419"/>
                <a:gd name="connsiteX6" fmla="*/ 14589 w 126290"/>
                <a:gd name="connsiteY6" fmla="*/ 84266 h 98419"/>
                <a:gd name="connsiteX7" fmla="*/ 14589 w 126290"/>
                <a:gd name="connsiteY7" fmla="*/ 14589 h 98419"/>
                <a:gd name="connsiteX8" fmla="*/ 112137 w 126290"/>
                <a:gd name="connsiteY8" fmla="*/ 14589 h 98419"/>
                <a:gd name="connsiteX9" fmla="*/ 112137 w 126290"/>
                <a:gd name="connsiteY9" fmla="*/ 84266 h 9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90" h="98419">
                  <a:moveTo>
                    <a:pt x="653" y="653"/>
                  </a:moveTo>
                  <a:lnTo>
                    <a:pt x="653" y="98202"/>
                  </a:lnTo>
                  <a:lnTo>
                    <a:pt x="126073" y="98202"/>
                  </a:lnTo>
                  <a:lnTo>
                    <a:pt x="126073" y="653"/>
                  </a:lnTo>
                  <a:lnTo>
                    <a:pt x="653" y="653"/>
                  </a:lnTo>
                  <a:close/>
                  <a:moveTo>
                    <a:pt x="112137" y="84266"/>
                  </a:moveTo>
                  <a:lnTo>
                    <a:pt x="14589" y="84266"/>
                  </a:lnTo>
                  <a:lnTo>
                    <a:pt x="14589" y="14589"/>
                  </a:lnTo>
                  <a:lnTo>
                    <a:pt x="112137" y="14589"/>
                  </a:lnTo>
                  <a:lnTo>
                    <a:pt x="112137" y="842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7" name="Полилиния: фигура 364">
              <a:extLst>
                <a:ext uri="{FF2B5EF4-FFF2-40B4-BE49-F238E27FC236}">
                  <a16:creationId xmlns:a16="http://schemas.microsoft.com/office/drawing/2014/main" xmlns="" id="{56072E7A-2780-4079-A342-EC6187E4B1C6}"/>
                </a:ext>
              </a:extLst>
            </p:cNvPr>
            <p:cNvSpPr/>
            <p:nvPr/>
          </p:nvSpPr>
          <p:spPr>
            <a:xfrm>
              <a:off x="1596544" y="3586389"/>
              <a:ext cx="70548" cy="14806"/>
            </a:xfrm>
            <a:custGeom>
              <a:avLst/>
              <a:gdLst>
                <a:gd name="connsiteX0" fmla="*/ 653 w 70548"/>
                <a:gd name="connsiteY0" fmla="*/ 653 h 14806"/>
                <a:gd name="connsiteX1" fmla="*/ 70331 w 70548"/>
                <a:gd name="connsiteY1" fmla="*/ 653 h 14806"/>
                <a:gd name="connsiteX2" fmla="*/ 70331 w 70548"/>
                <a:gd name="connsiteY2" fmla="*/ 14589 h 14806"/>
                <a:gd name="connsiteX3" fmla="*/ 653 w 70548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8" h="14806">
                  <a:moveTo>
                    <a:pt x="653" y="653"/>
                  </a:moveTo>
                  <a:lnTo>
                    <a:pt x="70331" y="653"/>
                  </a:lnTo>
                  <a:lnTo>
                    <a:pt x="70331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8" name="Полилиния: фигура 365">
              <a:extLst>
                <a:ext uri="{FF2B5EF4-FFF2-40B4-BE49-F238E27FC236}">
                  <a16:creationId xmlns:a16="http://schemas.microsoft.com/office/drawing/2014/main" xmlns="" id="{852A86BC-3012-4E2B-86B6-EA5EA188D608}"/>
                </a:ext>
              </a:extLst>
            </p:cNvPr>
            <p:cNvSpPr/>
            <p:nvPr/>
          </p:nvSpPr>
          <p:spPr>
            <a:xfrm>
              <a:off x="1596544" y="3614260"/>
              <a:ext cx="42677" cy="14806"/>
            </a:xfrm>
            <a:custGeom>
              <a:avLst/>
              <a:gdLst>
                <a:gd name="connsiteX0" fmla="*/ 653 w 42677"/>
                <a:gd name="connsiteY0" fmla="*/ 653 h 14806"/>
                <a:gd name="connsiteX1" fmla="*/ 42460 w 42677"/>
                <a:gd name="connsiteY1" fmla="*/ 653 h 14806"/>
                <a:gd name="connsiteX2" fmla="*/ 42460 w 42677"/>
                <a:gd name="connsiteY2" fmla="*/ 14589 h 14806"/>
                <a:gd name="connsiteX3" fmla="*/ 653 w 42677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7" h="14806">
                  <a:moveTo>
                    <a:pt x="653" y="653"/>
                  </a:moveTo>
                  <a:lnTo>
                    <a:pt x="42460" y="653"/>
                  </a:lnTo>
                  <a:lnTo>
                    <a:pt x="42460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9" name="Полилиния: фигура 366">
              <a:extLst>
                <a:ext uri="{FF2B5EF4-FFF2-40B4-BE49-F238E27FC236}">
                  <a16:creationId xmlns:a16="http://schemas.microsoft.com/office/drawing/2014/main" xmlns="" id="{95E47573-EE8C-41C3-AC6C-FAE8E2226421}"/>
                </a:ext>
              </a:extLst>
            </p:cNvPr>
            <p:cNvSpPr/>
            <p:nvPr/>
          </p:nvSpPr>
          <p:spPr>
            <a:xfrm>
              <a:off x="1652286" y="3614260"/>
              <a:ext cx="14806" cy="14806"/>
            </a:xfrm>
            <a:custGeom>
              <a:avLst/>
              <a:gdLst>
                <a:gd name="connsiteX0" fmla="*/ 653 w 14806"/>
                <a:gd name="connsiteY0" fmla="*/ 653 h 14806"/>
                <a:gd name="connsiteX1" fmla="*/ 14589 w 14806"/>
                <a:gd name="connsiteY1" fmla="*/ 653 h 14806"/>
                <a:gd name="connsiteX2" fmla="*/ 14589 w 14806"/>
                <a:gd name="connsiteY2" fmla="*/ 14589 h 14806"/>
                <a:gd name="connsiteX3" fmla="*/ 653 w 14806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6" h="14806">
                  <a:moveTo>
                    <a:pt x="653" y="653"/>
                  </a:moveTo>
                  <a:lnTo>
                    <a:pt x="14589" y="653"/>
                  </a:lnTo>
                  <a:lnTo>
                    <a:pt x="14589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0" name="Полилиния: фигура 367">
              <a:extLst>
                <a:ext uri="{FF2B5EF4-FFF2-40B4-BE49-F238E27FC236}">
                  <a16:creationId xmlns:a16="http://schemas.microsoft.com/office/drawing/2014/main" xmlns="" id="{FED665AD-029D-4B70-88ED-F600458337CF}"/>
                </a:ext>
              </a:extLst>
            </p:cNvPr>
            <p:cNvSpPr/>
            <p:nvPr/>
          </p:nvSpPr>
          <p:spPr>
            <a:xfrm>
              <a:off x="1568673" y="3892969"/>
              <a:ext cx="126290" cy="98419"/>
            </a:xfrm>
            <a:custGeom>
              <a:avLst/>
              <a:gdLst>
                <a:gd name="connsiteX0" fmla="*/ 653 w 126290"/>
                <a:gd name="connsiteY0" fmla="*/ 98202 h 98419"/>
                <a:gd name="connsiteX1" fmla="*/ 126073 w 126290"/>
                <a:gd name="connsiteY1" fmla="*/ 98202 h 98419"/>
                <a:gd name="connsiteX2" fmla="*/ 126073 w 126290"/>
                <a:gd name="connsiteY2" fmla="*/ 653 h 98419"/>
                <a:gd name="connsiteX3" fmla="*/ 653 w 126290"/>
                <a:gd name="connsiteY3" fmla="*/ 653 h 98419"/>
                <a:gd name="connsiteX4" fmla="*/ 653 w 126290"/>
                <a:gd name="connsiteY4" fmla="*/ 98202 h 98419"/>
                <a:gd name="connsiteX5" fmla="*/ 14589 w 126290"/>
                <a:gd name="connsiteY5" fmla="*/ 14589 h 98419"/>
                <a:gd name="connsiteX6" fmla="*/ 112137 w 126290"/>
                <a:gd name="connsiteY6" fmla="*/ 14589 h 98419"/>
                <a:gd name="connsiteX7" fmla="*/ 112137 w 126290"/>
                <a:gd name="connsiteY7" fmla="*/ 84266 h 98419"/>
                <a:gd name="connsiteX8" fmla="*/ 14589 w 126290"/>
                <a:gd name="connsiteY8" fmla="*/ 84266 h 98419"/>
                <a:gd name="connsiteX9" fmla="*/ 14589 w 126290"/>
                <a:gd name="connsiteY9" fmla="*/ 14589 h 9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90" h="98419">
                  <a:moveTo>
                    <a:pt x="653" y="98202"/>
                  </a:moveTo>
                  <a:lnTo>
                    <a:pt x="126073" y="98202"/>
                  </a:lnTo>
                  <a:lnTo>
                    <a:pt x="126073" y="653"/>
                  </a:lnTo>
                  <a:lnTo>
                    <a:pt x="653" y="653"/>
                  </a:lnTo>
                  <a:lnTo>
                    <a:pt x="653" y="98202"/>
                  </a:lnTo>
                  <a:close/>
                  <a:moveTo>
                    <a:pt x="14589" y="14589"/>
                  </a:moveTo>
                  <a:lnTo>
                    <a:pt x="112137" y="14589"/>
                  </a:lnTo>
                  <a:lnTo>
                    <a:pt x="112137" y="84266"/>
                  </a:lnTo>
                  <a:lnTo>
                    <a:pt x="14589" y="84266"/>
                  </a:lnTo>
                  <a:lnTo>
                    <a:pt x="14589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1" name="Полилиния: фигура 368">
              <a:extLst>
                <a:ext uri="{FF2B5EF4-FFF2-40B4-BE49-F238E27FC236}">
                  <a16:creationId xmlns:a16="http://schemas.microsoft.com/office/drawing/2014/main" xmlns="" id="{E6A65F3D-6B7E-411C-9F1B-67BDCDE41BA5}"/>
                </a:ext>
              </a:extLst>
            </p:cNvPr>
            <p:cNvSpPr/>
            <p:nvPr/>
          </p:nvSpPr>
          <p:spPr>
            <a:xfrm>
              <a:off x="1596544" y="3920840"/>
              <a:ext cx="70548" cy="14806"/>
            </a:xfrm>
            <a:custGeom>
              <a:avLst/>
              <a:gdLst>
                <a:gd name="connsiteX0" fmla="*/ 653 w 70548"/>
                <a:gd name="connsiteY0" fmla="*/ 653 h 14806"/>
                <a:gd name="connsiteX1" fmla="*/ 70331 w 70548"/>
                <a:gd name="connsiteY1" fmla="*/ 653 h 14806"/>
                <a:gd name="connsiteX2" fmla="*/ 70331 w 70548"/>
                <a:gd name="connsiteY2" fmla="*/ 14589 h 14806"/>
                <a:gd name="connsiteX3" fmla="*/ 653 w 70548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8" h="14806">
                  <a:moveTo>
                    <a:pt x="653" y="653"/>
                  </a:moveTo>
                  <a:lnTo>
                    <a:pt x="70331" y="653"/>
                  </a:lnTo>
                  <a:lnTo>
                    <a:pt x="70331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2" name="Полилиния: фигура 369">
              <a:extLst>
                <a:ext uri="{FF2B5EF4-FFF2-40B4-BE49-F238E27FC236}">
                  <a16:creationId xmlns:a16="http://schemas.microsoft.com/office/drawing/2014/main" xmlns="" id="{8A42D174-0923-4566-9EB7-D020278D1107}"/>
                </a:ext>
              </a:extLst>
            </p:cNvPr>
            <p:cNvSpPr/>
            <p:nvPr/>
          </p:nvSpPr>
          <p:spPr>
            <a:xfrm>
              <a:off x="1596544" y="3948711"/>
              <a:ext cx="42677" cy="14806"/>
            </a:xfrm>
            <a:custGeom>
              <a:avLst/>
              <a:gdLst>
                <a:gd name="connsiteX0" fmla="*/ 653 w 42677"/>
                <a:gd name="connsiteY0" fmla="*/ 653 h 14806"/>
                <a:gd name="connsiteX1" fmla="*/ 42460 w 42677"/>
                <a:gd name="connsiteY1" fmla="*/ 653 h 14806"/>
                <a:gd name="connsiteX2" fmla="*/ 42460 w 42677"/>
                <a:gd name="connsiteY2" fmla="*/ 14589 h 14806"/>
                <a:gd name="connsiteX3" fmla="*/ 653 w 42677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7" h="14806">
                  <a:moveTo>
                    <a:pt x="653" y="653"/>
                  </a:moveTo>
                  <a:lnTo>
                    <a:pt x="42460" y="653"/>
                  </a:lnTo>
                  <a:lnTo>
                    <a:pt x="42460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3" name="Полилиния: фигура 370">
              <a:extLst>
                <a:ext uri="{FF2B5EF4-FFF2-40B4-BE49-F238E27FC236}">
                  <a16:creationId xmlns:a16="http://schemas.microsoft.com/office/drawing/2014/main" xmlns="" id="{D0E71627-43AE-4516-B09D-5382149A515E}"/>
                </a:ext>
              </a:extLst>
            </p:cNvPr>
            <p:cNvSpPr/>
            <p:nvPr/>
          </p:nvSpPr>
          <p:spPr>
            <a:xfrm>
              <a:off x="1652286" y="3948711"/>
              <a:ext cx="14806" cy="14806"/>
            </a:xfrm>
            <a:custGeom>
              <a:avLst/>
              <a:gdLst>
                <a:gd name="connsiteX0" fmla="*/ 653 w 14806"/>
                <a:gd name="connsiteY0" fmla="*/ 653 h 14806"/>
                <a:gd name="connsiteX1" fmla="*/ 14589 w 14806"/>
                <a:gd name="connsiteY1" fmla="*/ 653 h 14806"/>
                <a:gd name="connsiteX2" fmla="*/ 14589 w 14806"/>
                <a:gd name="connsiteY2" fmla="*/ 14589 h 14806"/>
                <a:gd name="connsiteX3" fmla="*/ 653 w 14806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6" h="14806">
                  <a:moveTo>
                    <a:pt x="653" y="653"/>
                  </a:moveTo>
                  <a:lnTo>
                    <a:pt x="14589" y="653"/>
                  </a:lnTo>
                  <a:lnTo>
                    <a:pt x="14589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4" name="Полилиния: фигура 371">
              <a:extLst>
                <a:ext uri="{FF2B5EF4-FFF2-40B4-BE49-F238E27FC236}">
                  <a16:creationId xmlns:a16="http://schemas.microsoft.com/office/drawing/2014/main" xmlns="" id="{0AA66ACB-CF7F-4094-B02B-FF742B3F7E8E}"/>
                </a:ext>
              </a:extLst>
            </p:cNvPr>
            <p:cNvSpPr/>
            <p:nvPr/>
          </p:nvSpPr>
          <p:spPr>
            <a:xfrm>
              <a:off x="1262093" y="3558518"/>
              <a:ext cx="126290" cy="98419"/>
            </a:xfrm>
            <a:custGeom>
              <a:avLst/>
              <a:gdLst>
                <a:gd name="connsiteX0" fmla="*/ 126073 w 126290"/>
                <a:gd name="connsiteY0" fmla="*/ 653 h 98419"/>
                <a:gd name="connsiteX1" fmla="*/ 653 w 126290"/>
                <a:gd name="connsiteY1" fmla="*/ 653 h 98419"/>
                <a:gd name="connsiteX2" fmla="*/ 653 w 126290"/>
                <a:gd name="connsiteY2" fmla="*/ 98202 h 98419"/>
                <a:gd name="connsiteX3" fmla="*/ 126073 w 126290"/>
                <a:gd name="connsiteY3" fmla="*/ 98202 h 98419"/>
                <a:gd name="connsiteX4" fmla="*/ 126073 w 126290"/>
                <a:gd name="connsiteY4" fmla="*/ 653 h 98419"/>
                <a:gd name="connsiteX5" fmla="*/ 112137 w 126290"/>
                <a:gd name="connsiteY5" fmla="*/ 84266 h 98419"/>
                <a:gd name="connsiteX6" fmla="*/ 14589 w 126290"/>
                <a:gd name="connsiteY6" fmla="*/ 84266 h 98419"/>
                <a:gd name="connsiteX7" fmla="*/ 14589 w 126290"/>
                <a:gd name="connsiteY7" fmla="*/ 14589 h 98419"/>
                <a:gd name="connsiteX8" fmla="*/ 112137 w 126290"/>
                <a:gd name="connsiteY8" fmla="*/ 14589 h 98419"/>
                <a:gd name="connsiteX9" fmla="*/ 112137 w 126290"/>
                <a:gd name="connsiteY9" fmla="*/ 84266 h 9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90" h="98419">
                  <a:moveTo>
                    <a:pt x="126073" y="653"/>
                  </a:moveTo>
                  <a:lnTo>
                    <a:pt x="653" y="653"/>
                  </a:lnTo>
                  <a:lnTo>
                    <a:pt x="653" y="98202"/>
                  </a:lnTo>
                  <a:lnTo>
                    <a:pt x="126073" y="98202"/>
                  </a:lnTo>
                  <a:lnTo>
                    <a:pt x="126073" y="653"/>
                  </a:lnTo>
                  <a:close/>
                  <a:moveTo>
                    <a:pt x="112137" y="84266"/>
                  </a:moveTo>
                  <a:lnTo>
                    <a:pt x="14589" y="84266"/>
                  </a:lnTo>
                  <a:lnTo>
                    <a:pt x="14589" y="14589"/>
                  </a:lnTo>
                  <a:lnTo>
                    <a:pt x="112137" y="14589"/>
                  </a:lnTo>
                  <a:lnTo>
                    <a:pt x="112137" y="842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5" name="Полилиния: фигура 372">
              <a:extLst>
                <a:ext uri="{FF2B5EF4-FFF2-40B4-BE49-F238E27FC236}">
                  <a16:creationId xmlns:a16="http://schemas.microsoft.com/office/drawing/2014/main" xmlns="" id="{F0EDBFA0-155E-4203-AB38-55F14E5DC1DE}"/>
                </a:ext>
              </a:extLst>
            </p:cNvPr>
            <p:cNvSpPr/>
            <p:nvPr/>
          </p:nvSpPr>
          <p:spPr>
            <a:xfrm>
              <a:off x="1289964" y="3586389"/>
              <a:ext cx="70548" cy="14806"/>
            </a:xfrm>
            <a:custGeom>
              <a:avLst/>
              <a:gdLst>
                <a:gd name="connsiteX0" fmla="*/ 653 w 70548"/>
                <a:gd name="connsiteY0" fmla="*/ 653 h 14806"/>
                <a:gd name="connsiteX1" fmla="*/ 70331 w 70548"/>
                <a:gd name="connsiteY1" fmla="*/ 653 h 14806"/>
                <a:gd name="connsiteX2" fmla="*/ 70331 w 70548"/>
                <a:gd name="connsiteY2" fmla="*/ 14589 h 14806"/>
                <a:gd name="connsiteX3" fmla="*/ 653 w 70548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8" h="14806">
                  <a:moveTo>
                    <a:pt x="653" y="653"/>
                  </a:moveTo>
                  <a:lnTo>
                    <a:pt x="70331" y="653"/>
                  </a:lnTo>
                  <a:lnTo>
                    <a:pt x="70331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6" name="Полилиния: фигура 373">
              <a:extLst>
                <a:ext uri="{FF2B5EF4-FFF2-40B4-BE49-F238E27FC236}">
                  <a16:creationId xmlns:a16="http://schemas.microsoft.com/office/drawing/2014/main" xmlns="" id="{60D3C8C1-DDB2-4032-87B7-812FB4A56178}"/>
                </a:ext>
              </a:extLst>
            </p:cNvPr>
            <p:cNvSpPr/>
            <p:nvPr/>
          </p:nvSpPr>
          <p:spPr>
            <a:xfrm>
              <a:off x="1289964" y="3614260"/>
              <a:ext cx="42677" cy="14806"/>
            </a:xfrm>
            <a:custGeom>
              <a:avLst/>
              <a:gdLst>
                <a:gd name="connsiteX0" fmla="*/ 653 w 42677"/>
                <a:gd name="connsiteY0" fmla="*/ 653 h 14806"/>
                <a:gd name="connsiteX1" fmla="*/ 42460 w 42677"/>
                <a:gd name="connsiteY1" fmla="*/ 653 h 14806"/>
                <a:gd name="connsiteX2" fmla="*/ 42460 w 42677"/>
                <a:gd name="connsiteY2" fmla="*/ 14589 h 14806"/>
                <a:gd name="connsiteX3" fmla="*/ 653 w 42677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7" h="14806">
                  <a:moveTo>
                    <a:pt x="653" y="653"/>
                  </a:moveTo>
                  <a:lnTo>
                    <a:pt x="42460" y="653"/>
                  </a:lnTo>
                  <a:lnTo>
                    <a:pt x="42460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7" name="Полилиния: фигура 374">
              <a:extLst>
                <a:ext uri="{FF2B5EF4-FFF2-40B4-BE49-F238E27FC236}">
                  <a16:creationId xmlns:a16="http://schemas.microsoft.com/office/drawing/2014/main" xmlns="" id="{1610E52D-5267-4393-B9B7-562799EDA495}"/>
                </a:ext>
              </a:extLst>
            </p:cNvPr>
            <p:cNvSpPr/>
            <p:nvPr/>
          </p:nvSpPr>
          <p:spPr>
            <a:xfrm>
              <a:off x="1345706" y="3614260"/>
              <a:ext cx="14806" cy="14806"/>
            </a:xfrm>
            <a:custGeom>
              <a:avLst/>
              <a:gdLst>
                <a:gd name="connsiteX0" fmla="*/ 653 w 14806"/>
                <a:gd name="connsiteY0" fmla="*/ 653 h 14806"/>
                <a:gd name="connsiteX1" fmla="*/ 14589 w 14806"/>
                <a:gd name="connsiteY1" fmla="*/ 653 h 14806"/>
                <a:gd name="connsiteX2" fmla="*/ 14589 w 14806"/>
                <a:gd name="connsiteY2" fmla="*/ 14589 h 14806"/>
                <a:gd name="connsiteX3" fmla="*/ 653 w 14806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6" h="14806">
                  <a:moveTo>
                    <a:pt x="653" y="653"/>
                  </a:moveTo>
                  <a:lnTo>
                    <a:pt x="14589" y="653"/>
                  </a:lnTo>
                  <a:lnTo>
                    <a:pt x="14589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8" name="Полилиния: фигура 375">
              <a:extLst>
                <a:ext uri="{FF2B5EF4-FFF2-40B4-BE49-F238E27FC236}">
                  <a16:creationId xmlns:a16="http://schemas.microsoft.com/office/drawing/2014/main" xmlns="" id="{56A19E67-9A3D-45EA-B7F8-0D1307EAFA24}"/>
                </a:ext>
              </a:extLst>
            </p:cNvPr>
            <p:cNvSpPr/>
            <p:nvPr/>
          </p:nvSpPr>
          <p:spPr>
            <a:xfrm>
              <a:off x="1262093" y="3892969"/>
              <a:ext cx="126290" cy="98419"/>
            </a:xfrm>
            <a:custGeom>
              <a:avLst/>
              <a:gdLst>
                <a:gd name="connsiteX0" fmla="*/ 653 w 126290"/>
                <a:gd name="connsiteY0" fmla="*/ 98202 h 98419"/>
                <a:gd name="connsiteX1" fmla="*/ 126073 w 126290"/>
                <a:gd name="connsiteY1" fmla="*/ 98202 h 98419"/>
                <a:gd name="connsiteX2" fmla="*/ 126073 w 126290"/>
                <a:gd name="connsiteY2" fmla="*/ 653 h 98419"/>
                <a:gd name="connsiteX3" fmla="*/ 653 w 126290"/>
                <a:gd name="connsiteY3" fmla="*/ 653 h 98419"/>
                <a:gd name="connsiteX4" fmla="*/ 653 w 126290"/>
                <a:gd name="connsiteY4" fmla="*/ 98202 h 98419"/>
                <a:gd name="connsiteX5" fmla="*/ 14589 w 126290"/>
                <a:gd name="connsiteY5" fmla="*/ 14589 h 98419"/>
                <a:gd name="connsiteX6" fmla="*/ 112137 w 126290"/>
                <a:gd name="connsiteY6" fmla="*/ 14589 h 98419"/>
                <a:gd name="connsiteX7" fmla="*/ 112137 w 126290"/>
                <a:gd name="connsiteY7" fmla="*/ 84266 h 98419"/>
                <a:gd name="connsiteX8" fmla="*/ 14589 w 126290"/>
                <a:gd name="connsiteY8" fmla="*/ 84266 h 98419"/>
                <a:gd name="connsiteX9" fmla="*/ 14589 w 126290"/>
                <a:gd name="connsiteY9" fmla="*/ 14589 h 9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90" h="98419">
                  <a:moveTo>
                    <a:pt x="653" y="98202"/>
                  </a:moveTo>
                  <a:lnTo>
                    <a:pt x="126073" y="98202"/>
                  </a:lnTo>
                  <a:lnTo>
                    <a:pt x="126073" y="653"/>
                  </a:lnTo>
                  <a:lnTo>
                    <a:pt x="653" y="653"/>
                  </a:lnTo>
                  <a:lnTo>
                    <a:pt x="653" y="98202"/>
                  </a:lnTo>
                  <a:close/>
                  <a:moveTo>
                    <a:pt x="14589" y="14589"/>
                  </a:moveTo>
                  <a:lnTo>
                    <a:pt x="112137" y="14589"/>
                  </a:lnTo>
                  <a:lnTo>
                    <a:pt x="112137" y="84266"/>
                  </a:lnTo>
                  <a:lnTo>
                    <a:pt x="14589" y="84266"/>
                  </a:lnTo>
                  <a:lnTo>
                    <a:pt x="14589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9" name="Полилиния: фигура 376">
              <a:extLst>
                <a:ext uri="{FF2B5EF4-FFF2-40B4-BE49-F238E27FC236}">
                  <a16:creationId xmlns:a16="http://schemas.microsoft.com/office/drawing/2014/main" xmlns="" id="{69C90E68-E8F3-45F5-B7D3-44643ADF784A}"/>
                </a:ext>
              </a:extLst>
            </p:cNvPr>
            <p:cNvSpPr/>
            <p:nvPr/>
          </p:nvSpPr>
          <p:spPr>
            <a:xfrm>
              <a:off x="1289964" y="3920840"/>
              <a:ext cx="70548" cy="14806"/>
            </a:xfrm>
            <a:custGeom>
              <a:avLst/>
              <a:gdLst>
                <a:gd name="connsiteX0" fmla="*/ 653 w 70548"/>
                <a:gd name="connsiteY0" fmla="*/ 653 h 14806"/>
                <a:gd name="connsiteX1" fmla="*/ 70331 w 70548"/>
                <a:gd name="connsiteY1" fmla="*/ 653 h 14806"/>
                <a:gd name="connsiteX2" fmla="*/ 70331 w 70548"/>
                <a:gd name="connsiteY2" fmla="*/ 14589 h 14806"/>
                <a:gd name="connsiteX3" fmla="*/ 653 w 70548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8" h="14806">
                  <a:moveTo>
                    <a:pt x="653" y="653"/>
                  </a:moveTo>
                  <a:lnTo>
                    <a:pt x="70331" y="653"/>
                  </a:lnTo>
                  <a:lnTo>
                    <a:pt x="70331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0" name="Полилиния: фигура 377">
              <a:extLst>
                <a:ext uri="{FF2B5EF4-FFF2-40B4-BE49-F238E27FC236}">
                  <a16:creationId xmlns:a16="http://schemas.microsoft.com/office/drawing/2014/main" xmlns="" id="{B93EB238-2FE3-4625-8379-82242BEB3AA4}"/>
                </a:ext>
              </a:extLst>
            </p:cNvPr>
            <p:cNvSpPr/>
            <p:nvPr/>
          </p:nvSpPr>
          <p:spPr>
            <a:xfrm>
              <a:off x="1289964" y="3948711"/>
              <a:ext cx="42677" cy="14806"/>
            </a:xfrm>
            <a:custGeom>
              <a:avLst/>
              <a:gdLst>
                <a:gd name="connsiteX0" fmla="*/ 653 w 42677"/>
                <a:gd name="connsiteY0" fmla="*/ 653 h 14806"/>
                <a:gd name="connsiteX1" fmla="*/ 42460 w 42677"/>
                <a:gd name="connsiteY1" fmla="*/ 653 h 14806"/>
                <a:gd name="connsiteX2" fmla="*/ 42460 w 42677"/>
                <a:gd name="connsiteY2" fmla="*/ 14589 h 14806"/>
                <a:gd name="connsiteX3" fmla="*/ 653 w 42677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7" h="14806">
                  <a:moveTo>
                    <a:pt x="653" y="653"/>
                  </a:moveTo>
                  <a:lnTo>
                    <a:pt x="42460" y="653"/>
                  </a:lnTo>
                  <a:lnTo>
                    <a:pt x="42460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1" name="Полилиния: фигура 378">
              <a:extLst>
                <a:ext uri="{FF2B5EF4-FFF2-40B4-BE49-F238E27FC236}">
                  <a16:creationId xmlns:a16="http://schemas.microsoft.com/office/drawing/2014/main" xmlns="" id="{E3EA4F9B-920D-4E64-9A07-56D7022A68B3}"/>
                </a:ext>
              </a:extLst>
            </p:cNvPr>
            <p:cNvSpPr/>
            <p:nvPr/>
          </p:nvSpPr>
          <p:spPr>
            <a:xfrm>
              <a:off x="1345706" y="3948711"/>
              <a:ext cx="14806" cy="14806"/>
            </a:xfrm>
            <a:custGeom>
              <a:avLst/>
              <a:gdLst>
                <a:gd name="connsiteX0" fmla="*/ 653 w 14806"/>
                <a:gd name="connsiteY0" fmla="*/ 653 h 14806"/>
                <a:gd name="connsiteX1" fmla="*/ 14589 w 14806"/>
                <a:gd name="connsiteY1" fmla="*/ 653 h 14806"/>
                <a:gd name="connsiteX2" fmla="*/ 14589 w 14806"/>
                <a:gd name="connsiteY2" fmla="*/ 14589 h 14806"/>
                <a:gd name="connsiteX3" fmla="*/ 653 w 14806"/>
                <a:gd name="connsiteY3" fmla="*/ 14589 h 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6" h="14806">
                  <a:moveTo>
                    <a:pt x="653" y="653"/>
                  </a:moveTo>
                  <a:lnTo>
                    <a:pt x="14589" y="653"/>
                  </a:lnTo>
                  <a:lnTo>
                    <a:pt x="14589" y="14589"/>
                  </a:lnTo>
                  <a:lnTo>
                    <a:pt x="653" y="14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2" name="Полилиния: фигура 379">
              <a:extLst>
                <a:ext uri="{FF2B5EF4-FFF2-40B4-BE49-F238E27FC236}">
                  <a16:creationId xmlns:a16="http://schemas.microsoft.com/office/drawing/2014/main" xmlns="" id="{062A3C7B-7577-4795-8D94-EF9AE9E6B07A}"/>
                </a:ext>
              </a:extLst>
            </p:cNvPr>
            <p:cNvSpPr/>
            <p:nvPr/>
          </p:nvSpPr>
          <p:spPr>
            <a:xfrm>
              <a:off x="1471125" y="3600324"/>
              <a:ext cx="84484" cy="70548"/>
            </a:xfrm>
            <a:custGeom>
              <a:avLst/>
              <a:gdLst>
                <a:gd name="connsiteX0" fmla="*/ 14589 w 84483"/>
                <a:gd name="connsiteY0" fmla="*/ 35492 h 70548"/>
                <a:gd name="connsiteX1" fmla="*/ 35492 w 84483"/>
                <a:gd name="connsiteY1" fmla="*/ 14589 h 70548"/>
                <a:gd name="connsiteX2" fmla="*/ 84266 w 84483"/>
                <a:gd name="connsiteY2" fmla="*/ 14589 h 70548"/>
                <a:gd name="connsiteX3" fmla="*/ 84266 w 84483"/>
                <a:gd name="connsiteY3" fmla="*/ 653 h 70548"/>
                <a:gd name="connsiteX4" fmla="*/ 35492 w 84483"/>
                <a:gd name="connsiteY4" fmla="*/ 653 h 70548"/>
                <a:gd name="connsiteX5" fmla="*/ 653 w 84483"/>
                <a:gd name="connsiteY5" fmla="*/ 35492 h 70548"/>
                <a:gd name="connsiteX6" fmla="*/ 653 w 84483"/>
                <a:gd name="connsiteY6" fmla="*/ 70331 h 70548"/>
                <a:gd name="connsiteX7" fmla="*/ 14589 w 84483"/>
                <a:gd name="connsiteY7" fmla="*/ 70331 h 70548"/>
                <a:gd name="connsiteX8" fmla="*/ 14589 w 84483"/>
                <a:gd name="connsiteY8" fmla="*/ 35492 h 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3" h="70548">
                  <a:moveTo>
                    <a:pt x="14589" y="35492"/>
                  </a:moveTo>
                  <a:cubicBezTo>
                    <a:pt x="14589" y="23967"/>
                    <a:pt x="23967" y="14589"/>
                    <a:pt x="35492" y="14589"/>
                  </a:cubicBezTo>
                  <a:lnTo>
                    <a:pt x="84266" y="14589"/>
                  </a:lnTo>
                  <a:lnTo>
                    <a:pt x="84266" y="653"/>
                  </a:lnTo>
                  <a:lnTo>
                    <a:pt x="35492" y="653"/>
                  </a:lnTo>
                  <a:cubicBezTo>
                    <a:pt x="16282" y="653"/>
                    <a:pt x="653" y="16282"/>
                    <a:pt x="653" y="35492"/>
                  </a:cubicBezTo>
                  <a:lnTo>
                    <a:pt x="653" y="70331"/>
                  </a:lnTo>
                  <a:lnTo>
                    <a:pt x="14589" y="70331"/>
                  </a:lnTo>
                  <a:lnTo>
                    <a:pt x="14589" y="35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3" name="Полилиния: фигура 380">
              <a:extLst>
                <a:ext uri="{FF2B5EF4-FFF2-40B4-BE49-F238E27FC236}">
                  <a16:creationId xmlns:a16="http://schemas.microsoft.com/office/drawing/2014/main" xmlns="" id="{DDF605C3-6C28-46AD-A578-989350390870}"/>
                </a:ext>
              </a:extLst>
            </p:cNvPr>
            <p:cNvSpPr/>
            <p:nvPr/>
          </p:nvSpPr>
          <p:spPr>
            <a:xfrm>
              <a:off x="1276028" y="3670002"/>
              <a:ext cx="77516" cy="112355"/>
            </a:xfrm>
            <a:custGeom>
              <a:avLst/>
              <a:gdLst>
                <a:gd name="connsiteX0" fmla="*/ 653 w 77516"/>
                <a:gd name="connsiteY0" fmla="*/ 653 h 112354"/>
                <a:gd name="connsiteX1" fmla="*/ 653 w 77516"/>
                <a:gd name="connsiteY1" fmla="*/ 77298 h 112354"/>
                <a:gd name="connsiteX2" fmla="*/ 35492 w 77516"/>
                <a:gd name="connsiteY2" fmla="*/ 112137 h 112354"/>
                <a:gd name="connsiteX3" fmla="*/ 77298 w 77516"/>
                <a:gd name="connsiteY3" fmla="*/ 112137 h 112354"/>
                <a:gd name="connsiteX4" fmla="*/ 77298 w 77516"/>
                <a:gd name="connsiteY4" fmla="*/ 98202 h 112354"/>
                <a:gd name="connsiteX5" fmla="*/ 35492 w 77516"/>
                <a:gd name="connsiteY5" fmla="*/ 98202 h 112354"/>
                <a:gd name="connsiteX6" fmla="*/ 14589 w 77516"/>
                <a:gd name="connsiteY6" fmla="*/ 77298 h 112354"/>
                <a:gd name="connsiteX7" fmla="*/ 14589 w 77516"/>
                <a:gd name="connsiteY7" fmla="*/ 653 h 112354"/>
                <a:gd name="connsiteX8" fmla="*/ 653 w 77516"/>
                <a:gd name="connsiteY8" fmla="*/ 653 h 1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16" h="112354">
                  <a:moveTo>
                    <a:pt x="653" y="653"/>
                  </a:moveTo>
                  <a:lnTo>
                    <a:pt x="653" y="77298"/>
                  </a:lnTo>
                  <a:cubicBezTo>
                    <a:pt x="653" y="96508"/>
                    <a:pt x="16282" y="112137"/>
                    <a:pt x="35492" y="112137"/>
                  </a:cubicBezTo>
                  <a:lnTo>
                    <a:pt x="77298" y="112137"/>
                  </a:lnTo>
                  <a:lnTo>
                    <a:pt x="77298" y="98202"/>
                  </a:lnTo>
                  <a:lnTo>
                    <a:pt x="35492" y="98202"/>
                  </a:lnTo>
                  <a:cubicBezTo>
                    <a:pt x="23967" y="98202"/>
                    <a:pt x="14589" y="88823"/>
                    <a:pt x="14589" y="77298"/>
                  </a:cubicBezTo>
                  <a:lnTo>
                    <a:pt x="14589" y="653"/>
                  </a:lnTo>
                  <a:lnTo>
                    <a:pt x="653" y="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4" name="Полилиния: фигура 381">
              <a:extLst>
                <a:ext uri="{FF2B5EF4-FFF2-40B4-BE49-F238E27FC236}">
                  <a16:creationId xmlns:a16="http://schemas.microsoft.com/office/drawing/2014/main" xmlns="" id="{22598ADA-BC98-4A2F-9635-31793F17342E}"/>
                </a:ext>
              </a:extLst>
            </p:cNvPr>
            <p:cNvSpPr/>
            <p:nvPr/>
          </p:nvSpPr>
          <p:spPr>
            <a:xfrm>
              <a:off x="1401448" y="3879034"/>
              <a:ext cx="84484" cy="70548"/>
            </a:xfrm>
            <a:custGeom>
              <a:avLst/>
              <a:gdLst>
                <a:gd name="connsiteX0" fmla="*/ 70331 w 84483"/>
                <a:gd name="connsiteY0" fmla="*/ 35492 h 70548"/>
                <a:gd name="connsiteX1" fmla="*/ 49427 w 84483"/>
                <a:gd name="connsiteY1" fmla="*/ 56395 h 70548"/>
                <a:gd name="connsiteX2" fmla="*/ 653 w 84483"/>
                <a:gd name="connsiteY2" fmla="*/ 56395 h 70548"/>
                <a:gd name="connsiteX3" fmla="*/ 653 w 84483"/>
                <a:gd name="connsiteY3" fmla="*/ 70331 h 70548"/>
                <a:gd name="connsiteX4" fmla="*/ 49427 w 84483"/>
                <a:gd name="connsiteY4" fmla="*/ 70331 h 70548"/>
                <a:gd name="connsiteX5" fmla="*/ 84266 w 84483"/>
                <a:gd name="connsiteY5" fmla="*/ 35492 h 70548"/>
                <a:gd name="connsiteX6" fmla="*/ 84266 w 84483"/>
                <a:gd name="connsiteY6" fmla="*/ 653 h 70548"/>
                <a:gd name="connsiteX7" fmla="*/ 70331 w 84483"/>
                <a:gd name="connsiteY7" fmla="*/ 653 h 70548"/>
                <a:gd name="connsiteX8" fmla="*/ 70331 w 84483"/>
                <a:gd name="connsiteY8" fmla="*/ 35492 h 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3" h="70548">
                  <a:moveTo>
                    <a:pt x="70331" y="35492"/>
                  </a:moveTo>
                  <a:cubicBezTo>
                    <a:pt x="70331" y="47017"/>
                    <a:pt x="60952" y="56395"/>
                    <a:pt x="49427" y="56395"/>
                  </a:cubicBezTo>
                  <a:lnTo>
                    <a:pt x="653" y="56395"/>
                  </a:lnTo>
                  <a:lnTo>
                    <a:pt x="653" y="70331"/>
                  </a:lnTo>
                  <a:lnTo>
                    <a:pt x="49427" y="70331"/>
                  </a:lnTo>
                  <a:cubicBezTo>
                    <a:pt x="68637" y="70331"/>
                    <a:pt x="84266" y="54702"/>
                    <a:pt x="84266" y="35492"/>
                  </a:cubicBezTo>
                  <a:lnTo>
                    <a:pt x="84266" y="653"/>
                  </a:lnTo>
                  <a:lnTo>
                    <a:pt x="70331" y="653"/>
                  </a:lnTo>
                  <a:lnTo>
                    <a:pt x="70331" y="35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5" name="Полилиния: фигура 382">
              <a:extLst>
                <a:ext uri="{FF2B5EF4-FFF2-40B4-BE49-F238E27FC236}">
                  <a16:creationId xmlns:a16="http://schemas.microsoft.com/office/drawing/2014/main" xmlns="" id="{6AE9137E-E990-4FC7-8497-9D50F69B2125}"/>
                </a:ext>
              </a:extLst>
            </p:cNvPr>
            <p:cNvSpPr/>
            <p:nvPr/>
          </p:nvSpPr>
          <p:spPr>
            <a:xfrm>
              <a:off x="1603512" y="3767550"/>
              <a:ext cx="77516" cy="112355"/>
            </a:xfrm>
            <a:custGeom>
              <a:avLst/>
              <a:gdLst>
                <a:gd name="connsiteX0" fmla="*/ 77298 w 77516"/>
                <a:gd name="connsiteY0" fmla="*/ 112137 h 112354"/>
                <a:gd name="connsiteX1" fmla="*/ 77298 w 77516"/>
                <a:gd name="connsiteY1" fmla="*/ 35492 h 112354"/>
                <a:gd name="connsiteX2" fmla="*/ 42460 w 77516"/>
                <a:gd name="connsiteY2" fmla="*/ 653 h 112354"/>
                <a:gd name="connsiteX3" fmla="*/ 653 w 77516"/>
                <a:gd name="connsiteY3" fmla="*/ 653 h 112354"/>
                <a:gd name="connsiteX4" fmla="*/ 653 w 77516"/>
                <a:gd name="connsiteY4" fmla="*/ 14589 h 112354"/>
                <a:gd name="connsiteX5" fmla="*/ 42460 w 77516"/>
                <a:gd name="connsiteY5" fmla="*/ 14589 h 112354"/>
                <a:gd name="connsiteX6" fmla="*/ 63363 w 77516"/>
                <a:gd name="connsiteY6" fmla="*/ 35492 h 112354"/>
                <a:gd name="connsiteX7" fmla="*/ 63363 w 77516"/>
                <a:gd name="connsiteY7" fmla="*/ 112137 h 112354"/>
                <a:gd name="connsiteX8" fmla="*/ 77298 w 77516"/>
                <a:gd name="connsiteY8" fmla="*/ 112137 h 1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16" h="112354">
                  <a:moveTo>
                    <a:pt x="77298" y="112137"/>
                  </a:moveTo>
                  <a:lnTo>
                    <a:pt x="77298" y="35492"/>
                  </a:lnTo>
                  <a:cubicBezTo>
                    <a:pt x="77298" y="16282"/>
                    <a:pt x="61670" y="653"/>
                    <a:pt x="42460" y="653"/>
                  </a:cubicBezTo>
                  <a:lnTo>
                    <a:pt x="653" y="653"/>
                  </a:lnTo>
                  <a:lnTo>
                    <a:pt x="653" y="14589"/>
                  </a:lnTo>
                  <a:lnTo>
                    <a:pt x="42460" y="14589"/>
                  </a:lnTo>
                  <a:cubicBezTo>
                    <a:pt x="53984" y="14589"/>
                    <a:pt x="63363" y="23967"/>
                    <a:pt x="63363" y="35492"/>
                  </a:cubicBezTo>
                  <a:lnTo>
                    <a:pt x="63363" y="112137"/>
                  </a:lnTo>
                  <a:lnTo>
                    <a:pt x="77298" y="1121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27" name="Рисунок 742">
            <a:extLst>
              <a:ext uri="{FF2B5EF4-FFF2-40B4-BE49-F238E27FC236}">
                <a16:creationId xmlns:a16="http://schemas.microsoft.com/office/drawing/2014/main" xmlns="" id="{95C1870C-9222-4C27-B8EA-EF067775CED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577340" y="3657334"/>
            <a:ext cx="249460" cy="249460"/>
          </a:xfrm>
          <a:prstGeom prst="rect">
            <a:avLst/>
          </a:prstGeom>
        </p:spPr>
      </p:pic>
      <p:grpSp>
        <p:nvGrpSpPr>
          <p:cNvPr id="228" name="Рисунок 113">
            <a:extLst>
              <a:ext uri="{FF2B5EF4-FFF2-40B4-BE49-F238E27FC236}">
                <a16:creationId xmlns:a16="http://schemas.microsoft.com/office/drawing/2014/main" xmlns="" id="{E88D27AF-51CC-40A4-AF67-0A0D1A2BDC13}"/>
              </a:ext>
            </a:extLst>
          </p:cNvPr>
          <p:cNvGrpSpPr/>
          <p:nvPr/>
        </p:nvGrpSpPr>
        <p:grpSpPr>
          <a:xfrm>
            <a:off x="8590397" y="3046973"/>
            <a:ext cx="254024" cy="242016"/>
            <a:chOff x="3027162" y="5095919"/>
            <a:chExt cx="396588" cy="377840"/>
          </a:xfrm>
          <a:solidFill>
            <a:schemeClr val="accent2"/>
          </a:solidFill>
        </p:grpSpPr>
        <p:sp>
          <p:nvSpPr>
            <p:cNvPr id="229" name="Полилиния: фигура 581">
              <a:extLst>
                <a:ext uri="{FF2B5EF4-FFF2-40B4-BE49-F238E27FC236}">
                  <a16:creationId xmlns:a16="http://schemas.microsoft.com/office/drawing/2014/main" xmlns="" id="{442CC0DB-4D5D-4701-97EA-A38FE87AE38A}"/>
                </a:ext>
              </a:extLst>
            </p:cNvPr>
            <p:cNvSpPr/>
            <p:nvPr/>
          </p:nvSpPr>
          <p:spPr>
            <a:xfrm>
              <a:off x="3235031" y="5095919"/>
              <a:ext cx="188719" cy="310922"/>
            </a:xfrm>
            <a:custGeom>
              <a:avLst/>
              <a:gdLst>
                <a:gd name="connsiteX0" fmla="*/ 135712 w 188718"/>
                <a:gd name="connsiteY0" fmla="*/ 53254 h 310921"/>
                <a:gd name="connsiteX1" fmla="*/ 8152 w 188718"/>
                <a:gd name="connsiteY1" fmla="*/ 417 h 310921"/>
                <a:gd name="connsiteX2" fmla="*/ 417 w 188718"/>
                <a:gd name="connsiteY2" fmla="*/ 8152 h 310921"/>
                <a:gd name="connsiteX3" fmla="*/ 417 w 188718"/>
                <a:gd name="connsiteY3" fmla="*/ 180814 h 310921"/>
                <a:gd name="connsiteX4" fmla="*/ 2683 w 188718"/>
                <a:gd name="connsiteY4" fmla="*/ 186283 h 310921"/>
                <a:gd name="connsiteX5" fmla="*/ 124773 w 188718"/>
                <a:gd name="connsiteY5" fmla="*/ 308373 h 310921"/>
                <a:gd name="connsiteX6" fmla="*/ 130242 w 188718"/>
                <a:gd name="connsiteY6" fmla="*/ 310639 h 310921"/>
                <a:gd name="connsiteX7" fmla="*/ 135711 w 188718"/>
                <a:gd name="connsiteY7" fmla="*/ 308373 h 310921"/>
                <a:gd name="connsiteX8" fmla="*/ 188548 w 188718"/>
                <a:gd name="connsiteY8" fmla="*/ 180814 h 310921"/>
                <a:gd name="connsiteX9" fmla="*/ 135712 w 188718"/>
                <a:gd name="connsiteY9" fmla="*/ 53254 h 310921"/>
                <a:gd name="connsiteX10" fmla="*/ 15886 w 188718"/>
                <a:gd name="connsiteY10" fmla="*/ 16065 h 310921"/>
                <a:gd name="connsiteX11" fmla="*/ 56076 w 188718"/>
                <a:gd name="connsiteY11" fmla="*/ 22992 h 310921"/>
                <a:gd name="connsiteX12" fmla="*/ 15886 w 188718"/>
                <a:gd name="connsiteY12" fmla="*/ 63183 h 310921"/>
                <a:gd name="connsiteX13" fmla="*/ 15886 w 188718"/>
                <a:gd name="connsiteY13" fmla="*/ 16065 h 310921"/>
                <a:gd name="connsiteX14" fmla="*/ 15886 w 188718"/>
                <a:gd name="connsiteY14" fmla="*/ 85030 h 310921"/>
                <a:gd name="connsiteX15" fmla="*/ 16196 w 188718"/>
                <a:gd name="connsiteY15" fmla="*/ 84749 h 310921"/>
                <a:gd name="connsiteX16" fmla="*/ 72132 w 188718"/>
                <a:gd name="connsiteY16" fmla="*/ 28813 h 310921"/>
                <a:gd name="connsiteX17" fmla="*/ 95173 w 188718"/>
                <a:gd name="connsiteY17" fmla="*/ 40769 h 310921"/>
                <a:gd name="connsiteX18" fmla="*/ 15886 w 188718"/>
                <a:gd name="connsiteY18" fmla="*/ 120057 h 310921"/>
                <a:gd name="connsiteX19" fmla="*/ 15886 w 188718"/>
                <a:gd name="connsiteY19" fmla="*/ 85030 h 310921"/>
                <a:gd name="connsiteX20" fmla="*/ 15886 w 188718"/>
                <a:gd name="connsiteY20" fmla="*/ 177610 h 310921"/>
                <a:gd name="connsiteX21" fmla="*/ 15886 w 188718"/>
                <a:gd name="connsiteY21" fmla="*/ 141933 h 310921"/>
                <a:gd name="connsiteX22" fmla="*/ 108103 w 188718"/>
                <a:gd name="connsiteY22" fmla="*/ 49716 h 310921"/>
                <a:gd name="connsiteX23" fmla="*/ 126622 w 188718"/>
                <a:gd name="connsiteY23" fmla="*/ 66194 h 310921"/>
                <a:gd name="connsiteX24" fmla="*/ 54967 w 188718"/>
                <a:gd name="connsiteY24" fmla="*/ 137850 h 310921"/>
                <a:gd name="connsiteX25" fmla="*/ 54967 w 188718"/>
                <a:gd name="connsiteY25" fmla="*/ 148788 h 310921"/>
                <a:gd name="connsiteX26" fmla="*/ 60436 w 188718"/>
                <a:gd name="connsiteY26" fmla="*/ 151054 h 310921"/>
                <a:gd name="connsiteX27" fmla="*/ 65905 w 188718"/>
                <a:gd name="connsiteY27" fmla="*/ 148788 h 310921"/>
                <a:gd name="connsiteX28" fmla="*/ 136871 w 188718"/>
                <a:gd name="connsiteY28" fmla="*/ 77821 h 310921"/>
                <a:gd name="connsiteX29" fmla="*/ 151082 w 188718"/>
                <a:gd name="connsiteY29" fmla="*/ 98608 h 310921"/>
                <a:gd name="connsiteX30" fmla="*/ 43983 w 188718"/>
                <a:gd name="connsiteY30" fmla="*/ 205707 h 310921"/>
                <a:gd name="connsiteX31" fmla="*/ 15886 w 188718"/>
                <a:gd name="connsiteY31" fmla="*/ 177610 h 310921"/>
                <a:gd name="connsiteX32" fmla="*/ 54922 w 188718"/>
                <a:gd name="connsiteY32" fmla="*/ 216645 h 310921"/>
                <a:gd name="connsiteX33" fmla="*/ 158503 w 188718"/>
                <a:gd name="connsiteY33" fmla="*/ 113063 h 310921"/>
                <a:gd name="connsiteX34" fmla="*/ 167670 w 188718"/>
                <a:gd name="connsiteY34" fmla="*/ 138893 h 310921"/>
                <a:gd name="connsiteX35" fmla="*/ 72420 w 188718"/>
                <a:gd name="connsiteY35" fmla="*/ 234143 h 310921"/>
                <a:gd name="connsiteX36" fmla="*/ 54922 w 188718"/>
                <a:gd name="connsiteY36" fmla="*/ 216645 h 310921"/>
                <a:gd name="connsiteX37" fmla="*/ 130117 w 188718"/>
                <a:gd name="connsiteY37" fmla="*/ 291841 h 310921"/>
                <a:gd name="connsiteX38" fmla="*/ 111785 w 188718"/>
                <a:gd name="connsiteY38" fmla="*/ 273509 h 310921"/>
                <a:gd name="connsiteX39" fmla="*/ 169344 w 188718"/>
                <a:gd name="connsiteY39" fmla="*/ 215950 h 310921"/>
                <a:gd name="connsiteX40" fmla="*/ 130117 w 188718"/>
                <a:gd name="connsiteY40" fmla="*/ 291841 h 310921"/>
                <a:gd name="connsiteX41" fmla="*/ 172520 w 188718"/>
                <a:gd name="connsiteY41" fmla="*/ 190896 h 310921"/>
                <a:gd name="connsiteX42" fmla="*/ 100847 w 188718"/>
                <a:gd name="connsiteY42" fmla="*/ 262570 h 310921"/>
                <a:gd name="connsiteX43" fmla="*/ 83359 w 188718"/>
                <a:gd name="connsiteY43" fmla="*/ 245082 h 310921"/>
                <a:gd name="connsiteX44" fmla="*/ 171369 w 188718"/>
                <a:gd name="connsiteY44" fmla="*/ 157072 h 310921"/>
                <a:gd name="connsiteX45" fmla="*/ 173080 w 188718"/>
                <a:gd name="connsiteY45" fmla="*/ 180814 h 310921"/>
                <a:gd name="connsiteX46" fmla="*/ 172782 w 188718"/>
                <a:gd name="connsiteY46" fmla="*/ 190660 h 310921"/>
                <a:gd name="connsiteX47" fmla="*/ 172520 w 188718"/>
                <a:gd name="connsiteY47" fmla="*/ 190896 h 3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8718" h="310921">
                  <a:moveTo>
                    <a:pt x="135712" y="53254"/>
                  </a:moveTo>
                  <a:cubicBezTo>
                    <a:pt x="101639" y="19183"/>
                    <a:pt x="56338" y="417"/>
                    <a:pt x="8152" y="417"/>
                  </a:cubicBezTo>
                  <a:cubicBezTo>
                    <a:pt x="3880" y="417"/>
                    <a:pt x="417" y="3881"/>
                    <a:pt x="417" y="8152"/>
                  </a:cubicBezTo>
                  <a:lnTo>
                    <a:pt x="417" y="180814"/>
                  </a:lnTo>
                  <a:cubicBezTo>
                    <a:pt x="417" y="182865"/>
                    <a:pt x="1233" y="184832"/>
                    <a:pt x="2683" y="186283"/>
                  </a:cubicBezTo>
                  <a:lnTo>
                    <a:pt x="124773" y="308373"/>
                  </a:lnTo>
                  <a:cubicBezTo>
                    <a:pt x="126284" y="309883"/>
                    <a:pt x="128263" y="310639"/>
                    <a:pt x="130242" y="310639"/>
                  </a:cubicBezTo>
                  <a:cubicBezTo>
                    <a:pt x="132221" y="310639"/>
                    <a:pt x="134201" y="309883"/>
                    <a:pt x="135711" y="308373"/>
                  </a:cubicBezTo>
                  <a:cubicBezTo>
                    <a:pt x="169784" y="274300"/>
                    <a:pt x="188548" y="228999"/>
                    <a:pt x="188548" y="180814"/>
                  </a:cubicBezTo>
                  <a:cubicBezTo>
                    <a:pt x="188548" y="132628"/>
                    <a:pt x="169784" y="87327"/>
                    <a:pt x="135712" y="53254"/>
                  </a:cubicBezTo>
                  <a:close/>
                  <a:moveTo>
                    <a:pt x="15886" y="16065"/>
                  </a:moveTo>
                  <a:cubicBezTo>
                    <a:pt x="29799" y="16711"/>
                    <a:pt x="43264" y="19094"/>
                    <a:pt x="56076" y="22992"/>
                  </a:cubicBezTo>
                  <a:lnTo>
                    <a:pt x="15886" y="63183"/>
                  </a:lnTo>
                  <a:lnTo>
                    <a:pt x="15886" y="16065"/>
                  </a:lnTo>
                  <a:close/>
                  <a:moveTo>
                    <a:pt x="15886" y="85030"/>
                  </a:moveTo>
                  <a:cubicBezTo>
                    <a:pt x="15990" y="84937"/>
                    <a:pt x="16097" y="84849"/>
                    <a:pt x="16196" y="84749"/>
                  </a:cubicBezTo>
                  <a:lnTo>
                    <a:pt x="72132" y="28813"/>
                  </a:lnTo>
                  <a:cubicBezTo>
                    <a:pt x="80154" y="32203"/>
                    <a:pt x="87854" y="36206"/>
                    <a:pt x="95173" y="40769"/>
                  </a:cubicBezTo>
                  <a:lnTo>
                    <a:pt x="15886" y="120057"/>
                  </a:lnTo>
                  <a:lnTo>
                    <a:pt x="15886" y="85030"/>
                  </a:lnTo>
                  <a:close/>
                  <a:moveTo>
                    <a:pt x="15886" y="177610"/>
                  </a:moveTo>
                  <a:lnTo>
                    <a:pt x="15886" y="141933"/>
                  </a:lnTo>
                  <a:lnTo>
                    <a:pt x="108103" y="49716"/>
                  </a:lnTo>
                  <a:cubicBezTo>
                    <a:pt x="114682" y="54744"/>
                    <a:pt x="120873" y="60253"/>
                    <a:pt x="126622" y="66194"/>
                  </a:cubicBezTo>
                  <a:lnTo>
                    <a:pt x="54967" y="137850"/>
                  </a:lnTo>
                  <a:cubicBezTo>
                    <a:pt x="51947" y="140870"/>
                    <a:pt x="51947" y="145767"/>
                    <a:pt x="54967" y="148788"/>
                  </a:cubicBezTo>
                  <a:cubicBezTo>
                    <a:pt x="56478" y="150298"/>
                    <a:pt x="58457" y="151054"/>
                    <a:pt x="60436" y="151054"/>
                  </a:cubicBezTo>
                  <a:cubicBezTo>
                    <a:pt x="62415" y="151054"/>
                    <a:pt x="64395" y="150298"/>
                    <a:pt x="65905" y="148788"/>
                  </a:cubicBezTo>
                  <a:lnTo>
                    <a:pt x="136871" y="77821"/>
                  </a:lnTo>
                  <a:cubicBezTo>
                    <a:pt x="142115" y="84362"/>
                    <a:pt x="146869" y="91309"/>
                    <a:pt x="151082" y="98608"/>
                  </a:cubicBezTo>
                  <a:lnTo>
                    <a:pt x="43983" y="205707"/>
                  </a:lnTo>
                  <a:lnTo>
                    <a:pt x="15886" y="177610"/>
                  </a:lnTo>
                  <a:close/>
                  <a:moveTo>
                    <a:pt x="54922" y="216645"/>
                  </a:moveTo>
                  <a:lnTo>
                    <a:pt x="158503" y="113063"/>
                  </a:lnTo>
                  <a:cubicBezTo>
                    <a:pt x="162244" y="121334"/>
                    <a:pt x="165323" y="129967"/>
                    <a:pt x="167670" y="138893"/>
                  </a:cubicBezTo>
                  <a:lnTo>
                    <a:pt x="72420" y="234143"/>
                  </a:lnTo>
                  <a:lnTo>
                    <a:pt x="54922" y="216645"/>
                  </a:lnTo>
                  <a:close/>
                  <a:moveTo>
                    <a:pt x="130117" y="291841"/>
                  </a:moveTo>
                  <a:lnTo>
                    <a:pt x="111785" y="273509"/>
                  </a:lnTo>
                  <a:lnTo>
                    <a:pt x="169344" y="215950"/>
                  </a:lnTo>
                  <a:cubicBezTo>
                    <a:pt x="163262" y="244123"/>
                    <a:pt x="149875" y="270185"/>
                    <a:pt x="130117" y="291841"/>
                  </a:cubicBezTo>
                  <a:close/>
                  <a:moveTo>
                    <a:pt x="172520" y="190896"/>
                  </a:moveTo>
                  <a:lnTo>
                    <a:pt x="100847" y="262570"/>
                  </a:lnTo>
                  <a:lnTo>
                    <a:pt x="83359" y="245082"/>
                  </a:lnTo>
                  <a:lnTo>
                    <a:pt x="171369" y="157072"/>
                  </a:lnTo>
                  <a:cubicBezTo>
                    <a:pt x="172492" y="164826"/>
                    <a:pt x="173080" y="172752"/>
                    <a:pt x="173080" y="180814"/>
                  </a:cubicBezTo>
                  <a:cubicBezTo>
                    <a:pt x="173080" y="184113"/>
                    <a:pt x="172973" y="187394"/>
                    <a:pt x="172782" y="190660"/>
                  </a:cubicBezTo>
                  <a:cubicBezTo>
                    <a:pt x="172694" y="190739"/>
                    <a:pt x="172604" y="190813"/>
                    <a:pt x="172520" y="190896"/>
                  </a:cubicBezTo>
                  <a:close/>
                </a:path>
              </a:pathLst>
            </a:custGeom>
            <a:grpFill/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0" name="Полилиния: фигура 582">
              <a:extLst>
                <a:ext uri="{FF2B5EF4-FFF2-40B4-BE49-F238E27FC236}">
                  <a16:creationId xmlns:a16="http://schemas.microsoft.com/office/drawing/2014/main" xmlns="" id="{FBC4C56F-E948-466A-BAA2-8C29EE5BE401}"/>
                </a:ext>
              </a:extLst>
            </p:cNvPr>
            <p:cNvSpPr/>
            <p:nvPr/>
          </p:nvSpPr>
          <p:spPr>
            <a:xfrm>
              <a:off x="3027162" y="5112564"/>
              <a:ext cx="310922" cy="361195"/>
            </a:xfrm>
            <a:custGeom>
              <a:avLst/>
              <a:gdLst>
                <a:gd name="connsiteX0" fmla="*/ 308374 w 310921"/>
                <a:gd name="connsiteY0" fmla="*/ 297434 h 361195"/>
                <a:gd name="connsiteX1" fmla="*/ 188548 w 310921"/>
                <a:gd name="connsiteY1" fmla="*/ 177609 h 361195"/>
                <a:gd name="connsiteX2" fmla="*/ 188548 w 310921"/>
                <a:gd name="connsiteY2" fmla="*/ 8152 h 361195"/>
                <a:gd name="connsiteX3" fmla="*/ 180814 w 310921"/>
                <a:gd name="connsiteY3" fmla="*/ 417 h 361195"/>
                <a:gd name="connsiteX4" fmla="*/ 53255 w 310921"/>
                <a:gd name="connsiteY4" fmla="*/ 53254 h 361195"/>
                <a:gd name="connsiteX5" fmla="*/ 417 w 310921"/>
                <a:gd name="connsiteY5" fmla="*/ 180813 h 361195"/>
                <a:gd name="connsiteX6" fmla="*/ 53254 w 310921"/>
                <a:gd name="connsiteY6" fmla="*/ 308373 h 361195"/>
                <a:gd name="connsiteX7" fmla="*/ 180814 w 310921"/>
                <a:gd name="connsiteY7" fmla="*/ 361210 h 361195"/>
                <a:gd name="connsiteX8" fmla="*/ 308374 w 310921"/>
                <a:gd name="connsiteY8" fmla="*/ 308373 h 361195"/>
                <a:gd name="connsiteX9" fmla="*/ 308374 w 310921"/>
                <a:gd name="connsiteY9" fmla="*/ 297434 h 361195"/>
                <a:gd name="connsiteX10" fmla="*/ 180814 w 310921"/>
                <a:gd name="connsiteY10" fmla="*/ 345741 h 361195"/>
                <a:gd name="connsiteX11" fmla="*/ 15886 w 310921"/>
                <a:gd name="connsiteY11" fmla="*/ 180813 h 361195"/>
                <a:gd name="connsiteX12" fmla="*/ 173080 w 310921"/>
                <a:gd name="connsiteY12" fmla="*/ 16065 h 361195"/>
                <a:gd name="connsiteX13" fmla="*/ 173080 w 310921"/>
                <a:gd name="connsiteY13" fmla="*/ 180813 h 361195"/>
                <a:gd name="connsiteX14" fmla="*/ 173293 w 310921"/>
                <a:gd name="connsiteY14" fmla="*/ 182581 h 361195"/>
                <a:gd name="connsiteX15" fmla="*/ 173285 w 310921"/>
                <a:gd name="connsiteY15" fmla="*/ 182581 h 361195"/>
                <a:gd name="connsiteX16" fmla="*/ 210945 w 310921"/>
                <a:gd name="connsiteY16" fmla="*/ 343008 h 361195"/>
                <a:gd name="connsiteX17" fmla="*/ 180814 w 310921"/>
                <a:gd name="connsiteY17" fmla="*/ 345741 h 361195"/>
                <a:gd name="connsiteX18" fmla="*/ 226011 w 310921"/>
                <a:gd name="connsiteY18" fmla="*/ 339504 h 361195"/>
                <a:gd name="connsiteX19" fmla="*/ 194551 w 310921"/>
                <a:gd name="connsiteY19" fmla="*/ 205488 h 361195"/>
                <a:gd name="connsiteX20" fmla="*/ 291842 w 310921"/>
                <a:gd name="connsiteY20" fmla="*/ 302778 h 361195"/>
                <a:gd name="connsiteX21" fmla="*/ 226011 w 310921"/>
                <a:gd name="connsiteY21" fmla="*/ 339504 h 36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0921" h="361195">
                  <a:moveTo>
                    <a:pt x="308374" y="297434"/>
                  </a:moveTo>
                  <a:lnTo>
                    <a:pt x="188548" y="177609"/>
                  </a:lnTo>
                  <a:lnTo>
                    <a:pt x="188548" y="8152"/>
                  </a:lnTo>
                  <a:cubicBezTo>
                    <a:pt x="188548" y="3881"/>
                    <a:pt x="185086" y="417"/>
                    <a:pt x="180814" y="417"/>
                  </a:cubicBezTo>
                  <a:cubicBezTo>
                    <a:pt x="132628" y="417"/>
                    <a:pt x="87327" y="19182"/>
                    <a:pt x="53255" y="53254"/>
                  </a:cubicBezTo>
                  <a:cubicBezTo>
                    <a:pt x="19182" y="87326"/>
                    <a:pt x="417" y="132627"/>
                    <a:pt x="417" y="180813"/>
                  </a:cubicBezTo>
                  <a:cubicBezTo>
                    <a:pt x="417" y="228999"/>
                    <a:pt x="19182" y="274300"/>
                    <a:pt x="53254" y="308373"/>
                  </a:cubicBezTo>
                  <a:cubicBezTo>
                    <a:pt x="87327" y="342445"/>
                    <a:pt x="132628" y="361210"/>
                    <a:pt x="180814" y="361210"/>
                  </a:cubicBezTo>
                  <a:cubicBezTo>
                    <a:pt x="228999" y="361210"/>
                    <a:pt x="274301" y="342445"/>
                    <a:pt x="308374" y="308373"/>
                  </a:cubicBezTo>
                  <a:cubicBezTo>
                    <a:pt x="311394" y="305353"/>
                    <a:pt x="311394" y="300455"/>
                    <a:pt x="308374" y="297434"/>
                  </a:cubicBezTo>
                  <a:close/>
                  <a:moveTo>
                    <a:pt x="180814" y="345741"/>
                  </a:moveTo>
                  <a:cubicBezTo>
                    <a:pt x="89872" y="345741"/>
                    <a:pt x="15886" y="271755"/>
                    <a:pt x="15886" y="180813"/>
                  </a:cubicBezTo>
                  <a:cubicBezTo>
                    <a:pt x="15886" y="92463"/>
                    <a:pt x="85714" y="20117"/>
                    <a:pt x="173080" y="16065"/>
                  </a:cubicBezTo>
                  <a:lnTo>
                    <a:pt x="173080" y="180813"/>
                  </a:lnTo>
                  <a:cubicBezTo>
                    <a:pt x="173080" y="181414"/>
                    <a:pt x="173158" y="182005"/>
                    <a:pt x="173293" y="182581"/>
                  </a:cubicBezTo>
                  <a:cubicBezTo>
                    <a:pt x="173290" y="182581"/>
                    <a:pt x="173288" y="182581"/>
                    <a:pt x="173285" y="182581"/>
                  </a:cubicBezTo>
                  <a:lnTo>
                    <a:pt x="210945" y="343008"/>
                  </a:lnTo>
                  <a:cubicBezTo>
                    <a:pt x="201106" y="344814"/>
                    <a:pt x="191031" y="345741"/>
                    <a:pt x="180814" y="345741"/>
                  </a:cubicBezTo>
                  <a:close/>
                  <a:moveTo>
                    <a:pt x="226011" y="339504"/>
                  </a:moveTo>
                  <a:lnTo>
                    <a:pt x="194551" y="205488"/>
                  </a:lnTo>
                  <a:lnTo>
                    <a:pt x="291842" y="302778"/>
                  </a:lnTo>
                  <a:cubicBezTo>
                    <a:pt x="272787" y="320163"/>
                    <a:pt x="250324" y="332619"/>
                    <a:pt x="226011" y="339504"/>
                  </a:cubicBezTo>
                  <a:close/>
                </a:path>
              </a:pathLst>
            </a:custGeom>
            <a:grpFill/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1" name="Полилиния: фигура 583">
              <a:extLst>
                <a:ext uri="{FF2B5EF4-FFF2-40B4-BE49-F238E27FC236}">
                  <a16:creationId xmlns:a16="http://schemas.microsoft.com/office/drawing/2014/main" xmlns="" id="{CD57589C-54E3-4CFB-A830-663A7ADCE00B}"/>
                </a:ext>
              </a:extLst>
            </p:cNvPr>
            <p:cNvSpPr/>
            <p:nvPr/>
          </p:nvSpPr>
          <p:spPr>
            <a:xfrm>
              <a:off x="3266749" y="5251651"/>
              <a:ext cx="16242" cy="16242"/>
            </a:xfrm>
            <a:custGeom>
              <a:avLst/>
              <a:gdLst>
                <a:gd name="connsiteX0" fmla="*/ 13620 w 16242"/>
                <a:gd name="connsiteY0" fmla="*/ 2684 h 16242"/>
                <a:gd name="connsiteX1" fmla="*/ 8152 w 16242"/>
                <a:gd name="connsiteY1" fmla="*/ 417 h 16242"/>
                <a:gd name="connsiteX2" fmla="*/ 2684 w 16242"/>
                <a:gd name="connsiteY2" fmla="*/ 2684 h 16242"/>
                <a:gd name="connsiteX3" fmla="*/ 417 w 16242"/>
                <a:gd name="connsiteY3" fmla="*/ 8152 h 16242"/>
                <a:gd name="connsiteX4" fmla="*/ 2684 w 16242"/>
                <a:gd name="connsiteY4" fmla="*/ 13620 h 16242"/>
                <a:gd name="connsiteX5" fmla="*/ 8152 w 16242"/>
                <a:gd name="connsiteY5" fmla="*/ 15886 h 16242"/>
                <a:gd name="connsiteX6" fmla="*/ 13620 w 16242"/>
                <a:gd name="connsiteY6" fmla="*/ 13620 h 16242"/>
                <a:gd name="connsiteX7" fmla="*/ 15886 w 16242"/>
                <a:gd name="connsiteY7" fmla="*/ 8152 h 16242"/>
                <a:gd name="connsiteX8" fmla="*/ 13620 w 16242"/>
                <a:gd name="connsiteY8" fmla="*/ 2684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42" h="16242">
                  <a:moveTo>
                    <a:pt x="13620" y="2684"/>
                  </a:moveTo>
                  <a:cubicBezTo>
                    <a:pt x="12181" y="1246"/>
                    <a:pt x="10186" y="417"/>
                    <a:pt x="8152" y="417"/>
                  </a:cubicBezTo>
                  <a:cubicBezTo>
                    <a:pt x="6118" y="417"/>
                    <a:pt x="4122" y="1245"/>
                    <a:pt x="2684" y="2684"/>
                  </a:cubicBezTo>
                  <a:cubicBezTo>
                    <a:pt x="1245" y="4122"/>
                    <a:pt x="417" y="6118"/>
                    <a:pt x="417" y="8152"/>
                  </a:cubicBezTo>
                  <a:cubicBezTo>
                    <a:pt x="417" y="10186"/>
                    <a:pt x="1245" y="12181"/>
                    <a:pt x="2684" y="13620"/>
                  </a:cubicBezTo>
                  <a:cubicBezTo>
                    <a:pt x="4122" y="15059"/>
                    <a:pt x="6118" y="15886"/>
                    <a:pt x="8152" y="15886"/>
                  </a:cubicBezTo>
                  <a:cubicBezTo>
                    <a:pt x="10186" y="15886"/>
                    <a:pt x="12181" y="15059"/>
                    <a:pt x="13620" y="13620"/>
                  </a:cubicBezTo>
                  <a:cubicBezTo>
                    <a:pt x="15059" y="12181"/>
                    <a:pt x="15886" y="10186"/>
                    <a:pt x="15886" y="8152"/>
                  </a:cubicBezTo>
                  <a:cubicBezTo>
                    <a:pt x="15886" y="6118"/>
                    <a:pt x="15059" y="4122"/>
                    <a:pt x="13620" y="2684"/>
                  </a:cubicBezTo>
                  <a:close/>
                </a:path>
              </a:pathLst>
            </a:custGeom>
            <a:grpFill/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2" name="Полилиния: фигура 584">
              <a:extLst>
                <a:ext uri="{FF2B5EF4-FFF2-40B4-BE49-F238E27FC236}">
                  <a16:creationId xmlns:a16="http://schemas.microsoft.com/office/drawing/2014/main" xmlns="" id="{AA10BD86-3A72-43DD-82ED-FC48D4239614}"/>
                </a:ext>
              </a:extLst>
            </p:cNvPr>
            <p:cNvSpPr/>
            <p:nvPr/>
          </p:nvSpPr>
          <p:spPr>
            <a:xfrm>
              <a:off x="3063901" y="5284976"/>
              <a:ext cx="16242" cy="16242"/>
            </a:xfrm>
            <a:custGeom>
              <a:avLst/>
              <a:gdLst>
                <a:gd name="connsiteX0" fmla="*/ 8187 w 16242"/>
                <a:gd name="connsiteY0" fmla="*/ 417 h 16242"/>
                <a:gd name="connsiteX1" fmla="*/ 8151 w 16242"/>
                <a:gd name="connsiteY1" fmla="*/ 417 h 16242"/>
                <a:gd name="connsiteX2" fmla="*/ 417 w 16242"/>
                <a:gd name="connsiteY2" fmla="*/ 8116 h 16242"/>
                <a:gd name="connsiteX3" fmla="*/ 417 w 16242"/>
                <a:gd name="connsiteY3" fmla="*/ 8401 h 16242"/>
                <a:gd name="connsiteX4" fmla="*/ 8152 w 16242"/>
                <a:gd name="connsiteY4" fmla="*/ 16135 h 16242"/>
                <a:gd name="connsiteX5" fmla="*/ 15886 w 16242"/>
                <a:gd name="connsiteY5" fmla="*/ 8401 h 16242"/>
                <a:gd name="connsiteX6" fmla="*/ 15886 w 16242"/>
                <a:gd name="connsiteY6" fmla="*/ 8187 h 16242"/>
                <a:gd name="connsiteX7" fmla="*/ 8187 w 16242"/>
                <a:gd name="connsiteY7" fmla="*/ 417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42" h="16242">
                  <a:moveTo>
                    <a:pt x="8187" y="417"/>
                  </a:moveTo>
                  <a:cubicBezTo>
                    <a:pt x="8174" y="417"/>
                    <a:pt x="8163" y="417"/>
                    <a:pt x="8151" y="417"/>
                  </a:cubicBezTo>
                  <a:cubicBezTo>
                    <a:pt x="3896" y="417"/>
                    <a:pt x="437" y="3857"/>
                    <a:pt x="417" y="8116"/>
                  </a:cubicBezTo>
                  <a:lnTo>
                    <a:pt x="417" y="8401"/>
                  </a:lnTo>
                  <a:cubicBezTo>
                    <a:pt x="417" y="12672"/>
                    <a:pt x="3880" y="16135"/>
                    <a:pt x="8152" y="16135"/>
                  </a:cubicBezTo>
                  <a:cubicBezTo>
                    <a:pt x="12423" y="16135"/>
                    <a:pt x="15886" y="12672"/>
                    <a:pt x="15886" y="8401"/>
                  </a:cubicBezTo>
                  <a:lnTo>
                    <a:pt x="15886" y="8187"/>
                  </a:lnTo>
                  <a:cubicBezTo>
                    <a:pt x="15905" y="3915"/>
                    <a:pt x="12458" y="437"/>
                    <a:pt x="8187" y="417"/>
                  </a:cubicBezTo>
                  <a:close/>
                </a:path>
              </a:pathLst>
            </a:custGeom>
            <a:grpFill/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3" name="Полилиния: фигура 585">
              <a:extLst>
                <a:ext uri="{FF2B5EF4-FFF2-40B4-BE49-F238E27FC236}">
                  <a16:creationId xmlns:a16="http://schemas.microsoft.com/office/drawing/2014/main" xmlns="" id="{4C5003F6-76E1-42A2-A0FE-0BAAAC06E7B3}"/>
                </a:ext>
              </a:extLst>
            </p:cNvPr>
            <p:cNvSpPr/>
            <p:nvPr/>
          </p:nvSpPr>
          <p:spPr>
            <a:xfrm>
              <a:off x="3067961" y="5167040"/>
              <a:ext cx="80438" cy="101320"/>
            </a:xfrm>
            <a:custGeom>
              <a:avLst/>
              <a:gdLst>
                <a:gd name="connsiteX0" fmla="*/ 79545 w 80437"/>
                <a:gd name="connsiteY0" fmla="*/ 4325 h 101320"/>
                <a:gd name="connsiteX1" fmla="*/ 68996 w 80437"/>
                <a:gd name="connsiteY1" fmla="*/ 1434 h 101320"/>
                <a:gd name="connsiteX2" fmla="*/ 651 w 80437"/>
                <a:gd name="connsiteY2" fmla="*/ 91340 h 101320"/>
                <a:gd name="connsiteX3" fmla="*/ 6275 w 80437"/>
                <a:gd name="connsiteY3" fmla="*/ 100721 h 101320"/>
                <a:gd name="connsiteX4" fmla="*/ 8159 w 80437"/>
                <a:gd name="connsiteY4" fmla="*/ 100954 h 101320"/>
                <a:gd name="connsiteX5" fmla="*/ 15656 w 80437"/>
                <a:gd name="connsiteY5" fmla="*/ 95097 h 101320"/>
                <a:gd name="connsiteX6" fmla="*/ 76653 w 80437"/>
                <a:gd name="connsiteY6" fmla="*/ 14874 h 101320"/>
                <a:gd name="connsiteX7" fmla="*/ 79545 w 80437"/>
                <a:gd name="connsiteY7" fmla="*/ 4325 h 10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37" h="101320">
                  <a:moveTo>
                    <a:pt x="79545" y="4325"/>
                  </a:moveTo>
                  <a:cubicBezTo>
                    <a:pt x="77431" y="613"/>
                    <a:pt x="72708" y="-682"/>
                    <a:pt x="68996" y="1434"/>
                  </a:cubicBezTo>
                  <a:cubicBezTo>
                    <a:pt x="35020" y="20791"/>
                    <a:pt x="10109" y="53560"/>
                    <a:pt x="651" y="91340"/>
                  </a:cubicBezTo>
                  <a:cubicBezTo>
                    <a:pt x="-386" y="95483"/>
                    <a:pt x="2132" y="99684"/>
                    <a:pt x="6275" y="100721"/>
                  </a:cubicBezTo>
                  <a:cubicBezTo>
                    <a:pt x="6905" y="100879"/>
                    <a:pt x="7537" y="100954"/>
                    <a:pt x="8159" y="100954"/>
                  </a:cubicBezTo>
                  <a:cubicBezTo>
                    <a:pt x="11623" y="100954"/>
                    <a:pt x="14777" y="98610"/>
                    <a:pt x="15656" y="95097"/>
                  </a:cubicBezTo>
                  <a:cubicBezTo>
                    <a:pt x="24094" y="61393"/>
                    <a:pt x="46327" y="32153"/>
                    <a:pt x="76653" y="14874"/>
                  </a:cubicBezTo>
                  <a:cubicBezTo>
                    <a:pt x="80365" y="12760"/>
                    <a:pt x="81660" y="8037"/>
                    <a:pt x="79545" y="4325"/>
                  </a:cubicBezTo>
                  <a:close/>
                </a:path>
              </a:pathLst>
            </a:custGeom>
            <a:grpFill/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34" name="Рисунок 706">
            <a:extLst>
              <a:ext uri="{FF2B5EF4-FFF2-40B4-BE49-F238E27FC236}">
                <a16:creationId xmlns:a16="http://schemas.microsoft.com/office/drawing/2014/main" xmlns="" id="{16C291C4-9077-49CB-8505-1EEB4EDD2BB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581948" y="2403210"/>
            <a:ext cx="249460" cy="249460"/>
          </a:xfrm>
          <a:prstGeom prst="rect">
            <a:avLst/>
          </a:prstGeom>
        </p:spPr>
      </p:pic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xmlns="" id="{DC592209-5FE1-486F-B2B6-68760B2E3C29}"/>
              </a:ext>
            </a:extLst>
          </p:cNvPr>
          <p:cNvSpPr/>
          <p:nvPr/>
        </p:nvSpPr>
        <p:spPr>
          <a:xfrm>
            <a:off x="3249326" y="909997"/>
            <a:ext cx="2807832" cy="114338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6350">
            <a:noFill/>
          </a:ln>
          <a:effectLst>
            <a:outerShdw blurRad="88900" dist="76200" dir="2700000" algn="ctr" rotWithShape="0">
              <a:srgbClr val="000000">
                <a:alpha val="17000"/>
              </a:srgbClr>
            </a:outerShdw>
          </a:effectLst>
        </p:spPr>
        <p:txBody>
          <a:bodyPr rot="0" spcFirstLastPara="0" vertOverflow="overflow" horzOverflow="overflow" vert="horz" wrap="none" lIns="180000" tIns="43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r>
              <a:rPr lang="ru-RU" sz="1200" b="1" dirty="0">
                <a:solidFill>
                  <a:srgbClr val="FFFFFF"/>
                </a:solidFill>
              </a:rPr>
              <a:t>Производство</a:t>
            </a:r>
          </a:p>
          <a:p>
            <a:pPr defTabSz="457200"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Мощная производственная база для</a:t>
            </a:r>
            <a:br>
              <a:rPr lang="ru-RU" sz="900" dirty="0">
                <a:solidFill>
                  <a:srgbClr val="FFFFFF"/>
                </a:solidFill>
                <a:cs typeface="Arial" charset="0"/>
              </a:rPr>
            </a:br>
            <a:r>
              <a:rPr lang="ru-RU" sz="900" dirty="0">
                <a:solidFill>
                  <a:srgbClr val="FFFFFF"/>
                </a:solidFill>
                <a:cs typeface="Arial" charset="0"/>
              </a:rPr>
              <a:t>изготовления энергетического оборудования.</a:t>
            </a:r>
            <a:br>
              <a:rPr lang="ru-RU" sz="900" dirty="0">
                <a:solidFill>
                  <a:srgbClr val="FFFFFF"/>
                </a:solidFill>
                <a:cs typeface="Arial" charset="0"/>
              </a:rPr>
            </a:br>
            <a:r>
              <a:rPr lang="ru-RU" sz="900" dirty="0">
                <a:solidFill>
                  <a:srgbClr val="FFFFFF"/>
                </a:solidFill>
                <a:cs typeface="Arial" charset="0"/>
              </a:rPr>
              <a:t>3800 единиц машин и оборудования </a:t>
            </a:r>
          </a:p>
        </p:txBody>
      </p:sp>
      <p:pic>
        <p:nvPicPr>
          <p:cNvPr id="44" name="Рисунок 11">
            <a:extLst>
              <a:ext uri="{FF2B5EF4-FFF2-40B4-BE49-F238E27FC236}">
                <a16:creationId xmlns:a16="http://schemas.microsoft.com/office/drawing/2014/main" xmlns="" id="{1817EC0B-622B-4206-A934-45A098BE60F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439941" y="978892"/>
            <a:ext cx="335194" cy="335194"/>
          </a:xfrm>
          <a:prstGeom prst="rect">
            <a:avLst/>
          </a:prstGeom>
        </p:spPr>
      </p:pic>
      <p:pic>
        <p:nvPicPr>
          <p:cNvPr id="50" name="Рисунок 11">
            <a:extLst>
              <a:ext uri="{FF2B5EF4-FFF2-40B4-BE49-F238E27FC236}">
                <a16:creationId xmlns:a16="http://schemas.microsoft.com/office/drawing/2014/main" xmlns="" id="{84F0A366-8663-45C0-A0C2-F8E0EF514E71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5342965" y="1165091"/>
            <a:ext cx="700942" cy="700942"/>
          </a:xfrm>
          <a:prstGeom prst="rect">
            <a:avLst/>
          </a:prstGeom>
        </p:spPr>
      </p:pic>
      <p:sp>
        <p:nvSpPr>
          <p:cNvPr id="33" name="Прямоугольник 2">
            <a:extLst>
              <a:ext uri="{FF2B5EF4-FFF2-40B4-BE49-F238E27FC236}">
                <a16:creationId xmlns:a16="http://schemas.microsoft.com/office/drawing/2014/main" xmlns="" id="{7C7079CF-D271-49C0-A378-8CA552D473E3}"/>
              </a:ext>
            </a:extLst>
          </p:cNvPr>
          <p:cNvSpPr/>
          <p:nvPr/>
        </p:nvSpPr>
        <p:spPr>
          <a:xfrm>
            <a:off x="6105983" y="912346"/>
            <a:ext cx="2807832" cy="114338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6350">
            <a:noFill/>
          </a:ln>
          <a:effectLst>
            <a:outerShdw blurRad="88900" dist="76200" dir="2700000" algn="ctr" rotWithShape="0">
              <a:srgbClr val="000000">
                <a:alpha val="17000"/>
              </a:srgbClr>
            </a:outerShdw>
          </a:effectLst>
        </p:spPr>
        <p:txBody>
          <a:bodyPr rot="0" spcFirstLastPara="0" vertOverflow="overflow" horzOverflow="overflow" vert="horz" wrap="none" lIns="180000" tIns="43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r>
              <a:rPr lang="ru-RU" sz="1200" b="1" dirty="0">
                <a:solidFill>
                  <a:srgbClr val="FFFFFF"/>
                </a:solidFill>
              </a:rPr>
              <a:t>Испытательная база</a:t>
            </a:r>
          </a:p>
          <a:p>
            <a:pPr defTabSz="457200"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Натурные стенды </a:t>
            </a:r>
            <a:br>
              <a:rPr lang="ru-RU" sz="900" dirty="0">
                <a:solidFill>
                  <a:srgbClr val="FFFFFF"/>
                </a:solidFill>
                <a:cs typeface="Arial" charset="0"/>
              </a:rPr>
            </a:br>
            <a:r>
              <a:rPr lang="ru-RU" sz="900" dirty="0">
                <a:solidFill>
                  <a:srgbClr val="FFFFFF"/>
                </a:solidFill>
                <a:cs typeface="Arial" charset="0"/>
              </a:rPr>
              <a:t>для поузловых испытаний</a:t>
            </a:r>
          </a:p>
        </p:txBody>
      </p:sp>
      <p:pic>
        <p:nvPicPr>
          <p:cNvPr id="35" name="Рисунок 4">
            <a:extLst>
              <a:ext uri="{FF2B5EF4-FFF2-40B4-BE49-F238E27FC236}">
                <a16:creationId xmlns:a16="http://schemas.microsoft.com/office/drawing/2014/main" xmlns="" id="{5CB684C1-D4D1-4A5A-9529-796989277E46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283347" y="1058876"/>
            <a:ext cx="320581" cy="320581"/>
          </a:xfrm>
          <a:prstGeom prst="rect">
            <a:avLst/>
          </a:prstGeom>
        </p:spPr>
      </p:pic>
      <p:pic>
        <p:nvPicPr>
          <p:cNvPr id="36" name="Рисунок 64">
            <a:extLst>
              <a:ext uri="{FF2B5EF4-FFF2-40B4-BE49-F238E27FC236}">
                <a16:creationId xmlns:a16="http://schemas.microsoft.com/office/drawing/2014/main" xmlns="" id="{4F91AECB-F3EA-4304-B835-A51879CC871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8096954" y="1233723"/>
            <a:ext cx="614928" cy="614928"/>
          </a:xfrm>
          <a:prstGeom prst="rect">
            <a:avLst/>
          </a:prstGeom>
        </p:spPr>
      </p:pic>
      <p:sp>
        <p:nvSpPr>
          <p:cNvPr id="38" name="Прямоугольник 2">
            <a:extLst>
              <a:ext uri="{FF2B5EF4-FFF2-40B4-BE49-F238E27FC236}">
                <a16:creationId xmlns:a16="http://schemas.microsoft.com/office/drawing/2014/main" xmlns="" id="{8ECEF364-0CD8-47F3-BD20-93A23568370D}"/>
              </a:ext>
            </a:extLst>
          </p:cNvPr>
          <p:cNvSpPr/>
          <p:nvPr/>
        </p:nvSpPr>
        <p:spPr>
          <a:xfrm>
            <a:off x="8955803" y="909168"/>
            <a:ext cx="2807832" cy="114338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6350">
            <a:noFill/>
          </a:ln>
          <a:effectLst>
            <a:outerShdw blurRad="88900" dist="76200" dir="2700000" algn="ctr" rotWithShape="0">
              <a:srgbClr val="000000">
                <a:alpha val="17000"/>
              </a:srgbClr>
            </a:outerShdw>
          </a:effectLst>
        </p:spPr>
        <p:txBody>
          <a:bodyPr rot="0" spcFirstLastPara="0" vertOverflow="overflow" horzOverflow="overflow" vert="horz" wrap="none" lIns="180000" tIns="43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r>
              <a:rPr lang="ru-RU" sz="1200" b="1" dirty="0">
                <a:solidFill>
                  <a:srgbClr val="FFFFFF"/>
                </a:solidFill>
              </a:rPr>
              <a:t>Сервисное обслуживание</a:t>
            </a:r>
          </a:p>
          <a:p>
            <a:pPr defTabSz="457200"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На всех этапах </a:t>
            </a:r>
            <a:br>
              <a:rPr lang="ru-RU" sz="900" dirty="0">
                <a:solidFill>
                  <a:srgbClr val="FFFFFF"/>
                </a:solidFill>
                <a:cs typeface="Arial" charset="0"/>
              </a:rPr>
            </a:br>
            <a:r>
              <a:rPr lang="ru-RU" sz="900" dirty="0">
                <a:solidFill>
                  <a:srgbClr val="FFFFFF"/>
                </a:solidFill>
                <a:cs typeface="Arial" charset="0"/>
              </a:rPr>
              <a:t>жизненного цикла продукта</a:t>
            </a:r>
          </a:p>
        </p:txBody>
      </p:sp>
      <p:pic>
        <p:nvPicPr>
          <p:cNvPr id="45" name="Рисунок 16">
            <a:extLst>
              <a:ext uri="{FF2B5EF4-FFF2-40B4-BE49-F238E27FC236}">
                <a16:creationId xmlns:a16="http://schemas.microsoft.com/office/drawing/2014/main" xmlns="" id="{080D4EEC-26A2-4522-AF5F-3C116AAF3CFE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9091179" y="1047222"/>
            <a:ext cx="292644" cy="292642"/>
          </a:xfrm>
          <a:prstGeom prst="rect">
            <a:avLst/>
          </a:prstGeom>
        </p:spPr>
      </p:pic>
      <p:pic>
        <p:nvPicPr>
          <p:cNvPr id="51" name="Рисунок 16">
            <a:extLst>
              <a:ext uri="{FF2B5EF4-FFF2-40B4-BE49-F238E27FC236}">
                <a16:creationId xmlns:a16="http://schemas.microsoft.com/office/drawing/2014/main" xmlns="" id="{633A6BA9-6AC6-4FFC-8537-6FE3C0DA1525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1168544" y="1257579"/>
            <a:ext cx="567220" cy="567216"/>
          </a:xfrm>
          <a:prstGeom prst="rect">
            <a:avLst/>
          </a:prstGeom>
        </p:spPr>
      </p:pic>
      <p:sp>
        <p:nvSpPr>
          <p:cNvPr id="97" name="Прямоугольник 152">
            <a:extLst>
              <a:ext uri="{FF2B5EF4-FFF2-40B4-BE49-F238E27FC236}">
                <a16:creationId xmlns:a16="http://schemas.microsoft.com/office/drawing/2014/main" xmlns="" id="{99670E42-5B52-4207-A1B6-4D5B1B7C421E}"/>
              </a:ext>
            </a:extLst>
          </p:cNvPr>
          <p:cNvSpPr/>
          <p:nvPr/>
        </p:nvSpPr>
        <p:spPr>
          <a:xfrm>
            <a:off x="5208896" y="3552779"/>
            <a:ext cx="2127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defTabSz="782241">
              <a:lnSpc>
                <a:spcPct val="90000"/>
              </a:lnSpc>
              <a:defRPr/>
            </a:pPr>
            <a:r>
              <a:rPr lang="ru-RU" sz="1000" dirty="0">
                <a:solidFill>
                  <a:srgbClr val="000000"/>
                </a:solidFill>
              </a:rPr>
              <a:t>Электросила – генераторы </a:t>
            </a:r>
            <a:br>
              <a:rPr lang="ru-RU" sz="1000" dirty="0">
                <a:solidFill>
                  <a:srgbClr val="000000"/>
                </a:solidFill>
              </a:rPr>
            </a:br>
            <a:r>
              <a:rPr lang="ru-RU" sz="1000" dirty="0">
                <a:solidFill>
                  <a:srgbClr val="000000"/>
                </a:solidFill>
              </a:rPr>
              <a:t>и электрические машины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24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F606B87-1F95-441A-8B79-07E96F41B5B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60" y="3087159"/>
            <a:ext cx="470386" cy="470386"/>
          </a:xfrm>
          <a:prstGeom prst="rect">
            <a:avLst/>
          </a:prstGeom>
        </p:spPr>
      </p:pic>
      <p:sp>
        <p:nvSpPr>
          <p:cNvPr id="101" name="Прямоугольник 76">
            <a:extLst>
              <a:ext uri="{FF2B5EF4-FFF2-40B4-BE49-F238E27FC236}">
                <a16:creationId xmlns:a16="http://schemas.microsoft.com/office/drawing/2014/main" xmlns="" id="{C2907ACA-0931-4FE6-AFED-F93EEDA3DEC3}"/>
              </a:ext>
            </a:extLst>
          </p:cNvPr>
          <p:cNvSpPr/>
          <p:nvPr/>
        </p:nvSpPr>
        <p:spPr>
          <a:xfrm>
            <a:off x="6311295" y="5526594"/>
            <a:ext cx="173182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78224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ООО «</a:t>
            </a:r>
            <a:r>
              <a:rPr lang="ru-RU" sz="900" dirty="0" err="1" smtClean="0">
                <a:solidFill>
                  <a:srgbClr val="000000"/>
                </a:solidFill>
              </a:rPr>
              <a:t>Электросила</a:t>
            </a:r>
            <a:r>
              <a:rPr lang="ru-RU" sz="900" dirty="0" smtClean="0">
                <a:solidFill>
                  <a:srgbClr val="000000"/>
                </a:solidFill>
              </a:rPr>
              <a:t> - Автоматика» – производство новых продуктов </a:t>
            </a:r>
            <a:r>
              <a:rPr lang="ru-RU" sz="900" dirty="0">
                <a:solidFill>
                  <a:srgbClr val="000000"/>
                </a:solidFill>
              </a:rPr>
              <a:t/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проектный институт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8077" y="6368077"/>
            <a:ext cx="2845283" cy="364281"/>
          </a:xfrm>
        </p:spPr>
        <p:txBody>
          <a:bodyPr/>
          <a:lstStyle/>
          <a:p>
            <a:pPr>
              <a:defRPr/>
            </a:pPr>
            <a:fld id="{8BF21BB6-DDAC-4455-92E8-C655871E4169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1CA8360-6109-8944-BEE6-33CFD79837FF}"/>
              </a:ext>
            </a:extLst>
          </p:cNvPr>
          <p:cNvSpPr txBox="1">
            <a:spLocks/>
          </p:cNvSpPr>
          <p:nvPr/>
        </p:nvSpPr>
        <p:spPr>
          <a:xfrm>
            <a:off x="550607" y="360494"/>
            <a:ext cx="8583561" cy="437893"/>
          </a:xfrm>
          <a:prstGeom prst="rect">
            <a:avLst/>
          </a:prstGeom>
        </p:spPr>
        <p:txBody>
          <a:bodyPr/>
          <a:lstStyle>
            <a:lvl1pPr algn="l" defTabSz="883649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800" b="1" i="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pPr defTabSz="844083">
              <a:defRPr/>
            </a:pPr>
            <a:r>
              <a:rPr lang="ru-RU" altLang="ru-RU" sz="2400" kern="0" dirty="0">
                <a:solidFill>
                  <a:srgbClr val="14808E"/>
                </a:solidFill>
                <a:cs typeface="Calibri" panose="020F0502020204030204" pitchFamily="34" charset="0"/>
              </a:rPr>
              <a:t>Студенческое КБ МЭИ-Силовые машины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805924-955E-B451-2590-C0676851A57D}"/>
              </a:ext>
            </a:extLst>
          </p:cNvPr>
          <p:cNvSpPr txBox="1"/>
          <p:nvPr/>
        </p:nvSpPr>
        <p:spPr>
          <a:xfrm>
            <a:off x="127000" y="887312"/>
            <a:ext cx="8026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ru-RU" sz="2000" b="1" dirty="0">
                <a:solidFill>
                  <a:srgbClr val="000000"/>
                </a:solidFill>
              </a:rPr>
              <a:t>Цель СКБ:</a:t>
            </a:r>
            <a:r>
              <a:rPr lang="ru-RU" sz="2000" dirty="0">
                <a:solidFill>
                  <a:srgbClr val="000000"/>
                </a:solidFill>
              </a:rPr>
              <a:t> обучение студентов навыкам решения реальных практических задач от предприятия с применением инженерного программного обеспечения.</a:t>
            </a:r>
          </a:p>
          <a:p>
            <a:pPr defTabSz="457200"/>
            <a:endParaRPr lang="ru-RU" sz="2000" dirty="0">
              <a:solidFill>
                <a:srgbClr val="000000"/>
              </a:solidFill>
            </a:endParaRPr>
          </a:p>
          <a:p>
            <a:pPr defTabSz="457200"/>
            <a:r>
              <a:rPr lang="ru-RU" sz="2000" b="1" dirty="0">
                <a:solidFill>
                  <a:srgbClr val="000000"/>
                </a:solidFill>
              </a:rPr>
              <a:t>Пространство СКБ: </a:t>
            </a:r>
            <a:r>
              <a:rPr lang="ru-RU" sz="2000" dirty="0">
                <a:solidFill>
                  <a:srgbClr val="000000"/>
                </a:solidFill>
              </a:rPr>
              <a:t>современный офис на территории МЭИ, который расположен по адресу г. Москва, Красноказарменная, д. 17 Г, стр. 3, 2 этаж (корпус Ш)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DC06DC-B908-6804-AD36-30A6B867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80" y="3188084"/>
            <a:ext cx="3173226" cy="31926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96764D-6677-D309-41F4-0881322CA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112" y="3441870"/>
            <a:ext cx="3456619" cy="2425040"/>
          </a:xfrm>
          <a:prstGeom prst="rect">
            <a:avLst/>
          </a:prstGeom>
          <a:ln w="19050">
            <a:solidFill>
              <a:srgbClr val="008290"/>
            </a:solidFill>
          </a:ln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488F740-51EC-A832-8E90-CACE7ABAAC8C}"/>
              </a:ext>
            </a:extLst>
          </p:cNvPr>
          <p:cNvCxnSpPr>
            <a:endCxn id="15" idx="1"/>
          </p:cNvCxnSpPr>
          <p:nvPr/>
        </p:nvCxnSpPr>
        <p:spPr bwMode="auto">
          <a:xfrm>
            <a:off x="2705100" y="4089400"/>
            <a:ext cx="1320012" cy="564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2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9BC615A8-C86A-C59B-D080-F18B8A0D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31" y="884772"/>
            <a:ext cx="3506799" cy="23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BE6D0287-C28D-4B1D-DE7F-5CE8A1972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 bwMode="auto">
          <a:xfrm>
            <a:off x="8133929" y="3016176"/>
            <a:ext cx="3753272" cy="223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682A4EB8-B28A-64EE-FE8A-8604800E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71" y="4878638"/>
            <a:ext cx="3419808" cy="19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6EE66717-46DC-6FFF-D73B-562F49F4D9BC}"/>
              </a:ext>
            </a:extLst>
          </p:cNvPr>
          <p:cNvCxnSpPr>
            <a:stCxn id="15" idx="3"/>
            <a:endCxn id="24" idx="1"/>
          </p:cNvCxnSpPr>
          <p:nvPr/>
        </p:nvCxnSpPr>
        <p:spPr bwMode="auto">
          <a:xfrm flipV="1">
            <a:off x="7481731" y="2053705"/>
            <a:ext cx="839800" cy="26006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2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B4E7477-B14A-31BA-CEC6-0E8E52485503}"/>
              </a:ext>
            </a:extLst>
          </p:cNvPr>
          <p:cNvCxnSpPr>
            <a:stCxn id="15" idx="3"/>
            <a:endCxn id="25" idx="1"/>
          </p:cNvCxnSpPr>
          <p:nvPr/>
        </p:nvCxnSpPr>
        <p:spPr bwMode="auto">
          <a:xfrm flipV="1">
            <a:off x="7481731" y="4133382"/>
            <a:ext cx="652198" cy="521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2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6757A27-D5A4-BD6E-FB7D-BF02802C0F9C}"/>
              </a:ext>
            </a:extLst>
          </p:cNvPr>
          <p:cNvCxnSpPr>
            <a:stCxn id="15" idx="3"/>
            <a:endCxn id="26" idx="1"/>
          </p:cNvCxnSpPr>
          <p:nvPr/>
        </p:nvCxnSpPr>
        <p:spPr bwMode="auto">
          <a:xfrm>
            <a:off x="7481731" y="4654390"/>
            <a:ext cx="893740" cy="11863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2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264" y="30185"/>
            <a:ext cx="1251251" cy="77808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238A033-8E83-499D-D300-CAEB4A956D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866" t="8506" r="18075" b="10055"/>
          <a:stretch/>
        </p:blipFill>
        <p:spPr>
          <a:xfrm>
            <a:off x="10454812" y="73785"/>
            <a:ext cx="770709" cy="6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0720081" y="6423773"/>
            <a:ext cx="1095376" cy="230864"/>
          </a:xfrm>
        </p:spPr>
        <p:txBody>
          <a:bodyPr/>
          <a:lstStyle/>
          <a:p>
            <a:fld id="{3B9CAC58-44C9-4DC0-A6AF-0B4057C34224}" type="slidenum">
              <a:rPr lang="ru-RU" sz="1200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4</a:t>
            </a:fld>
            <a:endParaRPr lang="ru-RU" sz="12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7050" y="364144"/>
            <a:ext cx="9218833" cy="350284"/>
          </a:xfrm>
        </p:spPr>
        <p:txBody>
          <a:bodyPr/>
          <a:lstStyle/>
          <a:p>
            <a:r>
              <a:rPr lang="ru-RU" sz="2400" dirty="0"/>
              <a:t>Направления набора в 2025 году. Используемое ПО.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796B2F-002D-A497-9B45-17BF571E9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4761" y="3841791"/>
            <a:ext cx="650636" cy="650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9A8343-46FF-57D3-A053-E5151E00CDA6}"/>
              </a:ext>
            </a:extLst>
          </p:cNvPr>
          <p:cNvSpPr txBox="1"/>
          <p:nvPr/>
        </p:nvSpPr>
        <p:spPr>
          <a:xfrm>
            <a:off x="1642197" y="3841791"/>
            <a:ext cx="3062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Электрические машины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F96F83-DA7F-CB39-931C-1FE80254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21257" b="52748"/>
          <a:stretch/>
        </p:blipFill>
        <p:spPr>
          <a:xfrm>
            <a:off x="825397" y="3784263"/>
            <a:ext cx="806073" cy="765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306C8E-82A9-F172-4C34-9055C9BD68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3" b="97581" l="888" r="45562">
                        <a14:foregroundMark x1="32249" y1="55645" x2="32249" y2="55645"/>
                        <a14:foregroundMark x1="36391" y1="56452" x2="36391" y2="56452"/>
                        <a14:foregroundMark x1="18343" y1="57258" x2="18343" y2="57258"/>
                      </a14:backgroundRemoval>
                    </a14:imgEffect>
                  </a14:imgLayer>
                </a14:imgProps>
              </a:ext>
            </a:extLst>
          </a:blip>
          <a:srcRect r="52233"/>
          <a:stretch/>
        </p:blipFill>
        <p:spPr>
          <a:xfrm>
            <a:off x="825397" y="2746492"/>
            <a:ext cx="949343" cy="7291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8B87C0-D2CE-61DB-7014-C52EBFF9C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4902" y="2824978"/>
            <a:ext cx="650636" cy="6506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616843-3786-4FD9-CFB6-F20FDAAB5856}"/>
              </a:ext>
            </a:extLst>
          </p:cNvPr>
          <p:cNvSpPr txBox="1"/>
          <p:nvPr/>
        </p:nvSpPr>
        <p:spPr>
          <a:xfrm>
            <a:off x="1707708" y="2894475"/>
            <a:ext cx="29797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Паровые турбины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A77ECB-A064-5F5B-B777-C7B679AD38C8}"/>
              </a:ext>
            </a:extLst>
          </p:cNvPr>
          <p:cNvSpPr txBox="1"/>
          <p:nvPr/>
        </p:nvSpPr>
        <p:spPr>
          <a:xfrm>
            <a:off x="80137" y="1616559"/>
            <a:ext cx="463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Направления набора в СКБ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Picture 2" descr="https://www.engineering-prj.ru/images/img_for_pages/nx-siemens-01.png">
            <a:extLst>
              <a:ext uri="{FF2B5EF4-FFF2-40B4-BE49-F238E27FC236}">
                <a16:creationId xmlns:a16="http://schemas.microsoft.com/office/drawing/2014/main" xmlns="" id="{DFCE4BB9-13FC-CFBC-8F25-83435AD1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08" y="2733539"/>
            <a:ext cx="1912621" cy="8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www.openbom.com/wp-content/uploads/2018/06/22.png">
            <a:extLst>
              <a:ext uri="{FF2B5EF4-FFF2-40B4-BE49-F238E27FC236}">
                <a16:creationId xmlns:a16="http://schemas.microsoft.com/office/drawing/2014/main" xmlns="" id="{7F755B2A-F2A2-349D-BF02-549E896E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07" y="3789241"/>
            <a:ext cx="2160361" cy="7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editablefiles.com/wp-content/uploads/2018/04/ANSYS_Logo.png">
            <a:extLst>
              <a:ext uri="{FF2B5EF4-FFF2-40B4-BE49-F238E27FC236}">
                <a16:creationId xmlns:a16="http://schemas.microsoft.com/office/drawing/2014/main" xmlns="" id="{13C83769-4468-FD36-64E9-4A97B31F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29" y="4894589"/>
            <a:ext cx="1656178" cy="4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19C4998-D0C5-5DBA-97DB-1487BB0369C0}"/>
              </a:ext>
            </a:extLst>
          </p:cNvPr>
          <p:cNvSpPr txBox="1"/>
          <p:nvPr/>
        </p:nvSpPr>
        <p:spPr>
          <a:xfrm>
            <a:off x="5227407" y="1431894"/>
            <a:ext cx="6790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Используемое в процессе работы программное обеспечение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9B419B-3BA4-13C9-45A9-35D7B90A57F3}"/>
              </a:ext>
            </a:extLst>
          </p:cNvPr>
          <p:cNvSpPr txBox="1"/>
          <p:nvPr/>
        </p:nvSpPr>
        <p:spPr>
          <a:xfrm>
            <a:off x="7300352" y="2865135"/>
            <a:ext cx="3737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САПР (</a:t>
            </a:r>
            <a:r>
              <a:rPr lang="en-US" dirty="0">
                <a:solidFill>
                  <a:srgbClr val="000000"/>
                </a:solidFill>
              </a:rPr>
              <a:t>Siemens NX)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A3581D-E9AC-4C1C-1713-30CF2A1BF8FB}"/>
              </a:ext>
            </a:extLst>
          </p:cNvPr>
          <p:cNvSpPr txBox="1"/>
          <p:nvPr/>
        </p:nvSpPr>
        <p:spPr>
          <a:xfrm>
            <a:off x="7300350" y="3809182"/>
            <a:ext cx="489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Система управления жизненным циклом изделия (</a:t>
            </a:r>
            <a:r>
              <a:rPr lang="en-US" dirty="0">
                <a:solidFill>
                  <a:srgbClr val="000000"/>
                </a:solidFill>
              </a:rPr>
              <a:t>Team</a:t>
            </a:r>
            <a:r>
              <a:rPr lang="ru-RU" dirty="0">
                <a:solidFill>
                  <a:srgbClr val="000000"/>
                </a:solidFill>
              </a:rPr>
              <a:t>с</a:t>
            </a:r>
            <a:r>
              <a:rPr lang="en-US" dirty="0">
                <a:solidFill>
                  <a:srgbClr val="000000"/>
                </a:solidFill>
              </a:rPr>
              <a:t>enter)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AA8EC3F-B54F-7B88-BB32-07D662ABD569}"/>
              </a:ext>
            </a:extLst>
          </p:cNvPr>
          <p:cNvSpPr txBox="1"/>
          <p:nvPr/>
        </p:nvSpPr>
        <p:spPr>
          <a:xfrm>
            <a:off x="7300351" y="4918021"/>
            <a:ext cx="4319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Система инженерного анализа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7E1B26B-B7CE-0BBF-D9EF-2CC3B6913A2B}"/>
              </a:ext>
            </a:extLst>
          </p:cNvPr>
          <p:cNvCxnSpPr/>
          <p:nvPr/>
        </p:nvCxnSpPr>
        <p:spPr bwMode="auto">
          <a:xfrm>
            <a:off x="5043715" y="1110346"/>
            <a:ext cx="0" cy="54288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4264" y="30185"/>
            <a:ext cx="1251251" cy="7780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238A033-8E83-499D-D300-CAEB4A956D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866" t="8506" r="18075" b="10055"/>
          <a:stretch/>
        </p:blipFill>
        <p:spPr>
          <a:xfrm>
            <a:off x="10454812" y="73785"/>
            <a:ext cx="770709" cy="6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5150" y="1751770"/>
            <a:ext cx="4583216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2000"/>
              </a:spcAft>
            </a:pPr>
            <a:r>
              <a:rPr lang="ru-RU" sz="1600" b="1" dirty="0" smtClean="0">
                <a:solidFill>
                  <a:srgbClr val="008290"/>
                </a:solidFill>
              </a:rPr>
              <a:t>Старт работ </a:t>
            </a:r>
            <a:r>
              <a:rPr lang="ru-RU" sz="1600" dirty="0">
                <a:solidFill>
                  <a:srgbClr val="000000"/>
                </a:solidFill>
              </a:rPr>
              <a:t>– ноябрь 2025</a:t>
            </a:r>
          </a:p>
          <a:p>
            <a:pPr defTabSz="457200">
              <a:spcAft>
                <a:spcPts val="2000"/>
              </a:spcAft>
            </a:pPr>
            <a:r>
              <a:rPr lang="ru-RU" sz="1600" b="1" dirty="0" smtClean="0">
                <a:solidFill>
                  <a:srgbClr val="008290"/>
                </a:solidFill>
              </a:rPr>
              <a:t>Срочный </a:t>
            </a:r>
            <a:r>
              <a:rPr lang="ru-RU" sz="1600" b="1" dirty="0">
                <a:solidFill>
                  <a:srgbClr val="008290"/>
                </a:solidFill>
              </a:rPr>
              <a:t>трудовой договор </a:t>
            </a:r>
            <a:r>
              <a:rPr lang="ru-RU" sz="1600" dirty="0">
                <a:solidFill>
                  <a:srgbClr val="000000"/>
                </a:solidFill>
              </a:rPr>
              <a:t>на </a:t>
            </a:r>
            <a:r>
              <a:rPr lang="ru-RU" sz="1600" dirty="0" smtClean="0">
                <a:solidFill>
                  <a:srgbClr val="000000"/>
                </a:solidFill>
              </a:rPr>
              <a:t>срок с ноября 2025 </a:t>
            </a:r>
            <a:r>
              <a:rPr lang="ru-RU" sz="1600" dirty="0">
                <a:solidFill>
                  <a:srgbClr val="000000"/>
                </a:solidFill>
              </a:rPr>
              <a:t>года по </a:t>
            </a:r>
            <a:r>
              <a:rPr lang="ru-RU" sz="1600" dirty="0" smtClean="0">
                <a:solidFill>
                  <a:srgbClr val="000000"/>
                </a:solidFill>
              </a:rPr>
              <a:t>февраль 2026 </a:t>
            </a:r>
            <a:r>
              <a:rPr lang="ru-RU" sz="1600" dirty="0">
                <a:solidFill>
                  <a:srgbClr val="000000"/>
                </a:solidFill>
              </a:rPr>
              <a:t>г. с </a:t>
            </a:r>
            <a:r>
              <a:rPr lang="ru-RU" sz="1600" dirty="0" smtClean="0">
                <a:solidFill>
                  <a:srgbClr val="000000"/>
                </a:solidFill>
              </a:rPr>
              <a:t>пролонгацией до 30 июня 2026 г. </a:t>
            </a:r>
            <a:r>
              <a:rPr lang="ru-RU" sz="1600" b="1" dirty="0">
                <a:solidFill>
                  <a:srgbClr val="008290"/>
                </a:solidFill>
              </a:rPr>
              <a:t>в случае </a:t>
            </a:r>
            <a:r>
              <a:rPr lang="ru-RU" sz="1600" b="1" dirty="0" smtClean="0">
                <a:solidFill>
                  <a:srgbClr val="008290"/>
                </a:solidFill>
              </a:rPr>
              <a:t>успешной работы</a:t>
            </a:r>
          </a:p>
          <a:p>
            <a:pPr defTabSz="457200">
              <a:spcAft>
                <a:spcPts val="2000"/>
              </a:spcAft>
            </a:pPr>
            <a:r>
              <a:rPr lang="ru-RU" sz="1600" b="1" dirty="0">
                <a:solidFill>
                  <a:srgbClr val="008290"/>
                </a:solidFill>
              </a:rPr>
              <a:t>Занятость</a:t>
            </a:r>
            <a:r>
              <a:rPr lang="ru-RU" sz="1600" dirty="0">
                <a:solidFill>
                  <a:srgbClr val="000000"/>
                </a:solidFill>
              </a:rPr>
              <a:t> – </a:t>
            </a:r>
            <a:r>
              <a:rPr lang="ru-RU" sz="1600" dirty="0" smtClean="0">
                <a:solidFill>
                  <a:srgbClr val="000000"/>
                </a:solidFill>
              </a:rPr>
              <a:t>0,25 </a:t>
            </a:r>
            <a:r>
              <a:rPr lang="ru-RU" sz="1600" dirty="0">
                <a:solidFill>
                  <a:srgbClr val="000000"/>
                </a:solidFill>
              </a:rPr>
              <a:t>ставки (</a:t>
            </a:r>
            <a:r>
              <a:rPr lang="ru-RU" sz="1600" dirty="0" smtClean="0">
                <a:solidFill>
                  <a:srgbClr val="000000"/>
                </a:solidFill>
              </a:rPr>
              <a:t>10 </a:t>
            </a:r>
            <a:r>
              <a:rPr lang="ru-RU" sz="1600" dirty="0">
                <a:solidFill>
                  <a:srgbClr val="000000"/>
                </a:solidFill>
              </a:rPr>
              <a:t>ч в неделю</a:t>
            </a:r>
            <a:r>
              <a:rPr lang="ru-RU" sz="1600" dirty="0" smtClean="0">
                <a:solidFill>
                  <a:srgbClr val="000000"/>
                </a:solidFill>
              </a:rPr>
              <a:t>)</a:t>
            </a:r>
            <a:endParaRPr lang="ru-RU" sz="1600" b="1" dirty="0" smtClean="0">
              <a:solidFill>
                <a:srgbClr val="008290"/>
              </a:solidFill>
            </a:endParaRPr>
          </a:p>
          <a:p>
            <a:pPr defTabSz="457200">
              <a:spcAft>
                <a:spcPts val="2000"/>
              </a:spcAft>
            </a:pPr>
            <a:r>
              <a:rPr lang="ru-RU" sz="1600" b="1" dirty="0" smtClean="0">
                <a:solidFill>
                  <a:srgbClr val="008290"/>
                </a:solidFill>
              </a:rPr>
              <a:t>Фаст-трек </a:t>
            </a:r>
            <a:r>
              <a:rPr lang="ru-RU" sz="1600" dirty="0" smtClean="0">
                <a:solidFill>
                  <a:srgbClr val="000000"/>
                </a:solidFill>
              </a:rPr>
              <a:t>на должность инженера </a:t>
            </a:r>
            <a:r>
              <a:rPr lang="ru-RU" sz="1600" dirty="0" err="1" smtClean="0">
                <a:solidFill>
                  <a:srgbClr val="000000"/>
                </a:solidFill>
              </a:rPr>
              <a:t>студ</a:t>
            </a:r>
            <a:r>
              <a:rPr lang="ru-RU" sz="1600" dirty="0" smtClean="0">
                <a:solidFill>
                  <a:srgbClr val="000000"/>
                </a:solidFill>
              </a:rPr>
              <a:t> КБ</a:t>
            </a:r>
            <a:endParaRPr lang="ru-RU" sz="1600" dirty="0">
              <a:solidFill>
                <a:srgbClr val="000000"/>
              </a:solidFill>
            </a:endParaRPr>
          </a:p>
          <a:p>
            <a:pPr defTabSz="457200">
              <a:spcAft>
                <a:spcPts val="2000"/>
              </a:spcAft>
            </a:pPr>
            <a:r>
              <a:rPr lang="ru-RU" sz="1600" b="1" dirty="0">
                <a:solidFill>
                  <a:srgbClr val="008290"/>
                </a:solidFill>
              </a:rPr>
              <a:t>Выплаты</a:t>
            </a:r>
            <a:r>
              <a:rPr lang="ru-RU" sz="1600" dirty="0">
                <a:solidFill>
                  <a:srgbClr val="000000"/>
                </a:solidFill>
              </a:rPr>
              <a:t> по результатам работы </a:t>
            </a:r>
            <a:r>
              <a:rPr lang="ru-RU" sz="1600" dirty="0" smtClean="0">
                <a:solidFill>
                  <a:srgbClr val="000000"/>
                </a:solidFill>
              </a:rPr>
              <a:t>11 тыс. руб.</a:t>
            </a:r>
          </a:p>
          <a:p>
            <a:pPr defTabSz="457200">
              <a:spcAft>
                <a:spcPts val="2000"/>
              </a:spcAft>
            </a:pPr>
            <a:r>
              <a:rPr lang="ru-RU" sz="1600" b="1" dirty="0" err="1">
                <a:solidFill>
                  <a:srgbClr val="008290"/>
                </a:solidFill>
              </a:rPr>
              <a:t>Бенефиты</a:t>
            </a:r>
            <a:r>
              <a:rPr lang="ru-RU" sz="1600" dirty="0">
                <a:solidFill>
                  <a:srgbClr val="000000"/>
                </a:solidFill>
              </a:rPr>
              <a:t> – ДМС со второго месяца </a:t>
            </a:r>
            <a:r>
              <a:rPr lang="ru-RU" sz="1600" dirty="0" smtClean="0">
                <a:solidFill>
                  <a:srgbClr val="000000"/>
                </a:solidFill>
              </a:rPr>
              <a:t>работы</a:t>
            </a:r>
            <a:endParaRPr lang="ru-RU" sz="1600" b="1" dirty="0">
              <a:solidFill>
                <a:srgbClr val="008290"/>
              </a:solidFill>
            </a:endParaRPr>
          </a:p>
          <a:p>
            <a:pPr defTabSz="457200">
              <a:spcAft>
                <a:spcPts val="2000"/>
              </a:spcAft>
            </a:pPr>
            <a:r>
              <a:rPr lang="ru-RU" sz="1600" b="1" dirty="0" smtClean="0">
                <a:solidFill>
                  <a:srgbClr val="008290"/>
                </a:solidFill>
              </a:rPr>
              <a:t>Очный </a:t>
            </a:r>
            <a:r>
              <a:rPr lang="ru-RU" sz="1600" b="1" dirty="0">
                <a:solidFill>
                  <a:srgbClr val="008290"/>
                </a:solidFill>
              </a:rPr>
              <a:t>формат </a:t>
            </a:r>
            <a:r>
              <a:rPr lang="ru-RU" sz="1600" b="1" dirty="0" smtClean="0">
                <a:solidFill>
                  <a:srgbClr val="008290"/>
                </a:solidFill>
              </a:rPr>
              <a:t>работы</a:t>
            </a:r>
            <a:r>
              <a:rPr lang="ru-RU" sz="1600" dirty="0" smtClean="0">
                <a:solidFill>
                  <a:srgbClr val="000000"/>
                </a:solidFill>
              </a:rPr>
              <a:t>: 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рабочее </a:t>
            </a:r>
            <a:r>
              <a:rPr lang="ru-RU" sz="1600" dirty="0">
                <a:solidFill>
                  <a:srgbClr val="000000"/>
                </a:solidFill>
              </a:rPr>
              <a:t>место в </a:t>
            </a:r>
            <a:r>
              <a:rPr lang="ru-RU" sz="1600" dirty="0" err="1" smtClean="0">
                <a:solidFill>
                  <a:srgbClr val="000000"/>
                </a:solidFill>
              </a:rPr>
              <a:t>студ</a:t>
            </a:r>
            <a:r>
              <a:rPr lang="ru-RU" sz="1600" dirty="0" smtClean="0">
                <a:solidFill>
                  <a:srgbClr val="000000"/>
                </a:solidFill>
              </a:rPr>
              <a:t> КБ, возможность прохождения летней практики на </a:t>
            </a:r>
            <a:r>
              <a:rPr lang="ru-RU" sz="1600" dirty="0">
                <a:solidFill>
                  <a:srgbClr val="000000"/>
                </a:solidFill>
              </a:rPr>
              <a:t>территории </a:t>
            </a:r>
            <a:r>
              <a:rPr lang="ru-RU" sz="1600" dirty="0" smtClean="0">
                <a:solidFill>
                  <a:srgbClr val="000000"/>
                </a:solidFill>
              </a:rPr>
              <a:t>предприятия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 smtClean="0"/>
              <a:t>Условия и возможности для участников </a:t>
            </a:r>
            <a:r>
              <a:rPr lang="ru-RU" dirty="0" err="1" smtClean="0"/>
              <a:t>студ</a:t>
            </a:r>
            <a:r>
              <a:rPr lang="ru-RU" dirty="0" smtClean="0"/>
              <a:t> </a:t>
            </a:r>
            <a:r>
              <a:rPr lang="ru-RU" dirty="0" smtClean="0"/>
              <a:t>КБ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/>
          <a:p>
            <a:fld id="{3B9CAC58-44C9-4DC0-A6AF-0B4057C34224}" type="slidenum">
              <a:rPr lang="ru-RU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5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264" y="30185"/>
            <a:ext cx="1251251" cy="778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38A033-8E83-499D-D300-CAEB4A956D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66" t="8506" r="18075" b="10055"/>
          <a:stretch/>
        </p:blipFill>
        <p:spPr>
          <a:xfrm>
            <a:off x="10454812" y="73785"/>
            <a:ext cx="770709" cy="698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CA77ECB-A064-5F5B-B777-C7B679AD38C8}"/>
              </a:ext>
            </a:extLst>
          </p:cNvPr>
          <p:cNvSpPr txBox="1"/>
          <p:nvPr/>
        </p:nvSpPr>
        <p:spPr>
          <a:xfrm>
            <a:off x="516988" y="1003780"/>
            <a:ext cx="47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Для стажеров / 0 набор (</a:t>
            </a:r>
            <a:r>
              <a:rPr lang="ru-RU" b="1" u="sng" dirty="0" smtClean="0">
                <a:cs typeface="Times New Roman" panose="02020603050405020304" pitchFamily="18" charset="0"/>
              </a:rPr>
              <a:t>только студенты 3 курса</a:t>
            </a:r>
            <a:r>
              <a:rPr lang="ru-RU" b="1" dirty="0" smtClean="0">
                <a:cs typeface="Times New Roman" panose="02020603050405020304" pitchFamily="18" charset="0"/>
              </a:rPr>
              <a:t>):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6293" y="1751770"/>
            <a:ext cx="5487292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2000"/>
              </a:spcAft>
              <a:defRPr/>
            </a:pPr>
            <a:r>
              <a:rPr lang="ru-RU" sz="1600" b="1" dirty="0" smtClean="0">
                <a:solidFill>
                  <a:srgbClr val="008290"/>
                </a:solidFill>
              </a:rPr>
              <a:t>Старт программы </a:t>
            </a:r>
            <a:r>
              <a:rPr lang="ru-RU" sz="1600" dirty="0" smtClean="0">
                <a:solidFill>
                  <a:srgbClr val="000000"/>
                </a:solidFill>
              </a:rPr>
              <a:t>– ноябрь 2025</a:t>
            </a:r>
          </a:p>
          <a:p>
            <a:pPr defTabSz="457200">
              <a:spcAft>
                <a:spcPts val="2000"/>
              </a:spcAft>
            </a:pPr>
            <a:r>
              <a:rPr lang="ru-RU" sz="1600" b="1" dirty="0">
                <a:solidFill>
                  <a:srgbClr val="008290"/>
                </a:solidFill>
              </a:rPr>
              <a:t>Срочный трудовой договор </a:t>
            </a:r>
            <a:r>
              <a:rPr lang="ru-RU" sz="1600" dirty="0">
                <a:solidFill>
                  <a:srgbClr val="000000"/>
                </a:solidFill>
              </a:rPr>
              <a:t>на срок с </a:t>
            </a:r>
            <a:r>
              <a:rPr lang="ru-RU" sz="1600" dirty="0" smtClean="0">
                <a:solidFill>
                  <a:srgbClr val="000000"/>
                </a:solidFill>
              </a:rPr>
              <a:t>ноября 2025 года </a:t>
            </a:r>
            <a:r>
              <a:rPr lang="ru-RU" sz="1600" dirty="0">
                <a:solidFill>
                  <a:srgbClr val="000000"/>
                </a:solidFill>
              </a:rPr>
              <a:t>по </a:t>
            </a:r>
            <a:r>
              <a:rPr lang="ru-RU" sz="1600" dirty="0" smtClean="0">
                <a:solidFill>
                  <a:srgbClr val="000000"/>
                </a:solidFill>
              </a:rPr>
              <a:t>февраль 2026 </a:t>
            </a:r>
            <a:r>
              <a:rPr lang="ru-RU" sz="1600" dirty="0">
                <a:solidFill>
                  <a:srgbClr val="000000"/>
                </a:solidFill>
              </a:rPr>
              <a:t>г. с пролонгацией до 30 июня </a:t>
            </a:r>
            <a:r>
              <a:rPr lang="ru-RU" sz="1600" dirty="0" smtClean="0">
                <a:solidFill>
                  <a:srgbClr val="000000"/>
                </a:solidFill>
              </a:rPr>
              <a:t>2027 </a:t>
            </a:r>
            <a:r>
              <a:rPr lang="ru-RU" sz="1600" dirty="0">
                <a:solidFill>
                  <a:srgbClr val="000000"/>
                </a:solidFill>
              </a:rPr>
              <a:t>г. </a:t>
            </a:r>
            <a:r>
              <a:rPr lang="ru-RU" sz="1600" b="1" dirty="0">
                <a:solidFill>
                  <a:srgbClr val="008290"/>
                </a:solidFill>
              </a:rPr>
              <a:t>в случае заключения целевого договора</a:t>
            </a:r>
            <a:endParaRPr lang="ru-RU" sz="1600" dirty="0">
              <a:solidFill>
                <a:srgbClr val="008290"/>
              </a:solidFill>
            </a:endParaRPr>
          </a:p>
          <a:p>
            <a:pPr defTabSz="457200">
              <a:spcAft>
                <a:spcPts val="2000"/>
              </a:spcAft>
              <a:defRPr/>
            </a:pPr>
            <a:r>
              <a:rPr lang="ru-RU" sz="1600" b="1" dirty="0" smtClean="0">
                <a:solidFill>
                  <a:srgbClr val="008290"/>
                </a:solidFill>
              </a:rPr>
              <a:t>Занятость</a:t>
            </a:r>
            <a:r>
              <a:rPr lang="ru-RU" sz="1600" dirty="0" smtClean="0">
                <a:solidFill>
                  <a:srgbClr val="000000"/>
                </a:solidFill>
              </a:rPr>
              <a:t> – 0,3 ставки (12 ч в неделю)</a:t>
            </a:r>
          </a:p>
          <a:p>
            <a:pPr defTabSz="457200">
              <a:spcAft>
                <a:spcPts val="2000"/>
              </a:spcAft>
              <a:defRPr/>
            </a:pPr>
            <a:r>
              <a:rPr lang="ru-RU" sz="1600" b="1" dirty="0" smtClean="0">
                <a:solidFill>
                  <a:srgbClr val="008290"/>
                </a:solidFill>
              </a:rPr>
              <a:t>Заключение </a:t>
            </a:r>
            <a:r>
              <a:rPr lang="ru-RU" sz="1600" b="1" dirty="0">
                <a:solidFill>
                  <a:srgbClr val="008290"/>
                </a:solidFill>
              </a:rPr>
              <a:t>целевого </a:t>
            </a:r>
            <a:r>
              <a:rPr lang="ru-RU" sz="1600" b="1" dirty="0" smtClean="0">
                <a:solidFill>
                  <a:srgbClr val="008290"/>
                </a:solidFill>
              </a:rPr>
              <a:t>договора</a:t>
            </a:r>
            <a:r>
              <a:rPr lang="ru-RU" sz="1600" dirty="0" smtClean="0">
                <a:solidFill>
                  <a:srgbClr val="000000"/>
                </a:solidFill>
              </a:rPr>
              <a:t>, гарантированное трудоустройство и </a:t>
            </a:r>
            <a:r>
              <a:rPr lang="ru-RU" sz="1600" dirty="0" err="1" smtClean="0">
                <a:solidFill>
                  <a:srgbClr val="000000"/>
                </a:solidFill>
              </a:rPr>
              <a:t>доп.выплата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– </a:t>
            </a:r>
            <a:r>
              <a:rPr lang="ru-RU" sz="1600" b="1" dirty="0">
                <a:solidFill>
                  <a:srgbClr val="008290"/>
                </a:solidFill>
              </a:rPr>
              <a:t>стипендия </a:t>
            </a:r>
            <a:r>
              <a:rPr lang="ru-RU" sz="1600" b="1" dirty="0" smtClean="0">
                <a:solidFill>
                  <a:srgbClr val="008290"/>
                </a:solidFill>
              </a:rPr>
              <a:t>17 200 </a:t>
            </a:r>
            <a:r>
              <a:rPr lang="ru-RU" sz="1600" b="1" dirty="0">
                <a:solidFill>
                  <a:srgbClr val="008290"/>
                </a:solidFill>
              </a:rPr>
              <a:t>руб.</a:t>
            </a:r>
          </a:p>
          <a:p>
            <a:pPr defTabSz="457200">
              <a:spcAft>
                <a:spcPts val="2000"/>
              </a:spcAft>
              <a:defRPr/>
            </a:pPr>
            <a:r>
              <a:rPr lang="ru-RU" sz="1600" b="1" dirty="0" smtClean="0">
                <a:solidFill>
                  <a:srgbClr val="008290"/>
                </a:solidFill>
              </a:rPr>
              <a:t>Выплаты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по результатам работы 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оклад 13 400 </a:t>
            </a:r>
            <a:r>
              <a:rPr lang="ru-RU" sz="1600" dirty="0">
                <a:solidFill>
                  <a:srgbClr val="000000"/>
                </a:solidFill>
              </a:rPr>
              <a:t>руб. </a:t>
            </a:r>
            <a:r>
              <a:rPr lang="ru-RU" sz="1600" dirty="0" smtClean="0">
                <a:solidFill>
                  <a:srgbClr val="000000"/>
                </a:solidFill>
              </a:rPr>
              <a:t>+ премия до 16 500 </a:t>
            </a:r>
            <a:r>
              <a:rPr lang="ru-RU" sz="1600" dirty="0">
                <a:solidFill>
                  <a:srgbClr val="000000"/>
                </a:solidFill>
              </a:rPr>
              <a:t>руб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</a:p>
          <a:p>
            <a:pPr defTabSz="457200">
              <a:spcAft>
                <a:spcPts val="2000"/>
              </a:spcAft>
              <a:defRPr/>
            </a:pPr>
            <a:r>
              <a:rPr lang="ru-RU" sz="1600" b="1" dirty="0" err="1">
                <a:solidFill>
                  <a:srgbClr val="008290"/>
                </a:solidFill>
              </a:rPr>
              <a:t>Бенефиты</a:t>
            </a:r>
            <a:r>
              <a:rPr lang="ru-RU" sz="1600" dirty="0">
                <a:solidFill>
                  <a:srgbClr val="000000"/>
                </a:solidFill>
              </a:rPr>
              <a:t> – ДМС со второго месяца </a:t>
            </a:r>
            <a:r>
              <a:rPr lang="ru-RU" sz="1600" dirty="0" smtClean="0">
                <a:solidFill>
                  <a:srgbClr val="000000"/>
                </a:solidFill>
              </a:rPr>
              <a:t>работы</a:t>
            </a:r>
          </a:p>
          <a:p>
            <a:pPr defTabSz="457200">
              <a:spcAft>
                <a:spcPts val="2000"/>
              </a:spcAft>
              <a:defRPr/>
            </a:pPr>
            <a:r>
              <a:rPr lang="ru-RU" sz="1600" b="1" dirty="0" smtClean="0">
                <a:solidFill>
                  <a:srgbClr val="008290"/>
                </a:solidFill>
              </a:rPr>
              <a:t>Очный </a:t>
            </a:r>
            <a:r>
              <a:rPr lang="ru-RU" sz="1600" b="1" dirty="0">
                <a:solidFill>
                  <a:srgbClr val="008290"/>
                </a:solidFill>
              </a:rPr>
              <a:t>формат работы</a:t>
            </a:r>
            <a:r>
              <a:rPr lang="ru-RU" sz="1600" dirty="0">
                <a:solidFill>
                  <a:srgbClr val="000000"/>
                </a:solidFill>
              </a:rPr>
              <a:t>: 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рабочее место в </a:t>
            </a:r>
            <a:r>
              <a:rPr lang="ru-RU" sz="1600" dirty="0" err="1">
                <a:solidFill>
                  <a:srgbClr val="000000"/>
                </a:solidFill>
              </a:rPr>
              <a:t>студ</a:t>
            </a:r>
            <a:r>
              <a:rPr lang="ru-RU" sz="1600" dirty="0">
                <a:solidFill>
                  <a:srgbClr val="000000"/>
                </a:solidFill>
              </a:rPr>
              <a:t> КБ и возможность работы летом </a:t>
            </a:r>
            <a:r>
              <a:rPr lang="ru-RU" sz="1600" b="1" dirty="0">
                <a:solidFill>
                  <a:srgbClr val="14808E"/>
                </a:solidFill>
              </a:rPr>
              <a:t>на полную ставку</a:t>
            </a:r>
            <a:r>
              <a:rPr lang="ru-RU" sz="1600" dirty="0">
                <a:solidFill>
                  <a:srgbClr val="000000"/>
                </a:solidFill>
              </a:rPr>
              <a:t> на территории предприятия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A77ECB-A064-5F5B-B777-C7B679AD38C8}"/>
              </a:ext>
            </a:extLst>
          </p:cNvPr>
          <p:cNvSpPr txBox="1"/>
          <p:nvPr/>
        </p:nvSpPr>
        <p:spPr>
          <a:xfrm>
            <a:off x="5846293" y="1003780"/>
            <a:ext cx="58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Для основного набора (</a:t>
            </a:r>
            <a:r>
              <a:rPr lang="ru-RU" b="1" u="sng" dirty="0" smtClean="0">
                <a:cs typeface="Times New Roman" panose="02020603050405020304" pitchFamily="18" charset="0"/>
              </a:rPr>
              <a:t>только студенты 4 курса и 1, 2 курса магистратуры</a:t>
            </a:r>
            <a:r>
              <a:rPr lang="ru-RU" b="1" dirty="0" smtClean="0">
                <a:cs typeface="Times New Roman" panose="02020603050405020304" pitchFamily="18" charset="0"/>
              </a:rPr>
              <a:t>):</a:t>
            </a:r>
            <a:endParaRPr lang="ru-RU" b="1" dirty="0"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7E1B26B-B7CE-0BBF-D9EF-2CC3B6913A2B}"/>
              </a:ext>
            </a:extLst>
          </p:cNvPr>
          <p:cNvCxnSpPr/>
          <p:nvPr/>
        </p:nvCxnSpPr>
        <p:spPr bwMode="auto">
          <a:xfrm>
            <a:off x="5475515" y="1110346"/>
            <a:ext cx="0" cy="54288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886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754" y="324464"/>
            <a:ext cx="656122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Преимущества работы в студенческом </a:t>
            </a:r>
            <a:r>
              <a:rPr lang="ru-RU" sz="2400" b="1" dirty="0" smtClean="0">
                <a:solidFill>
                  <a:schemeClr val="accent2"/>
                </a:solidFill>
              </a:rPr>
              <a:t>КБ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57315"/>
            <a:ext cx="11560277" cy="4719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Официальное трудоустройство </a:t>
            </a:r>
            <a:r>
              <a:rPr lang="ru-RU" sz="2000" dirty="0"/>
              <a:t>в штат </a:t>
            </a:r>
            <a:r>
              <a:rPr lang="ru-RU" sz="2000" dirty="0" smtClean="0"/>
              <a:t>компании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Обучение</a:t>
            </a:r>
            <a:r>
              <a:rPr lang="ru-RU" sz="2000" dirty="0"/>
              <a:t>, доступ к большой библиотеке различных учебных </a:t>
            </a:r>
            <a:r>
              <a:rPr lang="ru-RU" sz="2000" dirty="0" smtClean="0"/>
              <a:t>материалов</a:t>
            </a:r>
            <a:endParaRPr lang="ru-RU" sz="20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Реальные</a:t>
            </a:r>
            <a:r>
              <a:rPr lang="ru-RU" sz="2000" dirty="0"/>
              <a:t> задачи, </a:t>
            </a:r>
            <a:r>
              <a:rPr lang="ru-RU" sz="2000" b="1" dirty="0"/>
              <a:t>опытный</a:t>
            </a:r>
            <a:r>
              <a:rPr lang="ru-RU" sz="2000" dirty="0"/>
              <a:t> </a:t>
            </a:r>
            <a:r>
              <a:rPr lang="ru-RU" sz="2000" dirty="0" smtClean="0"/>
              <a:t>наставник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Понятный</a:t>
            </a:r>
            <a:r>
              <a:rPr lang="ru-RU" sz="2000" dirty="0"/>
              <a:t>, прозрачный </a:t>
            </a:r>
            <a:r>
              <a:rPr lang="ru-RU" sz="2000" b="1" dirty="0"/>
              <a:t>карьерный </a:t>
            </a:r>
            <a:r>
              <a:rPr lang="ru-RU" sz="2000" b="1" dirty="0" smtClean="0"/>
              <a:t>трек</a:t>
            </a:r>
            <a:endParaRPr lang="ru-RU" sz="2000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Ежемесячная </a:t>
            </a:r>
            <a:r>
              <a:rPr lang="ru-RU" sz="2000" b="1" dirty="0"/>
              <a:t>оплата </a:t>
            </a:r>
            <a:r>
              <a:rPr lang="ru-RU" sz="2000" dirty="0"/>
              <a:t>до 42 тыс. рублей </a:t>
            </a:r>
            <a:r>
              <a:rPr lang="ru-RU" sz="2000" b="1" dirty="0"/>
              <a:t>при частичной занятости </a:t>
            </a:r>
            <a:r>
              <a:rPr lang="ru-RU" sz="2000" dirty="0"/>
              <a:t>(не менее 10-12 часов в неделю</a:t>
            </a:r>
            <a:r>
              <a:rPr lang="ru-RU" sz="2000" dirty="0" smtClean="0"/>
              <a:t>)</a:t>
            </a:r>
            <a:endParaRPr lang="ru-RU" sz="2000" dirty="0"/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Экскурсии </a:t>
            </a:r>
            <a:r>
              <a:rPr lang="ru-RU" sz="2000" dirty="0"/>
              <a:t>на производственные площадки </a:t>
            </a:r>
            <a:r>
              <a:rPr lang="ru-RU" sz="2000" dirty="0" smtClean="0"/>
              <a:t>АО </a:t>
            </a:r>
            <a:r>
              <a:rPr lang="ru-RU" sz="2000" dirty="0"/>
              <a:t>Силовые машины</a:t>
            </a:r>
          </a:p>
          <a:p>
            <a:pPr marL="342900" lvl="0" indent="-342900" defTabSz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Возможность </a:t>
            </a:r>
            <a:r>
              <a:rPr lang="ru-RU" sz="2000" b="1" dirty="0"/>
              <a:t>прохождения практики</a:t>
            </a:r>
            <a:r>
              <a:rPr lang="ru-RU" sz="2000" dirty="0"/>
              <a:t>, помощь в подготовке отчетных документов и написании научных работ по тематике </a:t>
            </a:r>
            <a:r>
              <a:rPr lang="ru-RU" sz="2000" dirty="0" smtClean="0"/>
              <a:t>СМ</a:t>
            </a:r>
            <a:r>
              <a:rPr lang="ru-RU" sz="2000" dirty="0" smtClean="0"/>
              <a:t> </a:t>
            </a:r>
          </a:p>
          <a:p>
            <a:pPr marL="342900" indent="-342900" defTabSz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Возможность связать тематику ВКР с задачами, решаемыми в </a:t>
            </a:r>
            <a:r>
              <a:rPr lang="ru-RU" sz="2000" dirty="0" smtClean="0"/>
              <a:t>СКБ</a:t>
            </a:r>
            <a:endParaRPr lang="ru-RU" sz="2000" dirty="0"/>
          </a:p>
          <a:p>
            <a:pPr marL="342900" indent="-342900" defTabSz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b="1" dirty="0"/>
              <a:t>участия в конкурсах</a:t>
            </a:r>
            <a:r>
              <a:rPr lang="ru-RU" sz="2000" dirty="0"/>
              <a:t>, конференциях, благотворительных и спортивных </a:t>
            </a:r>
            <a:r>
              <a:rPr lang="ru-RU" sz="2000" dirty="0" smtClean="0"/>
              <a:t>мероприятиях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621728" y="6466348"/>
            <a:ext cx="47194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264" y="30185"/>
            <a:ext cx="1251251" cy="778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38A033-8E83-499D-D300-CAEB4A956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6" t="8506" r="18075" b="10055"/>
          <a:stretch/>
        </p:blipFill>
        <p:spPr>
          <a:xfrm>
            <a:off x="10454812" y="73785"/>
            <a:ext cx="770709" cy="6988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3737DA-576C-0529-C369-660D61142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1092429"/>
            <a:ext cx="1677628" cy="16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BB8FBEBD-F7C1-4D28-9130-A80572EE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4143"/>
            <a:ext cx="10080500" cy="350284"/>
          </a:xfrm>
        </p:spPr>
        <p:txBody>
          <a:bodyPr/>
          <a:lstStyle/>
          <a:p>
            <a:r>
              <a:rPr lang="ru-RU" sz="2400" dirty="0" smtClean="0"/>
              <a:t>Анонс мероприятий в МЭИ с АО «Силовые машины»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B456D28-996A-4061-BA83-CBC94FE7FA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A4DA524-9A7A-4009-BC10-7435B936C7B5}" type="slidenum"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264" y="30185"/>
            <a:ext cx="1251251" cy="7780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238A033-8E83-499D-D300-CAEB4A956D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66" t="8506" r="18075" b="10055"/>
          <a:stretch/>
        </p:blipFill>
        <p:spPr>
          <a:xfrm>
            <a:off x="10454812" y="73785"/>
            <a:ext cx="770709" cy="698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989" y="1465097"/>
            <a:ext cx="111535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FF0000"/>
                </a:solidFill>
              </a:rPr>
              <a:t>Мероприятие № 1:</a:t>
            </a:r>
            <a:r>
              <a:rPr lang="ru-RU" sz="2000" b="1" dirty="0" smtClean="0">
                <a:solidFill>
                  <a:srgbClr val="00829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Карьерный </a:t>
            </a:r>
            <a:r>
              <a:rPr lang="ru-RU" sz="2000" dirty="0">
                <a:solidFill>
                  <a:srgbClr val="000000"/>
                </a:solidFill>
              </a:rPr>
              <a:t>интенсив «Путь к успеху: Как подготовиться к собеседованию и покорить сердце работодателя» </a:t>
            </a:r>
            <a:r>
              <a:rPr lang="ru-RU" sz="2000" i="1" dirty="0">
                <a:solidFill>
                  <a:srgbClr val="000000"/>
                </a:solidFill>
              </a:rPr>
              <a:t>(лайфхаки по прохождения собеседований, 4 мифа о поиске работы, конструктор резюме)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endParaRPr lang="ru-RU" sz="2000" dirty="0" smtClean="0">
              <a:solidFill>
                <a:srgbClr val="000000"/>
              </a:solidFill>
            </a:endParaRPr>
          </a:p>
          <a:p>
            <a:pPr defTabSz="457200"/>
            <a:r>
              <a:rPr lang="ru-RU" sz="2000" b="1" dirty="0">
                <a:solidFill>
                  <a:srgbClr val="008290"/>
                </a:solidFill>
              </a:rPr>
              <a:t>Формат</a:t>
            </a:r>
            <a:r>
              <a:rPr lang="ru-RU" sz="2000" b="1" dirty="0" smtClean="0">
                <a:solidFill>
                  <a:srgbClr val="008290"/>
                </a:solidFill>
              </a:rPr>
              <a:t>: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онлайн</a:t>
            </a:r>
            <a:endParaRPr lang="ru-RU" sz="2000" dirty="0">
              <a:solidFill>
                <a:srgbClr val="000000"/>
              </a:solidFill>
            </a:endParaRPr>
          </a:p>
          <a:p>
            <a:pPr defTabSz="457200"/>
            <a:r>
              <a:rPr lang="ru-RU" sz="2000" b="1" dirty="0" smtClean="0">
                <a:solidFill>
                  <a:srgbClr val="008290"/>
                </a:solidFill>
              </a:rPr>
              <a:t>Дата проведения</a:t>
            </a:r>
            <a:r>
              <a:rPr lang="ru-RU" sz="2000" b="1" smtClean="0">
                <a:solidFill>
                  <a:srgbClr val="008290"/>
                </a:solidFill>
              </a:rPr>
              <a:t>: </a:t>
            </a:r>
            <a:r>
              <a:rPr lang="ru-RU" sz="2000" smtClean="0">
                <a:solidFill>
                  <a:srgbClr val="000000"/>
                </a:solidFill>
              </a:rPr>
              <a:t>13 октября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30419"/>
            <a:ext cx="12192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000" b="1" dirty="0">
                <a:ln w="22225">
                  <a:solidFill>
                    <a:srgbClr val="14808E"/>
                  </a:solidFill>
                  <a:prstDash val="solid"/>
                </a:ln>
                <a:solidFill>
                  <a:srgbClr val="14808E">
                    <a:lumMod val="40000"/>
                    <a:lumOff val="60000"/>
                  </a:srgbClr>
                </a:solidFill>
              </a:rPr>
              <a:t>Используй </a:t>
            </a:r>
            <a:r>
              <a:rPr lang="ru-RU" sz="2000" b="1" dirty="0" smtClean="0">
                <a:ln w="22225">
                  <a:solidFill>
                    <a:srgbClr val="14808E"/>
                  </a:solidFill>
                  <a:prstDash val="solid"/>
                </a:ln>
                <a:solidFill>
                  <a:srgbClr val="14808E">
                    <a:lumMod val="40000"/>
                    <a:lumOff val="60000"/>
                  </a:srgbClr>
                </a:solidFill>
              </a:rPr>
              <a:t>свою возможность!</a:t>
            </a:r>
            <a:r>
              <a:rPr lang="ru-RU" sz="2000" dirty="0">
                <a:solidFill>
                  <a:srgbClr val="008290"/>
                </a:solidFill>
              </a:rPr>
              <a:t> </a:t>
            </a:r>
            <a:r>
              <a:rPr lang="ru-RU" sz="2000" dirty="0" smtClean="0">
                <a:solidFill>
                  <a:srgbClr val="000000"/>
                </a:solidFill>
              </a:rPr>
              <a:t>Узнай больше о СКБ, пообщайся с сотрудниками компании, выиграй призы, пройди собеседование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988" y="3625726"/>
            <a:ext cx="92096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FF0000"/>
                </a:solidFill>
              </a:rPr>
              <a:t>Мероприятие № 2:</a:t>
            </a:r>
            <a:r>
              <a:rPr lang="ru-RU" sz="2000" b="1" dirty="0" smtClean="0">
                <a:solidFill>
                  <a:srgbClr val="00829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One </a:t>
            </a:r>
            <a:r>
              <a:rPr lang="en-US" sz="2000" dirty="0">
                <a:solidFill>
                  <a:srgbClr val="000000"/>
                </a:solidFill>
              </a:rPr>
              <a:t>Day Offer </a:t>
            </a:r>
            <a:r>
              <a:rPr lang="ru-RU" sz="2000" dirty="0" smtClean="0">
                <a:solidFill>
                  <a:srgbClr val="000000"/>
                </a:solidFill>
              </a:rPr>
              <a:t>МЭИ</a:t>
            </a:r>
          </a:p>
          <a:p>
            <a:pPr defTabSz="457200"/>
            <a:r>
              <a:rPr lang="ru-RU" sz="2000" b="1" dirty="0">
                <a:solidFill>
                  <a:srgbClr val="008290"/>
                </a:solidFill>
              </a:rPr>
              <a:t>Формат</a:t>
            </a:r>
            <a:r>
              <a:rPr lang="ru-RU" sz="2000" b="1" dirty="0" smtClean="0">
                <a:solidFill>
                  <a:srgbClr val="008290"/>
                </a:solidFill>
              </a:rPr>
              <a:t>: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очно</a:t>
            </a:r>
            <a:endParaRPr lang="ru-RU" sz="2000" dirty="0">
              <a:solidFill>
                <a:srgbClr val="000000"/>
              </a:solidFill>
            </a:endParaRPr>
          </a:p>
          <a:p>
            <a:pPr defTabSz="457200"/>
            <a:r>
              <a:rPr lang="ru-RU" sz="2000" b="1" dirty="0" smtClean="0">
                <a:solidFill>
                  <a:srgbClr val="008290"/>
                </a:solidFill>
              </a:rPr>
              <a:t>Даты проведения: </a:t>
            </a:r>
            <a:r>
              <a:rPr lang="ru-RU" sz="2000" dirty="0" smtClean="0">
                <a:solidFill>
                  <a:srgbClr val="000000"/>
                </a:solidFill>
              </a:rPr>
              <a:t>с 22 по 24 октября</a:t>
            </a:r>
          </a:p>
          <a:p>
            <a:pPr defTabSz="457200"/>
            <a:r>
              <a:rPr lang="ru-RU" sz="2000" b="1" dirty="0" smtClean="0">
                <a:solidFill>
                  <a:srgbClr val="008290"/>
                </a:solidFill>
              </a:rPr>
              <a:t>Площадка проведения:</a:t>
            </a:r>
            <a:r>
              <a:rPr lang="ru-RU" sz="2000" dirty="0" smtClean="0">
                <a:solidFill>
                  <a:srgbClr val="000000"/>
                </a:solidFill>
              </a:rPr>
              <a:t> холл 1 и 2 этажа главного корпуса МЭИ, корпус Ш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1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BB8FBEBD-F7C1-4D28-9130-A80572EE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4143"/>
            <a:ext cx="10460309" cy="350284"/>
          </a:xfrm>
        </p:spPr>
        <p:txBody>
          <a:bodyPr/>
          <a:lstStyle/>
          <a:p>
            <a:r>
              <a:rPr lang="ru-RU" sz="2400" dirty="0" smtClean="0"/>
              <a:t>Хотите присоединиться к коллективу </a:t>
            </a:r>
            <a:r>
              <a:rPr lang="ru-RU" sz="2400" dirty="0"/>
              <a:t>студенческого </a:t>
            </a:r>
            <a:r>
              <a:rPr lang="ru-RU" sz="2400" dirty="0" smtClean="0"/>
              <a:t>КБ?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B456D28-996A-4061-BA83-CBC94FE7FA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A4DA524-9A7A-4009-BC10-7435B936C7B5}" type="slidenum"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51009" y="4076574"/>
            <a:ext cx="3336670" cy="475264"/>
            <a:chOff x="578967" y="4100825"/>
            <a:chExt cx="3336670" cy="475264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60B31C03-655E-4381-86EC-BF976BC82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7244" y="4100825"/>
              <a:ext cx="475261" cy="475264"/>
            </a:xfrm>
            <a:prstGeom prst="rect">
              <a:avLst/>
            </a:prstGeom>
          </p:spPr>
        </p:pic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82165A75-A47D-9143-869B-DAC7EC5FC80A}"/>
                </a:ext>
              </a:extLst>
            </p:cNvPr>
            <p:cNvCxnSpPr>
              <a:cxnSpLocks/>
            </p:cNvCxnSpPr>
            <p:nvPr/>
          </p:nvCxnSpPr>
          <p:spPr>
            <a:xfrm>
              <a:off x="578967" y="4566482"/>
              <a:ext cx="333667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D06D56-2ECC-5520-DD35-64272EA13508}"/>
              </a:ext>
            </a:extLst>
          </p:cNvPr>
          <p:cNvSpPr txBox="1"/>
          <p:nvPr/>
        </p:nvSpPr>
        <p:spPr>
          <a:xfrm>
            <a:off x="3943968" y="1048385"/>
            <a:ext cx="448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Анкета для собеседования в 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СКБ*:</a:t>
            </a:r>
            <a:endParaRPr lang="ru-RU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68" y="1389093"/>
            <a:ext cx="4481863" cy="44818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75322" y="5176786"/>
            <a:ext cx="411667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2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2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12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анкеты вас пригласят на </a:t>
            </a:r>
            <a:r>
              <a:rPr lang="ru-RU" sz="12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очные собеседования </a:t>
            </a:r>
            <a:r>
              <a:rPr lang="ru-RU" sz="12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(даты проведения: с </a:t>
            </a:r>
            <a:r>
              <a:rPr lang="ru-RU" sz="12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sz="12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ru-RU" sz="12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октября</a:t>
            </a:r>
            <a:r>
              <a:rPr lang="ru-RU" sz="12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i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85421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300" b="1" dirty="0">
                <a:ln w="22225">
                  <a:solidFill>
                    <a:srgbClr val="14808E"/>
                  </a:solidFill>
                  <a:prstDash val="solid"/>
                </a:ln>
                <a:solidFill>
                  <a:srgbClr val="14808E">
                    <a:lumMod val="40000"/>
                    <a:lumOff val="60000"/>
                  </a:srgbClr>
                </a:solidFill>
              </a:rPr>
              <a:t>Не упусти свой шанс!</a:t>
            </a:r>
            <a:r>
              <a:rPr lang="ru-RU" sz="2300" dirty="0">
                <a:solidFill>
                  <a:srgbClr val="008290"/>
                </a:solidFill>
              </a:rPr>
              <a:t> Стань частью профессионального сообщества уже сейчас.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264" y="30185"/>
            <a:ext cx="1251251" cy="7780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238A033-8E83-499D-D300-CAEB4A956D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66" t="8506" r="18075" b="10055"/>
          <a:stretch/>
        </p:blipFill>
        <p:spPr>
          <a:xfrm>
            <a:off x="10454812" y="73785"/>
            <a:ext cx="770709" cy="6988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727A15-BEAC-8DA2-C935-AE4B562EB613}"/>
              </a:ext>
            </a:extLst>
          </p:cNvPr>
          <p:cNvSpPr txBox="1"/>
          <p:nvPr/>
        </p:nvSpPr>
        <p:spPr>
          <a:xfrm>
            <a:off x="8082203" y="3727637"/>
            <a:ext cx="37017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u="sng" dirty="0">
                <a:cs typeface="Times New Roman" panose="02020603050405020304" pitchFamily="18" charset="0"/>
              </a:rPr>
              <a:t>Координатор СКБ в НИУ МЭИ</a:t>
            </a:r>
            <a:r>
              <a:rPr lang="en-US" sz="1600" dirty="0"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ru-RU" sz="1600" dirty="0">
                <a:cs typeface="Times New Roman" panose="02020603050405020304" pitchFamily="18" charset="0"/>
              </a:rPr>
              <a:t>доцент кафедры ИТНО </a:t>
            </a:r>
          </a:p>
          <a:p>
            <a:pPr algn="r"/>
            <a:r>
              <a:rPr lang="ru-RU" sz="1600" dirty="0">
                <a:cs typeface="Times New Roman" panose="02020603050405020304" pitchFamily="18" charset="0"/>
              </a:rPr>
              <a:t>Осипов Сергей Константинович, 89035052133, </a:t>
            </a:r>
          </a:p>
          <a:p>
            <a:pPr algn="r"/>
            <a:r>
              <a:rPr lang="en-US" sz="1600" dirty="0">
                <a:cs typeface="Times New Roman" panose="02020603050405020304" pitchFamily="18" charset="0"/>
              </a:rPr>
              <a:t>osipovsk@mpei.ru</a:t>
            </a:r>
            <a:endParaRPr lang="ru-RU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2515"/>
      </p:ext>
    </p:extLst>
  </p:cSld>
  <p:clrMapOvr>
    <a:masterClrMapping/>
  </p:clrMapOvr>
</p:sld>
</file>

<file path=ppt/theme/theme1.xml><?xml version="1.0" encoding="utf-8"?>
<a:theme xmlns:a="http://schemas.openxmlformats.org/drawingml/2006/main" name="1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3E5F38F521DB429E8091C58C84028E" ma:contentTypeVersion="1" ma:contentTypeDescription="Создание документа." ma:contentTypeScope="" ma:versionID="a6e4dcf1470728983999fc8bdd3d96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f842d183dd6d9a064d3b4ab7a2cc3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752831-0188-4EA2-A7D0-FA2C6BFD8CFD}"/>
</file>

<file path=customXml/itemProps2.xml><?xml version="1.0" encoding="utf-8"?>
<ds:datastoreItem xmlns:ds="http://schemas.openxmlformats.org/officeDocument/2006/customXml" ds:itemID="{EC42BB38-134C-4D36-9F08-902692450EDA}"/>
</file>

<file path=customXml/itemProps3.xml><?xml version="1.0" encoding="utf-8"?>
<ds:datastoreItem xmlns:ds="http://schemas.openxmlformats.org/officeDocument/2006/customXml" ds:itemID="{8DCEABC8-DFBC-489B-9B12-6F0CAC5B3C10}"/>
</file>

<file path=docProps/app.xml><?xml version="1.0" encoding="utf-8"?>
<Properties xmlns="http://schemas.openxmlformats.org/officeDocument/2006/extended-properties" xmlns:vt="http://schemas.openxmlformats.org/officeDocument/2006/docPropsVTypes">
  <TotalTime>7291</TotalTime>
  <Words>693</Words>
  <Application>Microsoft Office PowerPoint</Application>
  <PresentationFormat>Широкоэкранный</PresentationFormat>
  <Paragraphs>99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Arial</vt:lpstr>
      <vt:lpstr>Calibri</vt:lpstr>
      <vt:lpstr>FS Severstal</vt:lpstr>
      <vt:lpstr>Roboto Thin</vt:lpstr>
      <vt:lpstr>Times New Roman</vt:lpstr>
      <vt:lpstr>Wingdings</vt:lpstr>
      <vt:lpstr>1_Severstal</vt:lpstr>
      <vt:lpstr>2_Severstal</vt:lpstr>
      <vt:lpstr>3_Severstal</vt:lpstr>
      <vt:lpstr>4_Severstal</vt:lpstr>
      <vt:lpstr>5_Severstal</vt:lpstr>
      <vt:lpstr>6_Severstal</vt:lpstr>
      <vt:lpstr>7_Severstal</vt:lpstr>
      <vt:lpstr>8_Severstal</vt:lpstr>
      <vt:lpstr>9_Severstal</vt:lpstr>
      <vt:lpstr>Презентация PowerPoint</vt:lpstr>
      <vt:lpstr>Группа компаний АО «Силовые машины» - гарант энергобезопасности страны и прогнозируемой работы отечественной энергетики с гарантированным сервисом</vt:lpstr>
      <vt:lpstr>Презентация PowerPoint</vt:lpstr>
      <vt:lpstr>Направления набора в 2025 году. Используемое ПО.</vt:lpstr>
      <vt:lpstr>Условия и возможности для участников студ КБ</vt:lpstr>
      <vt:lpstr>Презентация PowerPoint</vt:lpstr>
      <vt:lpstr>Анонс мероприятий в МЭИ с АО «Силовые машины»</vt:lpstr>
      <vt:lpstr>Хотите присоединиться к коллективу студенческого КБ?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Бычков Николай Михайлович</dc:creator>
  <cp:lastModifiedBy>Губа Анна Александровна</cp:lastModifiedBy>
  <cp:revision>814</cp:revision>
  <cp:lastPrinted>2019-10-30T07:38:36Z</cp:lastPrinted>
  <dcterms:created xsi:type="dcterms:W3CDTF">2019-09-04T07:58:36Z</dcterms:created>
  <dcterms:modified xsi:type="dcterms:W3CDTF">2025-10-09T10:27:13Z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0x010100123E5F38F521DB429E8091C58C84028E</vt:lpwstr>
  </property>
</Properties>
</file>