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59" r:id="rId2"/>
    <p:sldId id="660" r:id="rId3"/>
    <p:sldId id="661" r:id="rId4"/>
    <p:sldId id="6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ролин Александр Александрович" initials="КАА" lastIdx="1" clrIdx="0"/>
  <p:cmAuthor id="2" name="Комаров Иван Игорьевич" initials="КИИ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00"/>
    <a:srgbClr val="960000"/>
    <a:srgbClr val="92D050"/>
    <a:srgbClr val="0045D0"/>
    <a:srgbClr val="002060"/>
    <a:srgbClr val="0044CC"/>
    <a:srgbClr val="F4D8E1"/>
    <a:srgbClr val="FFC000"/>
    <a:srgbClr val="8FAAD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3" autoAdjust="0"/>
    <p:restoredTop sz="81630" autoAdjust="0"/>
  </p:normalViewPr>
  <p:slideViewPr>
    <p:cSldViewPr snapToGrid="0">
      <p:cViewPr varScale="1">
        <p:scale>
          <a:sx n="77" d="100"/>
          <a:sy n="77" d="100"/>
        </p:scale>
        <p:origin x="9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8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ABBF9-9991-4419-B269-AB843435D678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F8BCA-FC9B-4C52-8C9D-F85DC0A36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9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3B332-75E9-4638-B6AA-D3AC4FFF152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229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3B332-75E9-4638-B6AA-D3AC4FFF15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538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3B332-75E9-4638-B6AA-D3AC4FFF15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751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3B332-75E9-4638-B6AA-D3AC4FFF15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943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A439E8-0887-6207-9C36-E59A708F4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CF0BE2-AAA9-4B41-0F04-8437FE185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07D06B-B0A1-F8CD-90E0-1993BC47F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CBFD27-F1C4-82DC-9C50-6499F2D1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4669AE-4D6F-29C4-51F8-DFC17655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0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6C62E-7DB7-AF0D-2F1E-45A8798F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1F8C3DF-8692-FB7B-28DD-71FDEC252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AB66F1-F4E8-953A-88E6-8A8CAD2E7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D4326C-AE94-3CC3-6AFC-AB156FCF5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020588-6CAE-9996-7924-62F1D705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41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289FFFA-1E0A-CDF2-E949-CD207B1FD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0E45D5-A040-92C3-1636-1853113CB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7516A2-EC7A-CB64-2251-82B76954C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EC569-DD0B-BB46-DD8A-0DF762541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7E2F13-0CA1-DD30-9CE9-67F7FAC0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7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0FED1-4B00-D641-4C14-CA2246D17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57CA6B-4AF4-46D9-3A0C-ED6CB47A5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54EBE6-84BC-E71B-B2CB-DCDD582C1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29BF86-FC26-D695-27AD-777E09D54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DABE8E-23B9-C0A8-73E9-F3972BCE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44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323843-13E2-78AC-181B-8F0812CE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21F7E8-B037-7D1B-7576-39B5D7EF6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DB575A-359B-37AC-8588-590CEEA8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C40323-484B-34E2-6459-F14D1710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B270DE-0072-0D4C-989F-41C52A0B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19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5F6F7-D182-4B7E-FC95-515F85C7B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E864EB-8ECC-DDB8-E830-E905ED92D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1D4765-8CD2-53D6-6296-7A5598ABF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A5E8A4-689F-814C-E076-4FFE2BF36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493D54-B04B-50C1-5846-ED33D8A7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545DF8-06C6-B972-6FC2-CF314ECD4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32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D567E-E56E-8A2A-17ED-CF5EA93EC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5C6EB7-431F-E3A7-EEF1-1B0710810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31895B-0C0D-1B18-693C-0E4F80627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9C69F6D-B0FC-C86D-6C37-E2FD6A8D48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32634E-BE66-6636-3083-DE83479C8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79B743C-E3D6-ECDC-547C-412380193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CA8ADE2-D36E-F854-61A0-896E9BF7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E7ED77C-4EEF-D1F4-800E-CB2C45C6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21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82C34-B9E3-072F-AF00-142280177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2CFC72-6AF5-716E-71E0-6C4E2E3C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3360733-2E69-5B2E-1E28-6EC656A7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D803EBB-B8D0-73C8-3003-714BF421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5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FF6400-8573-9971-2720-90A04A443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16DD37-FD20-6055-656C-D2CEB526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611C8C-DF59-FFF0-2A4D-440A2079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45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C2779B-DA83-EA95-7C5E-9C20B2AC9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2950AC-F492-3182-22C2-2DF517EE5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1C4C47-33F2-B35C-864C-500812EA1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8FEFBF-520E-9C2D-2036-7E2DBA3C3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5154E1-D5F6-11E1-F31F-3562E2ADF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FCE86E-008B-72F5-B18E-D878981C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17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0B9B6-41DC-800E-2F42-BC1B0C70A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1DE1BF1-0327-01CE-2A69-254D3510FA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98EB2F-2378-09A9-DF17-C754B2A62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01C0F2-5060-931C-D54C-A5F7F837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812273-E08B-B20C-D328-43B0F5E5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B48202-C1AE-94BF-79F1-346EB6A2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74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D50FD-284B-28AC-5A5B-A5D0C4439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FFF967-D744-56CE-4D7C-95C7BC4C5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FA734-6C3E-7748-9079-03D59E2924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26159B-A9BC-92F1-B79B-01FF8C0D0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22C8F7-3DB7-83A3-4401-A3065973D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5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141619" y="621037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41619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087290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-6083" y="6367159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031C226-391E-D178-A2B5-47953D6CDE90}"/>
              </a:ext>
            </a:extLst>
          </p:cNvPr>
          <p:cNvCxnSpPr/>
          <p:nvPr/>
        </p:nvCxnSpPr>
        <p:spPr>
          <a:xfrm>
            <a:off x="10590958" y="638977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B2CABD-6C93-3C42-E5D6-349E080FC4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7"/>
          <a:stretch/>
        </p:blipFill>
        <p:spPr>
          <a:xfrm>
            <a:off x="11166284" y="-2010"/>
            <a:ext cx="1019650" cy="100666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E95CD3-0B83-A297-4B05-4EC79BFC24B0}"/>
              </a:ext>
            </a:extLst>
          </p:cNvPr>
          <p:cNvSpPr/>
          <p:nvPr/>
        </p:nvSpPr>
        <p:spPr>
          <a:xfrm>
            <a:off x="11166267" y="-2382"/>
            <a:ext cx="1019650" cy="100250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8">
            <a:extLst>
              <a:ext uri="{FF2B5EF4-FFF2-40B4-BE49-F238E27FC236}">
                <a16:creationId xmlns:a16="http://schemas.microsoft.com/office/drawing/2014/main" id="{B141A3A4-C5F9-BC8D-8A69-CEA1571D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358" y="6434881"/>
            <a:ext cx="2743200" cy="365125"/>
          </a:xfrm>
        </p:spPr>
        <p:txBody>
          <a:bodyPr/>
          <a:lstStyle/>
          <a:p>
            <a:fld id="{051E8567-D551-40AB-B260-E733F67754E4}" type="slidenum">
              <a:rPr lang="ru-RU" sz="2400" smtClean="0"/>
              <a:t>1</a:t>
            </a:fld>
            <a:endParaRPr lang="ru-RU" sz="1400" dirty="0"/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546B476-A4CC-CA7D-617D-13CE4AF4B46E}"/>
              </a:ext>
            </a:extLst>
          </p:cNvPr>
          <p:cNvCxnSpPr/>
          <p:nvPr/>
        </p:nvCxnSpPr>
        <p:spPr>
          <a:xfrm>
            <a:off x="9260566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7EE0248-0781-9D0F-13AF-78771CEA27DF}"/>
              </a:ext>
            </a:extLst>
          </p:cNvPr>
          <p:cNvCxnSpPr/>
          <p:nvPr/>
        </p:nvCxnSpPr>
        <p:spPr>
          <a:xfrm flipH="1">
            <a:off x="-6082" y="6244207"/>
            <a:ext cx="12191999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18D1F45-FA3A-D519-8161-D01FE03682CA}"/>
              </a:ext>
            </a:extLst>
          </p:cNvPr>
          <p:cNvSpPr/>
          <p:nvPr/>
        </p:nvSpPr>
        <p:spPr>
          <a:xfrm>
            <a:off x="4514697" y="7224"/>
            <a:ext cx="23984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A40000"/>
                </a:solidFill>
                <a:latin typeface="Calibri Light" panose="020F0302020204030204" pitchFamily="34" charset="0"/>
              </a:rPr>
              <a:t>ПНИ 2024/26</a:t>
            </a:r>
            <a:endParaRPr lang="ru-RU" sz="3200" dirty="0">
              <a:solidFill>
                <a:srgbClr val="A4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949152-E9EE-A92C-89FD-2D70A16009CF}"/>
              </a:ext>
            </a:extLst>
          </p:cNvPr>
          <p:cNvSpPr txBox="1"/>
          <p:nvPr/>
        </p:nvSpPr>
        <p:spPr>
          <a:xfrm>
            <a:off x="210260" y="872716"/>
            <a:ext cx="11809312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 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Название секции/секций ПНИ, 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в которые подается заявка на участие 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endParaRPr lang="ru-RU" sz="28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lvl="0"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Название проекта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endParaRPr lang="ru-RU" sz="28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Состав проектной группы: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ФИО и уч. степень руководителя проекта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ФИО аспиранта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ФИО и группа студента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ФИО и группа студента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82240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141619" y="621037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41619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087290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-6083" y="6367159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031C226-391E-D178-A2B5-47953D6CDE90}"/>
              </a:ext>
            </a:extLst>
          </p:cNvPr>
          <p:cNvCxnSpPr/>
          <p:nvPr/>
        </p:nvCxnSpPr>
        <p:spPr>
          <a:xfrm>
            <a:off x="10590958" y="638977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B2CABD-6C93-3C42-E5D6-349E080FC4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7"/>
          <a:stretch/>
        </p:blipFill>
        <p:spPr>
          <a:xfrm>
            <a:off x="11166284" y="-2010"/>
            <a:ext cx="1019650" cy="100666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E95CD3-0B83-A297-4B05-4EC79BFC24B0}"/>
              </a:ext>
            </a:extLst>
          </p:cNvPr>
          <p:cNvSpPr/>
          <p:nvPr/>
        </p:nvSpPr>
        <p:spPr>
          <a:xfrm>
            <a:off x="11166267" y="-2382"/>
            <a:ext cx="1019650" cy="100250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8">
            <a:extLst>
              <a:ext uri="{FF2B5EF4-FFF2-40B4-BE49-F238E27FC236}">
                <a16:creationId xmlns:a16="http://schemas.microsoft.com/office/drawing/2014/main" id="{B141A3A4-C5F9-BC8D-8A69-CEA1571D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358" y="6434881"/>
            <a:ext cx="2743200" cy="365125"/>
          </a:xfrm>
        </p:spPr>
        <p:txBody>
          <a:bodyPr/>
          <a:lstStyle/>
          <a:p>
            <a:fld id="{051E8567-D551-40AB-B260-E733F67754E4}" type="slidenum">
              <a:rPr lang="ru-RU" sz="2400" smtClean="0"/>
              <a:t>2</a:t>
            </a:fld>
            <a:endParaRPr lang="ru-RU" sz="1400" dirty="0"/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546B476-A4CC-CA7D-617D-13CE4AF4B46E}"/>
              </a:ext>
            </a:extLst>
          </p:cNvPr>
          <p:cNvCxnSpPr/>
          <p:nvPr/>
        </p:nvCxnSpPr>
        <p:spPr>
          <a:xfrm>
            <a:off x="9260566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7EE0248-0781-9D0F-13AF-78771CEA27DF}"/>
              </a:ext>
            </a:extLst>
          </p:cNvPr>
          <p:cNvCxnSpPr/>
          <p:nvPr/>
        </p:nvCxnSpPr>
        <p:spPr>
          <a:xfrm flipH="1">
            <a:off x="-6082" y="6244207"/>
            <a:ext cx="12191999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9803C8D-A43E-14D8-64CB-DB54D019D55B}"/>
              </a:ext>
            </a:extLst>
          </p:cNvPr>
          <p:cNvSpPr/>
          <p:nvPr/>
        </p:nvSpPr>
        <p:spPr>
          <a:xfrm>
            <a:off x="755338" y="0"/>
            <a:ext cx="1019542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A40000"/>
                </a:solidFill>
                <a:latin typeface="Calibri Light" panose="020F0302020204030204" pitchFamily="34" charset="0"/>
              </a:rPr>
              <a:t>ПНИ 2024/26. </a:t>
            </a:r>
            <a:r>
              <a:rPr lang="ru-RU" sz="3200" b="1" dirty="0">
                <a:solidFill>
                  <a:srgbClr val="002060"/>
                </a:solidFill>
                <a:latin typeface="Calibri Light" panose="020F0302020204030204" pitchFamily="34" charset="0"/>
              </a:rPr>
              <a:t>Общая информация о структуре презентации</a:t>
            </a:r>
          </a:p>
          <a:p>
            <a:pPr lvl="0"/>
            <a:endParaRPr lang="ru-RU" sz="3200" dirty="0">
              <a:solidFill>
                <a:srgbClr val="A4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777E35-E503-3EC6-B5B9-157B458B9740}"/>
              </a:ext>
            </a:extLst>
          </p:cNvPr>
          <p:cNvSpPr txBox="1"/>
          <p:nvPr/>
        </p:nvSpPr>
        <p:spPr>
          <a:xfrm>
            <a:off x="167243" y="850872"/>
            <a:ext cx="11795315" cy="5086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Aft>
                <a:spcPts val="1800"/>
              </a:spcAft>
              <a:defRPr/>
            </a:pPr>
            <a:r>
              <a:rPr lang="ru-RU" sz="1900" b="1" i="1" dirty="0">
                <a:solidFill>
                  <a:srgbClr val="0000CC"/>
                </a:solidFill>
              </a:rPr>
              <a:t>Презентация должна содержать в себе следующие разделы: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Описание объекта разработки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Технические характеристики (полученные или ожидаемые)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Ожидаемый технический эффект от реализации проекта, его сравнение с аналогами, преимущества перед конкурентами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Уровень готовности разработки на момент подачи заявки на участие в ПНИ 2024/26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Задачи, поставленные для достижения конечного результата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Необходимость привлечения партнеров для завершения разработки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Потенциальный (-</a:t>
            </a:r>
            <a:r>
              <a:rPr lang="ru-RU" sz="1900" i="1" dirty="0" err="1">
                <a:solidFill>
                  <a:srgbClr val="0000FF"/>
                </a:solidFill>
              </a:rPr>
              <a:t>ые</a:t>
            </a:r>
            <a:r>
              <a:rPr lang="ru-RU" sz="1900" i="1" dirty="0">
                <a:solidFill>
                  <a:srgbClr val="0000FF"/>
                </a:solidFill>
              </a:rPr>
              <a:t>) потребитель (-и) создаваемой продукции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Ожидаемая экономическая эффективность от использования создаваемой продукции у ее потенциальных потребителей</a:t>
            </a:r>
          </a:p>
          <a:p>
            <a:pPr eaLnBrk="1" hangingPunct="1">
              <a:spcBef>
                <a:spcPts val="1200"/>
              </a:spcBef>
              <a:spcAft>
                <a:spcPts val="900"/>
              </a:spcAft>
              <a:defRPr/>
            </a:pPr>
            <a:r>
              <a:rPr lang="ru-RU" sz="1900" b="1" i="1" dirty="0">
                <a:solidFill>
                  <a:srgbClr val="0000CC"/>
                </a:solidFill>
              </a:rPr>
              <a:t>Объем презентации – 4-5 слайдов, включая титульный лист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900" b="1" i="1" dirty="0">
                <a:solidFill>
                  <a:srgbClr val="C00000"/>
                </a:solidFill>
              </a:rPr>
              <a:t>Рекомендованная последовательность и формат изложения информации представлены на слайдах 3 – 4.</a:t>
            </a:r>
          </a:p>
        </p:txBody>
      </p:sp>
    </p:spTree>
    <p:extLst>
      <p:ext uri="{BB962C8B-B14F-4D97-AF65-F5344CB8AC3E}">
        <p14:creationId xmlns:p14="http://schemas.microsoft.com/office/powerpoint/2010/main" val="1334572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97397" y="498871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7397" y="586552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043068" y="586552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-6083" y="6367159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031C226-391E-D178-A2B5-47953D6CDE90}"/>
              </a:ext>
            </a:extLst>
          </p:cNvPr>
          <p:cNvCxnSpPr/>
          <p:nvPr/>
        </p:nvCxnSpPr>
        <p:spPr>
          <a:xfrm>
            <a:off x="10590958" y="638977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B2CABD-6C93-3C42-E5D6-349E080FC4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7"/>
          <a:stretch/>
        </p:blipFill>
        <p:spPr>
          <a:xfrm>
            <a:off x="11166284" y="-2010"/>
            <a:ext cx="1019650" cy="100666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E95CD3-0B83-A297-4B05-4EC79BFC24B0}"/>
              </a:ext>
            </a:extLst>
          </p:cNvPr>
          <p:cNvSpPr/>
          <p:nvPr/>
        </p:nvSpPr>
        <p:spPr>
          <a:xfrm>
            <a:off x="11166267" y="-2382"/>
            <a:ext cx="1019650" cy="100250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8">
            <a:extLst>
              <a:ext uri="{FF2B5EF4-FFF2-40B4-BE49-F238E27FC236}">
                <a16:creationId xmlns:a16="http://schemas.microsoft.com/office/drawing/2014/main" id="{B141A3A4-C5F9-BC8D-8A69-CEA1571D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358" y="6434881"/>
            <a:ext cx="2743200" cy="365125"/>
          </a:xfrm>
        </p:spPr>
        <p:txBody>
          <a:bodyPr/>
          <a:lstStyle/>
          <a:p>
            <a:fld id="{051E8567-D551-40AB-B260-E733F67754E4}" type="slidenum">
              <a:rPr lang="ru-RU" sz="2400" smtClean="0"/>
              <a:t>3</a:t>
            </a:fld>
            <a:endParaRPr lang="ru-RU" sz="1400" dirty="0"/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546B476-A4CC-CA7D-617D-13CE4AF4B46E}"/>
              </a:ext>
            </a:extLst>
          </p:cNvPr>
          <p:cNvCxnSpPr/>
          <p:nvPr/>
        </p:nvCxnSpPr>
        <p:spPr>
          <a:xfrm>
            <a:off x="9216344" y="586552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7EE0248-0781-9D0F-13AF-78771CEA27DF}"/>
              </a:ext>
            </a:extLst>
          </p:cNvPr>
          <p:cNvCxnSpPr/>
          <p:nvPr/>
        </p:nvCxnSpPr>
        <p:spPr>
          <a:xfrm flipH="1">
            <a:off x="-6082" y="6244207"/>
            <a:ext cx="12191999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16BEC02-DDA0-D0EB-BF0A-EE92AE614980}"/>
              </a:ext>
            </a:extLst>
          </p:cNvPr>
          <p:cNvSpPr/>
          <p:nvPr/>
        </p:nvSpPr>
        <p:spPr>
          <a:xfrm>
            <a:off x="4243234" y="11548"/>
            <a:ext cx="3177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>
                <a:solidFill>
                  <a:srgbClr val="A40000"/>
                </a:solidFill>
                <a:latin typeface="Calibri Light" panose="020F0302020204030204" pitchFamily="34" charset="0"/>
              </a:rPr>
              <a:t>Наименование проекта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25D209-A3F8-AD76-E3B8-05C08217B9CB}"/>
              </a:ext>
            </a:extLst>
          </p:cNvPr>
          <p:cNvSpPr txBox="1"/>
          <p:nvPr/>
        </p:nvSpPr>
        <p:spPr>
          <a:xfrm>
            <a:off x="221957" y="1150814"/>
            <a:ext cx="91489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Технические характеристики:</a:t>
            </a:r>
          </a:p>
          <a:p>
            <a:pPr>
              <a:defRPr/>
            </a:pPr>
            <a:r>
              <a:rPr lang="en-US" sz="1600" i="1" dirty="0">
                <a:solidFill>
                  <a:srgbClr val="0000FF"/>
                </a:solidFill>
                <a:latin typeface="+mj-lt"/>
              </a:rPr>
              <a:t>&lt;</a:t>
            </a:r>
            <a:r>
              <a:rPr lang="ru-RU" sz="1600" i="1" dirty="0">
                <a:solidFill>
                  <a:srgbClr val="0000FF"/>
                </a:solidFill>
                <a:latin typeface="+mj-lt"/>
              </a:rPr>
              <a:t>Например: 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Гибридный </a:t>
            </a:r>
            <a:r>
              <a:rPr lang="ru-RU" sz="1600" dirty="0" err="1">
                <a:solidFill>
                  <a:schemeClr val="tx2"/>
                </a:solidFill>
                <a:latin typeface="+mj-lt"/>
                <a:cs typeface="Arial" charset="0"/>
              </a:rPr>
              <a:t>энергокомплекс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до 1000 кВт в составе: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фотоэлектрическая установка 50-500 кВт, ветроэнергетическая установка до 500 кВт, водородная топливно-элементная установка 250-500 кВт, водородный аккумулятор энергии с электролизером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высокого давления: 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 - производительность по водороду от 1 до 10 нм</a:t>
            </a:r>
            <a:r>
              <a:rPr lang="ru-RU" sz="1600" baseline="30000" dirty="0">
                <a:solidFill>
                  <a:schemeClr val="tx2"/>
                </a:solidFill>
                <a:latin typeface="+mj-lt"/>
                <a:cs typeface="Arial" charset="0"/>
              </a:rPr>
              <a:t>3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Н</a:t>
            </a:r>
            <a:r>
              <a:rPr lang="en-US" sz="1600" baseline="-25000" dirty="0">
                <a:solidFill>
                  <a:schemeClr val="tx2"/>
                </a:solidFill>
                <a:latin typeface="+mj-lt"/>
                <a:cs typeface="Arial" charset="0"/>
              </a:rPr>
              <a:t>2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/час;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 - давление на выходе не ниже </a:t>
            </a:r>
            <a:r>
              <a:rPr lang="en-US" sz="1600" dirty="0">
                <a:solidFill>
                  <a:schemeClr val="tx2"/>
                </a:solidFill>
                <a:latin typeface="+mj-lt"/>
                <a:cs typeface="Arial" charset="0"/>
              </a:rPr>
              <a:t>3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0 атм., удельные потери не выше 4.5 кВт ч на 1 нм</a:t>
            </a:r>
            <a:r>
              <a:rPr lang="ru-RU" sz="1600" baseline="30000" dirty="0">
                <a:solidFill>
                  <a:schemeClr val="tx2"/>
                </a:solidFill>
                <a:latin typeface="+mj-lt"/>
                <a:cs typeface="Arial" charset="0"/>
              </a:rPr>
              <a:t>3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H</a:t>
            </a:r>
            <a:r>
              <a:rPr lang="en-US" sz="1600" baseline="-25000" dirty="0">
                <a:solidFill>
                  <a:schemeClr val="tx2"/>
                </a:solidFill>
                <a:latin typeface="+mj-lt"/>
                <a:cs typeface="Arial" charset="0"/>
              </a:rPr>
              <a:t>2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;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 - срок службы батареи - не менее 5 лет при температуре окружающей среды </a:t>
            </a:r>
            <a:b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</a:b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от -40</a:t>
            </a:r>
            <a:r>
              <a:rPr lang="en-US" sz="1600" baseline="30000" dirty="0">
                <a:solidFill>
                  <a:schemeClr val="tx2"/>
                </a:solidFill>
                <a:latin typeface="+mj-lt"/>
                <a:cs typeface="Arial" charset="0"/>
              </a:rPr>
              <a:t>0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С до +40</a:t>
            </a:r>
            <a:r>
              <a:rPr lang="en-US" sz="1600" baseline="30000" dirty="0">
                <a:solidFill>
                  <a:schemeClr val="tx2"/>
                </a:solidFill>
                <a:latin typeface="+mj-lt"/>
                <a:cs typeface="Arial" charset="0"/>
              </a:rPr>
              <a:t>0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С.</a:t>
            </a:r>
            <a:r>
              <a:rPr lang="en-US" sz="1600" dirty="0">
                <a:solidFill>
                  <a:schemeClr val="tx2"/>
                </a:solidFill>
                <a:latin typeface="+mj-lt"/>
                <a:cs typeface="Arial" charset="0"/>
              </a:rPr>
              <a:t>&gt;</a:t>
            </a:r>
            <a:endParaRPr lang="ru-RU" sz="16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47B3B6-632A-C27D-1F3F-3444E91E55D6}"/>
              </a:ext>
            </a:extLst>
          </p:cNvPr>
          <p:cNvSpPr txBox="1"/>
          <p:nvPr/>
        </p:nvSpPr>
        <p:spPr>
          <a:xfrm>
            <a:off x="221957" y="3427698"/>
            <a:ext cx="927923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Эффект:  </a:t>
            </a:r>
            <a:r>
              <a:rPr lang="en-US" sz="1600" i="1" dirty="0">
                <a:solidFill>
                  <a:srgbClr val="0000FF"/>
                </a:solidFill>
                <a:latin typeface="+mj-lt"/>
              </a:rPr>
              <a:t>&lt;</a:t>
            </a:r>
            <a:r>
              <a:rPr lang="ru-RU" sz="1600" i="1" dirty="0">
                <a:solidFill>
                  <a:srgbClr val="0000FF"/>
                </a:solidFill>
                <a:latin typeface="+mj-lt"/>
              </a:rPr>
              <a:t>Например:</a:t>
            </a:r>
          </a:p>
          <a:p>
            <a:pPr>
              <a:defRPr/>
            </a:pPr>
            <a:r>
              <a:rPr lang="en-US" sz="1600" dirty="0">
                <a:solidFill>
                  <a:srgbClr val="002060"/>
                </a:solidFill>
                <a:latin typeface="+mj-lt"/>
              </a:rPr>
              <a:t>-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 регулирование частоты и активной мощности в пределах 50% пиковой мощности </a:t>
            </a:r>
            <a:r>
              <a:rPr lang="ru-RU" sz="1600" dirty="0" err="1">
                <a:solidFill>
                  <a:srgbClr val="002060"/>
                </a:solidFill>
                <a:latin typeface="+mj-lt"/>
              </a:rPr>
              <a:t>энергокомплекса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;</a:t>
            </a:r>
          </a:p>
          <a:p>
            <a:pPr>
              <a:defRPr/>
            </a:pPr>
            <a:r>
              <a:rPr lang="ru-RU" sz="1600" dirty="0">
                <a:solidFill>
                  <a:srgbClr val="002060"/>
                </a:solidFill>
                <a:latin typeface="+mj-lt"/>
              </a:rPr>
              <a:t>- уменьшение массогабаритных характеристик электролизеров на 50%;</a:t>
            </a:r>
          </a:p>
          <a:p>
            <a:pPr>
              <a:defRPr/>
            </a:pPr>
            <a:r>
              <a:rPr lang="ru-RU" sz="1600" dirty="0">
                <a:solidFill>
                  <a:srgbClr val="002060"/>
                </a:solidFill>
                <a:latin typeface="+mj-lt"/>
              </a:rPr>
              <a:t>- возможность создание мобильных энергетических установок;</a:t>
            </a:r>
          </a:p>
          <a:p>
            <a:pPr>
              <a:defRPr/>
            </a:pPr>
            <a:r>
              <a:rPr lang="ru-RU" sz="1600" dirty="0">
                <a:solidFill>
                  <a:srgbClr val="002060"/>
                </a:solidFill>
                <a:latin typeface="+mj-lt"/>
              </a:rPr>
              <a:t>- полное </a:t>
            </a:r>
            <a:r>
              <a:rPr lang="ru-RU" sz="1600" dirty="0" err="1">
                <a:solidFill>
                  <a:srgbClr val="002060"/>
                </a:solidFill>
                <a:latin typeface="+mj-lt"/>
              </a:rPr>
              <a:t>импортозамещение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 в области изготовления </a:t>
            </a:r>
            <a:r>
              <a:rPr lang="ru-RU" sz="1600" dirty="0" err="1">
                <a:solidFill>
                  <a:srgbClr val="002060"/>
                </a:solidFill>
                <a:latin typeface="+mj-lt"/>
              </a:rPr>
              <a:t>ветроагрегатов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  мощностью до 100 кВт и производства щелочных электролизеров воды</a:t>
            </a:r>
            <a:r>
              <a:rPr lang="en-US" sz="1600" dirty="0">
                <a:solidFill>
                  <a:srgbClr val="002060"/>
                </a:solidFill>
                <a:latin typeface="+mj-lt"/>
              </a:rPr>
              <a:t>&gt;</a:t>
            </a:r>
            <a:endParaRPr lang="ru-RU" sz="1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0E2FD65-CC6C-A74D-9B81-3968AC778B41}"/>
              </a:ext>
            </a:extLst>
          </p:cNvPr>
          <p:cNvSpPr/>
          <p:nvPr/>
        </p:nvSpPr>
        <p:spPr>
          <a:xfrm>
            <a:off x="9501188" y="1304764"/>
            <a:ext cx="2426189" cy="33412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600" dirty="0"/>
          </a:p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6F3C878-5C34-8C00-0A8B-C4D2A1463B49}"/>
              </a:ext>
            </a:extLst>
          </p:cNvPr>
          <p:cNvSpPr/>
          <p:nvPr/>
        </p:nvSpPr>
        <p:spPr>
          <a:xfrm>
            <a:off x="221957" y="4997358"/>
            <a:ext cx="3335631" cy="11519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 схема, модель</a:t>
            </a:r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BC43327-6199-AD69-2CA9-D23196301792}"/>
              </a:ext>
            </a:extLst>
          </p:cNvPr>
          <p:cNvSpPr/>
          <p:nvPr/>
        </p:nvSpPr>
        <p:spPr>
          <a:xfrm>
            <a:off x="3733988" y="4967766"/>
            <a:ext cx="81671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Сравнение с аналогами:</a:t>
            </a:r>
          </a:p>
          <a:p>
            <a:pPr lvl="0"/>
            <a:r>
              <a:rPr lang="en-US" sz="1600" i="1" dirty="0">
                <a:solidFill>
                  <a:srgbClr val="0000FF"/>
                </a:solidFill>
                <a:latin typeface="+mj-lt"/>
              </a:rPr>
              <a:t>&lt;</a:t>
            </a:r>
            <a:r>
              <a:rPr lang="ru-RU" sz="1600" i="1" dirty="0">
                <a:solidFill>
                  <a:srgbClr val="0000FF"/>
                </a:solidFill>
                <a:latin typeface="+mj-lt"/>
              </a:rPr>
              <a:t>указать, какие аналоги или близкие по заявленным характеристикам разработки доступны на рынке, а также в чем состоит преимущество данной разработки либо применяемых для ее изготовления решений по сравнению с существующими аналогами</a:t>
            </a:r>
            <a:r>
              <a:rPr lang="en-US" sz="1600" i="1" dirty="0">
                <a:solidFill>
                  <a:srgbClr val="0000FF"/>
                </a:solidFill>
                <a:latin typeface="+mj-lt"/>
              </a:rPr>
              <a:t>&gt;</a:t>
            </a:r>
            <a:endParaRPr lang="ru-RU" sz="1600" i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27549A-1E0D-ABED-3D4A-67F47F29C190}"/>
              </a:ext>
            </a:extLst>
          </p:cNvPr>
          <p:cNvSpPr txBox="1"/>
          <p:nvPr/>
        </p:nvSpPr>
        <p:spPr>
          <a:xfrm>
            <a:off x="221940" y="624652"/>
            <a:ext cx="11601451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Описание:</a:t>
            </a:r>
          </a:p>
          <a:p>
            <a:pPr algn="just" eaLnBrk="1" hangingPunct="1">
              <a:defRPr/>
            </a:pPr>
            <a:r>
              <a:rPr lang="ru-RU" sz="1600" i="1" dirty="0">
                <a:solidFill>
                  <a:srgbClr val="0000FF"/>
                </a:solidFill>
                <a:latin typeface="+mj-lt"/>
              </a:rPr>
              <a:t>&lt;Дается краткое описание объекта разработки (2 - 5 предложений), указывается его «изюминка»</a:t>
            </a:r>
            <a:r>
              <a:rPr lang="en-US" sz="1600" i="1" dirty="0">
                <a:solidFill>
                  <a:srgbClr val="0000FF"/>
                </a:solidFill>
                <a:latin typeface="+mj-lt"/>
              </a:rPr>
              <a:t>&gt;</a:t>
            </a:r>
            <a:endParaRPr lang="ru-RU" sz="1600" i="1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73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170194" y="497514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0194" y="58519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115865" y="58519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-6083" y="6367159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031C226-391E-D178-A2B5-47953D6CDE90}"/>
              </a:ext>
            </a:extLst>
          </p:cNvPr>
          <p:cNvCxnSpPr/>
          <p:nvPr/>
        </p:nvCxnSpPr>
        <p:spPr>
          <a:xfrm>
            <a:off x="10590958" y="638977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B2CABD-6C93-3C42-E5D6-349E080FC4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7"/>
          <a:stretch/>
        </p:blipFill>
        <p:spPr>
          <a:xfrm>
            <a:off x="11166284" y="-2010"/>
            <a:ext cx="1019650" cy="100666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E95CD3-0B83-A297-4B05-4EC79BFC24B0}"/>
              </a:ext>
            </a:extLst>
          </p:cNvPr>
          <p:cNvSpPr/>
          <p:nvPr/>
        </p:nvSpPr>
        <p:spPr>
          <a:xfrm>
            <a:off x="11166267" y="-2382"/>
            <a:ext cx="1019650" cy="100250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8">
            <a:extLst>
              <a:ext uri="{FF2B5EF4-FFF2-40B4-BE49-F238E27FC236}">
                <a16:creationId xmlns:a16="http://schemas.microsoft.com/office/drawing/2014/main" id="{B141A3A4-C5F9-BC8D-8A69-CEA1571D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358" y="6434881"/>
            <a:ext cx="2743200" cy="365125"/>
          </a:xfrm>
        </p:spPr>
        <p:txBody>
          <a:bodyPr/>
          <a:lstStyle/>
          <a:p>
            <a:fld id="{051E8567-D551-40AB-B260-E733F67754E4}" type="slidenum">
              <a:rPr lang="ru-RU" sz="2400" smtClean="0"/>
              <a:t>4</a:t>
            </a:fld>
            <a:endParaRPr lang="ru-RU" sz="1400" dirty="0"/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546B476-A4CC-CA7D-617D-13CE4AF4B46E}"/>
              </a:ext>
            </a:extLst>
          </p:cNvPr>
          <p:cNvCxnSpPr/>
          <p:nvPr/>
        </p:nvCxnSpPr>
        <p:spPr>
          <a:xfrm>
            <a:off x="9289141" y="58519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7EE0248-0781-9D0F-13AF-78771CEA27DF}"/>
              </a:ext>
            </a:extLst>
          </p:cNvPr>
          <p:cNvCxnSpPr/>
          <p:nvPr/>
        </p:nvCxnSpPr>
        <p:spPr>
          <a:xfrm flipH="1">
            <a:off x="-6082" y="6244207"/>
            <a:ext cx="12191999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7C5832-B232-28E9-99E1-A9C10DB8C04C}"/>
              </a:ext>
            </a:extLst>
          </p:cNvPr>
          <p:cNvSpPr/>
          <p:nvPr/>
        </p:nvSpPr>
        <p:spPr>
          <a:xfrm>
            <a:off x="4243234" y="11548"/>
            <a:ext cx="3177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>
                <a:solidFill>
                  <a:srgbClr val="A40000"/>
                </a:solidFill>
                <a:latin typeface="Calibri Light" panose="020F0302020204030204" pitchFamily="34" charset="0"/>
              </a:rPr>
              <a:t>Наименование проекта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2C2BBB8-56DB-5A73-A47A-8116D7B38FE6}"/>
              </a:ext>
            </a:extLst>
          </p:cNvPr>
          <p:cNvSpPr/>
          <p:nvPr/>
        </p:nvSpPr>
        <p:spPr>
          <a:xfrm>
            <a:off x="180065" y="672876"/>
            <a:ext cx="88300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готовности разработки</a:t>
            </a:r>
            <a:r>
              <a:rPr lang="ru-RU" sz="1600" dirty="0">
                <a:solidFill>
                  <a:srgbClr val="0000FF"/>
                </a:solidFill>
              </a:rPr>
              <a:t>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дать краткое описание, указать текущий уровень готовности в соответствии с ГОСТ Р 57194. 1-2016 Трансфер технологий, например: </a:t>
            </a:r>
            <a:r>
              <a:rPr lang="ru-RU" sz="1400" dirty="0">
                <a:solidFill>
                  <a:schemeClr val="tx2"/>
                </a:solidFill>
              </a:rPr>
              <a:t>УГТ4. Компоненты и/или макеты проверены в лабораторных условиях. Продемонстрированы работоспособность и совместимость технологий на достаточно подробных макетах разрабатываемых устройств (объектов) в лабораторных условиях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E7305BC-B2B2-F0EE-86F0-0912EA0CAC62}"/>
              </a:ext>
            </a:extLst>
          </p:cNvPr>
          <p:cNvSpPr/>
          <p:nvPr/>
        </p:nvSpPr>
        <p:spPr>
          <a:xfrm>
            <a:off x="170194" y="2095559"/>
            <a:ext cx="88399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Задачи, поставленные для достижения конечного результата:</a:t>
            </a:r>
          </a:p>
          <a:p>
            <a:pPr>
              <a:spcAft>
                <a:spcPts val="0"/>
              </a:spcAft>
            </a:pP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дать краткое описание задач, которые предстоит решить для достижения конечного результата; все задачи должны быть разбиты по исполнителям, которые будут заниматься их решением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F81F197-C2EE-45B0-1687-47A58BC39EB8}"/>
              </a:ext>
            </a:extLst>
          </p:cNvPr>
          <p:cNvSpPr/>
          <p:nvPr/>
        </p:nvSpPr>
        <p:spPr>
          <a:xfrm>
            <a:off x="214105" y="3176398"/>
            <a:ext cx="8688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Необходимость привлечения партнеров для завершения разработки: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указать, требуются ли партнеры для завершения разработки; отметить, какие именно – завод-изготовитель, разработчик ПО, другие (указать какие)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32518A2-D198-3904-F349-EC931627CFB1}"/>
              </a:ext>
            </a:extLst>
          </p:cNvPr>
          <p:cNvSpPr/>
          <p:nvPr/>
        </p:nvSpPr>
        <p:spPr>
          <a:xfrm>
            <a:off x="214105" y="4117792"/>
            <a:ext cx="2927384" cy="20522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D0DE764-C3D3-CE7D-F871-148D399949DB}"/>
              </a:ext>
            </a:extLst>
          </p:cNvPr>
          <p:cNvSpPr/>
          <p:nvPr/>
        </p:nvSpPr>
        <p:spPr>
          <a:xfrm>
            <a:off x="9082149" y="1045230"/>
            <a:ext cx="2304989" cy="279599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i="1" dirty="0"/>
              <a:t>(представить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934C00-31FF-7883-4249-24AB9DFA33F3}"/>
              </a:ext>
            </a:extLst>
          </p:cNvPr>
          <p:cNvSpPr txBox="1"/>
          <p:nvPr/>
        </p:nvSpPr>
        <p:spPr>
          <a:xfrm>
            <a:off x="3285505" y="4117792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Потенциальный (-</a:t>
            </a:r>
            <a:r>
              <a:rPr lang="ru-RU" sz="1600" b="1" dirty="0" err="1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ые</a:t>
            </a: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потребитель</a:t>
            </a:r>
            <a:r>
              <a:rPr lang="en-US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-и):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указать компании и по возможности конкретные объекты, где могут быть внедрены результаты разработок или (и) указать ведущего ученого мирового уровня, занимающегося аналогичной тематикой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A78123-5254-3058-9992-DA2392C06918}"/>
              </a:ext>
            </a:extLst>
          </p:cNvPr>
          <p:cNvSpPr txBox="1"/>
          <p:nvPr/>
        </p:nvSpPr>
        <p:spPr>
          <a:xfrm>
            <a:off x="3285505" y="4945884"/>
            <a:ext cx="8480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эффективность: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Предварительная оценка экономического эффекта от применения нового научно-технического результата на практике (следует указать параметры: ЧДД, срок окупаемости, себестоимость оборудования, себестоимость электрической или тепловой энергии) 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135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23E5F38F521DB429E8091C58C84028E" ma:contentTypeVersion="1" ma:contentTypeDescription="Создание документа." ma:contentTypeScope="" ma:versionID="a6e4dcf1470728983999fc8bdd3d96f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f842d183dd6d9a064d3b4ab7a2cc3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1FB009A-B0C5-472D-AE57-C0A44CDCC129}"/>
</file>

<file path=customXml/itemProps2.xml><?xml version="1.0" encoding="utf-8"?>
<ds:datastoreItem xmlns:ds="http://schemas.openxmlformats.org/officeDocument/2006/customXml" ds:itemID="{7A59ED79-3E4E-4CC5-9B8B-6B32447375BD}"/>
</file>

<file path=customXml/itemProps3.xml><?xml version="1.0" encoding="utf-8"?>
<ds:datastoreItem xmlns:ds="http://schemas.openxmlformats.org/officeDocument/2006/customXml" ds:itemID="{F1275AE2-6DEC-48E0-8EF9-D4DA391F4BE9}"/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630</Words>
  <Application>Microsoft Office PowerPoint</Application>
  <PresentationFormat>Широкоэкранный</PresentationFormat>
  <Paragraphs>77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Кролин Александр Александрович</dc:creator>
  <cp:lastModifiedBy>Кролин Александр Александрович</cp:lastModifiedBy>
  <cp:revision>134</cp:revision>
  <dcterms:created xsi:type="dcterms:W3CDTF">2023-02-17T06:39:06Z</dcterms:created>
  <dcterms:modified xsi:type="dcterms:W3CDTF">2024-07-10T08:38:43Z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0x010100123E5F38F521DB429E8091C58C84028E</vt:lpwstr>
  </property>
</Properties>
</file>