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s/slide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5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306" r:id="rId3"/>
    <p:sldId id="304" r:id="rId4"/>
    <p:sldId id="324" r:id="rId5"/>
    <p:sldId id="305" r:id="rId6"/>
    <p:sldId id="315" r:id="rId7"/>
    <p:sldId id="259" r:id="rId8"/>
    <p:sldId id="307" r:id="rId9"/>
    <p:sldId id="325" r:id="rId10"/>
    <p:sldId id="310" r:id="rId11"/>
    <p:sldId id="311" r:id="rId12"/>
    <p:sldId id="312" r:id="rId13"/>
    <p:sldId id="308" r:id="rId14"/>
    <p:sldId id="313" r:id="rId15"/>
    <p:sldId id="316" r:id="rId16"/>
    <p:sldId id="318" r:id="rId17"/>
    <p:sldId id="317" r:id="rId18"/>
    <p:sldId id="319" r:id="rId19"/>
    <p:sldId id="326" r:id="rId20"/>
    <p:sldId id="314" r:id="rId21"/>
    <p:sldId id="320" r:id="rId22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6CAA"/>
    <a:srgbClr val="0B0B55"/>
    <a:srgbClr val="1919C1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23451" autoAdjust="0"/>
    <p:restoredTop sz="94660"/>
  </p:normalViewPr>
  <p:slideViewPr>
    <p:cSldViewPr>
      <p:cViewPr>
        <p:scale>
          <a:sx n="75" d="100"/>
          <a:sy n="75" d="100"/>
        </p:scale>
        <p:origin x="-114" y="-4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EF379F-E921-4089-AF3E-0B34F21CD5F1}" type="datetimeFigureOut">
              <a:rPr lang="ru-RU" smtClean="0"/>
              <a:pPr/>
              <a:t>31.05.2018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53D898-47C3-43F4-AD81-49D9BF9CDF3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18" Type="http://schemas.openxmlformats.org/officeDocument/2006/relationships/image" Target="../media/image2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17" Type="http://schemas.openxmlformats.org/officeDocument/2006/relationships/image" Target="../media/image23.jpeg"/><Relationship Id="rId2" Type="http://schemas.openxmlformats.org/officeDocument/2006/relationships/image" Target="../media/image2.tiff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5" Type="http://schemas.openxmlformats.org/officeDocument/2006/relationships/image" Target="../media/image2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Relationship Id="rId1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ШАБЛОН ПРЕЗЕНТАЦИИ.tif"/>
          <p:cNvPicPr>
            <a:picLocks noChangeAspect="1"/>
          </p:cNvPicPr>
          <p:nvPr/>
        </p:nvPicPr>
        <p:blipFill>
          <a:blip r:embed="rId2" cstate="print"/>
          <a:srcRect b="8807"/>
          <a:stretch>
            <a:fillRect/>
          </a:stretch>
        </p:blipFill>
        <p:spPr>
          <a:xfrm>
            <a:off x="0" y="-11064"/>
            <a:ext cx="9144000" cy="37280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3933056"/>
            <a:ext cx="914400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700" b="1" dirty="0" smtClean="0">
                <a:solidFill>
                  <a:srgbClr val="0B0B55"/>
                </a:solidFill>
                <a:latin typeface="Arial" pitchFamily="34" charset="0"/>
                <a:cs typeface="Arial" pitchFamily="34" charset="0"/>
              </a:rPr>
              <a:t>Об итогах </a:t>
            </a:r>
            <a:r>
              <a:rPr lang="en-US" sz="2700" b="1" dirty="0" smtClean="0">
                <a:solidFill>
                  <a:srgbClr val="0B0B55"/>
                </a:solidFill>
                <a:latin typeface="Arial" pitchFamily="34" charset="0"/>
                <a:cs typeface="Arial" pitchFamily="34" charset="0"/>
              </a:rPr>
              <a:t>VIII </a:t>
            </a:r>
            <a:r>
              <a:rPr lang="ru-RU" sz="2700" b="1" dirty="0" smtClean="0">
                <a:solidFill>
                  <a:srgbClr val="0B0B55"/>
                </a:solidFill>
                <a:latin typeface="Arial" pitchFamily="34" charset="0"/>
                <a:cs typeface="Arial" pitchFamily="34" charset="0"/>
              </a:rPr>
              <a:t>Всероссийской </a:t>
            </a:r>
          </a:p>
          <a:p>
            <a:pPr algn="ctr"/>
            <a:r>
              <a:rPr lang="ru-RU" sz="2700" b="1" dirty="0" smtClean="0">
                <a:solidFill>
                  <a:srgbClr val="0B0B55"/>
                </a:solidFill>
                <a:latin typeface="Arial" pitchFamily="34" charset="0"/>
                <a:cs typeface="Arial" pitchFamily="34" charset="0"/>
              </a:rPr>
              <a:t>научно-методической конференции</a:t>
            </a:r>
            <a:endParaRPr lang="ru-RU" sz="2700" dirty="0" smtClean="0">
              <a:solidFill>
                <a:srgbClr val="0B0B55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700" b="1" dirty="0" smtClean="0">
                <a:solidFill>
                  <a:srgbClr val="0B0B55"/>
                </a:solidFill>
                <a:latin typeface="Arial" pitchFamily="34" charset="0"/>
                <a:cs typeface="Arial" pitchFamily="34" charset="0"/>
              </a:rPr>
              <a:t>«Актуальные вопросы инженерного образования: содержание, технологии, качество», </a:t>
            </a:r>
          </a:p>
          <a:p>
            <a:pPr algn="ctr"/>
            <a:r>
              <a:rPr lang="ru-RU" sz="2700" b="1" dirty="0" smtClean="0">
                <a:solidFill>
                  <a:srgbClr val="0B0B55"/>
                </a:solidFill>
                <a:latin typeface="Arial" pitchFamily="34" charset="0"/>
                <a:cs typeface="Arial" pitchFamily="34" charset="0"/>
              </a:rPr>
              <a:t>посвященной 50-летию </a:t>
            </a:r>
            <a:r>
              <a:rPr lang="ru-RU" sz="2700" b="1" dirty="0" smtClean="0">
                <a:solidFill>
                  <a:srgbClr val="0B0B55"/>
                </a:solidFill>
                <a:latin typeface="Arial" pitchFamily="34" charset="0"/>
                <a:cs typeface="Arial" pitchFamily="34" charset="0"/>
              </a:rPr>
              <a:t>КГЭУ</a:t>
            </a:r>
            <a:endParaRPr lang="ru-RU" sz="2700" b="1" dirty="0" smtClean="0">
              <a:solidFill>
                <a:srgbClr val="0B0B55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 descr="ШАБЛОН ПРЕЗЕНТАЦИИ.tif"/>
          <p:cNvPicPr>
            <a:picLocks noChangeAspect="1"/>
          </p:cNvPicPr>
          <p:nvPr/>
        </p:nvPicPr>
        <p:blipFill>
          <a:blip r:embed="rId2" cstate="print"/>
          <a:srcRect b="8807"/>
          <a:stretch>
            <a:fillRect/>
          </a:stretch>
        </p:blipFill>
        <p:spPr>
          <a:xfrm>
            <a:off x="0" y="0"/>
            <a:ext cx="9144000" cy="3728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ШАБЛОН ПРЕЗЕНТАЦИИ3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9" name="TextBox 38"/>
          <p:cNvSpPr txBox="1"/>
          <p:nvPr/>
        </p:nvSpPr>
        <p:spPr>
          <a:xfrm>
            <a:off x="1259632" y="97468"/>
            <a:ext cx="7668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Georgia" pitchFamily="18" charset="0"/>
                <a:cs typeface="Arial" pitchFamily="34" charset="0"/>
              </a:rPr>
              <a:t>ФОТОГРАФИИ С ЭКСКУРСИИ</a:t>
            </a:r>
          </a:p>
        </p:txBody>
      </p:sp>
      <p:pic>
        <p:nvPicPr>
          <p:cNvPr id="49165" name="Picture 13" descr="C:\Users\Руслан\Downloads\7G8A48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4725144"/>
            <a:ext cx="2952328" cy="1968218"/>
          </a:xfrm>
          <a:prstGeom prst="rect">
            <a:avLst/>
          </a:prstGeom>
          <a:noFill/>
        </p:spPr>
      </p:pic>
      <p:pic>
        <p:nvPicPr>
          <p:cNvPr id="49168" name="Picture 16" descr="C:\Users\Руслан\Downloads\7G8A47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8012" y="764704"/>
            <a:ext cx="2916324" cy="1872208"/>
          </a:xfrm>
          <a:prstGeom prst="rect">
            <a:avLst/>
          </a:prstGeom>
          <a:noFill/>
        </p:spPr>
      </p:pic>
      <p:pic>
        <p:nvPicPr>
          <p:cNvPr id="49169" name="Picture 17" descr="C:\Users\Руслан\Downloads\7G8A479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96344" y="764704"/>
            <a:ext cx="2843808" cy="1872208"/>
          </a:xfrm>
          <a:prstGeom prst="rect">
            <a:avLst/>
          </a:prstGeom>
          <a:noFill/>
        </p:spPr>
      </p:pic>
      <p:pic>
        <p:nvPicPr>
          <p:cNvPr id="49170" name="Picture 18" descr="C:\Users\Руслан\Downloads\7G8A479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741040"/>
            <a:ext cx="2951820" cy="1895872"/>
          </a:xfrm>
          <a:prstGeom prst="rect">
            <a:avLst/>
          </a:prstGeom>
          <a:noFill/>
        </p:spPr>
      </p:pic>
      <p:pic>
        <p:nvPicPr>
          <p:cNvPr id="49171" name="Picture 19" descr="C:\Users\Руслан\Downloads\7G8A480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2708920"/>
            <a:ext cx="2952328" cy="1895871"/>
          </a:xfrm>
          <a:prstGeom prst="rect">
            <a:avLst/>
          </a:prstGeom>
          <a:noFill/>
        </p:spPr>
      </p:pic>
      <p:pic>
        <p:nvPicPr>
          <p:cNvPr id="49172" name="Picture 20" descr="C:\Users\Руслан\Downloads\7G8A481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31840" y="2733600"/>
            <a:ext cx="2808312" cy="1872208"/>
          </a:xfrm>
          <a:prstGeom prst="rect">
            <a:avLst/>
          </a:prstGeom>
          <a:noFill/>
        </p:spPr>
      </p:pic>
      <p:pic>
        <p:nvPicPr>
          <p:cNvPr id="49173" name="Picture 21" descr="C:\Users\Руслан\Downloads\7G8A481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12160" y="2708920"/>
            <a:ext cx="2987824" cy="1895872"/>
          </a:xfrm>
          <a:prstGeom prst="rect">
            <a:avLst/>
          </a:prstGeom>
          <a:noFill/>
        </p:spPr>
      </p:pic>
      <p:pic>
        <p:nvPicPr>
          <p:cNvPr id="49175" name="Picture 23" descr="C:\Users\Руслан\Downloads\7G8A4793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131839" y="4680520"/>
            <a:ext cx="2843807" cy="1988840"/>
          </a:xfrm>
          <a:prstGeom prst="rect">
            <a:avLst/>
          </a:prstGeom>
          <a:noFill/>
        </p:spPr>
      </p:pic>
      <p:sp>
        <p:nvSpPr>
          <p:cNvPr id="7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8532440" y="6600733"/>
            <a:ext cx="539552" cy="356659"/>
          </a:xfrm>
        </p:spPr>
        <p:txBody>
          <a:bodyPr/>
          <a:lstStyle/>
          <a:p>
            <a:fld id="{725C68B6-61C2-468F-89AB-4B9F7531AA68}" type="slidenum">
              <a:rPr lang="ru-RU" sz="2000" b="1" smtClean="0">
                <a:solidFill>
                  <a:srgbClr val="1919C1"/>
                </a:solidFill>
                <a:latin typeface="Arial" pitchFamily="34" charset="0"/>
                <a:cs typeface="Arial" pitchFamily="34" charset="0"/>
              </a:rPr>
              <a:pPr/>
              <a:t>10</a:t>
            </a:fld>
            <a:endParaRPr lang="ru-RU" sz="2000" b="1" dirty="0">
              <a:solidFill>
                <a:srgbClr val="1919C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9176" name="Picture 24" descr="C:\Users\Руслан\Downloads\7G8A4775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48672" y="4701480"/>
            <a:ext cx="2987824" cy="19426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ШАБЛОН ПРЕЗЕНТАЦИИ3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9" name="TextBox 38"/>
          <p:cNvSpPr txBox="1"/>
          <p:nvPr/>
        </p:nvSpPr>
        <p:spPr>
          <a:xfrm>
            <a:off x="1475656" y="97468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Georgia" pitchFamily="18" charset="0"/>
                <a:cs typeface="Arial" pitchFamily="34" charset="0"/>
              </a:rPr>
              <a:t>ПЛЕНАРНОЕ  ЗАСЕДАНИЕ  НМК  </a:t>
            </a:r>
          </a:p>
        </p:txBody>
      </p:sp>
      <p:sp>
        <p:nvSpPr>
          <p:cNvPr id="7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8572528" y="6501341"/>
            <a:ext cx="571472" cy="356659"/>
          </a:xfrm>
        </p:spPr>
        <p:txBody>
          <a:bodyPr/>
          <a:lstStyle/>
          <a:p>
            <a:fld id="{725C68B6-61C2-468F-89AB-4B9F7531AA68}" type="slidenum">
              <a:rPr lang="ru-RU" sz="2000" b="1" smtClean="0">
                <a:solidFill>
                  <a:srgbClr val="1919C1"/>
                </a:solidFill>
                <a:latin typeface="Arial" pitchFamily="34" charset="0"/>
                <a:cs typeface="Arial" pitchFamily="34" charset="0"/>
              </a:rPr>
              <a:pPr/>
              <a:t>11</a:t>
            </a:fld>
            <a:endParaRPr lang="ru-RU" sz="2000" b="1" dirty="0">
              <a:solidFill>
                <a:srgbClr val="1919C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0" y="836712"/>
          <a:ext cx="9144000" cy="5717843"/>
        </p:xfrm>
        <a:graphic>
          <a:graphicData uri="http://schemas.openxmlformats.org/drawingml/2006/table">
            <a:tbl>
              <a:tblPr/>
              <a:tblGrid>
                <a:gridCol w="1331640"/>
                <a:gridCol w="7812360"/>
              </a:tblGrid>
              <a:tr h="635076">
                <a:tc>
                  <a:txBody>
                    <a:bodyPr/>
                    <a:lstStyle/>
                    <a:p>
                      <a:pPr algn="ctr">
                        <a:lnSpc>
                          <a:spcPct val="99000"/>
                        </a:lnSpc>
                        <a:spcAft>
                          <a:spcPts val="0"/>
                        </a:spcAft>
                        <a:tabLst>
                          <a:tab pos="4495800" algn="l"/>
                        </a:tabLst>
                      </a:pPr>
                      <a:r>
                        <a:rPr lang="ru-RU" sz="1600" b="1" spc="-2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10.00 – 10.30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34924" marR="3492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9000"/>
                        </a:lnSpc>
                        <a:spcAft>
                          <a:spcPts val="0"/>
                        </a:spcAft>
                        <a:tabLst>
                          <a:tab pos="4495800" algn="l"/>
                        </a:tabLs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ПРИВЕТСТВЕННОЕ СЛОВО К УЧАСТНИКАМ </a:t>
                      </a:r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НМК </a:t>
                      </a: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- </a:t>
                      </a:r>
                      <a:r>
                        <a:rPr lang="ru-RU" sz="1600" b="1" spc="-20" dirty="0" err="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Абдуллазянов</a:t>
                      </a:r>
                      <a:r>
                        <a:rPr lang="ru-RU" sz="1600" b="1" spc="-2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b="1" spc="-20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Э.Ю.,</a:t>
                      </a:r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ректор </a:t>
                      </a:r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КГЭУ, </a:t>
                      </a: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председатель </a:t>
                      </a:r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организационного комитета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34924" marR="3492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84466">
                <a:tc>
                  <a:txBody>
                    <a:bodyPr/>
                    <a:lstStyle/>
                    <a:p>
                      <a:pPr algn="ctr">
                        <a:lnSpc>
                          <a:spcPct val="99000"/>
                        </a:lnSpc>
                        <a:spcAft>
                          <a:spcPts val="0"/>
                        </a:spcAft>
                        <a:tabLst>
                          <a:tab pos="4495800" algn="l"/>
                        </a:tabLst>
                      </a:pPr>
                      <a:r>
                        <a:rPr lang="ru-RU" sz="1600" b="1" spc="-20" dirty="0">
                          <a:solidFill>
                            <a:srgbClr val="1919C1"/>
                          </a:solidFill>
                          <a:latin typeface="Times New Roman"/>
                          <a:ea typeface="Times New Roman"/>
                        </a:rPr>
                        <a:t>10.30 – 11.00</a:t>
                      </a:r>
                      <a:endParaRPr lang="ru-RU" sz="1600" b="1" dirty="0">
                        <a:solidFill>
                          <a:srgbClr val="1919C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34924" marR="3492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9000"/>
                        </a:lnSpc>
                        <a:spcAft>
                          <a:spcPts val="0"/>
                        </a:spcAft>
                        <a:tabLst>
                          <a:tab pos="4495800" algn="l"/>
                        </a:tabLst>
                      </a:pPr>
                      <a:r>
                        <a:rPr lang="ru-RU" sz="1600" b="1" dirty="0">
                          <a:solidFill>
                            <a:srgbClr val="1919C1"/>
                          </a:solidFill>
                          <a:latin typeface="Times New Roman"/>
                          <a:ea typeface="Times New Roman"/>
                        </a:rPr>
                        <a:t>ОБЕСПЕЧЕННОСТЬ ЧЕЛОВЕЧЕСКИМ КАПИТАЛОМ - НЕОБХОДИМОЕ УСЛОВИЕ РАЗВИТИЯ РОССИЙСКОЙ ЭНЕРГЕТИКИ</a:t>
                      </a:r>
                      <a:r>
                        <a:rPr lang="ru-RU" sz="1600" b="1" spc="-20" dirty="0">
                          <a:solidFill>
                            <a:srgbClr val="1919C1"/>
                          </a:solidFill>
                          <a:latin typeface="Times New Roman"/>
                          <a:ea typeface="Times New Roman"/>
                        </a:rPr>
                        <a:t> - </a:t>
                      </a:r>
                      <a:r>
                        <a:rPr lang="ru-RU" sz="1600" b="1" spc="-20" dirty="0" err="1">
                          <a:solidFill>
                            <a:srgbClr val="1919C1"/>
                          </a:solidFill>
                          <a:latin typeface="Times New Roman"/>
                          <a:ea typeface="Times New Roman"/>
                        </a:rPr>
                        <a:t>Рогалев</a:t>
                      </a:r>
                      <a:r>
                        <a:rPr lang="ru-RU" sz="1600" b="1" spc="-20" dirty="0">
                          <a:solidFill>
                            <a:srgbClr val="1919C1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b="1" spc="-20" dirty="0" smtClean="0">
                          <a:solidFill>
                            <a:srgbClr val="1919C1"/>
                          </a:solidFill>
                          <a:latin typeface="Times New Roman"/>
                          <a:ea typeface="Times New Roman"/>
                        </a:rPr>
                        <a:t>Н.Д., </a:t>
                      </a:r>
                      <a:r>
                        <a:rPr lang="ru-RU" sz="1600" b="1" spc="-20" dirty="0">
                          <a:solidFill>
                            <a:srgbClr val="1919C1"/>
                          </a:solidFill>
                          <a:latin typeface="Times New Roman"/>
                          <a:ea typeface="Times New Roman"/>
                        </a:rPr>
                        <a:t>ректор </a:t>
                      </a:r>
                      <a:r>
                        <a:rPr lang="ru-RU" sz="1600" b="1" spc="-20" dirty="0" smtClean="0">
                          <a:solidFill>
                            <a:srgbClr val="1919C1"/>
                          </a:solidFill>
                          <a:latin typeface="Times New Roman"/>
                          <a:ea typeface="Times New Roman"/>
                        </a:rPr>
                        <a:t>МЭИ</a:t>
                      </a:r>
                      <a:endParaRPr lang="ru-RU" sz="1600" b="1" dirty="0">
                        <a:solidFill>
                          <a:srgbClr val="1919C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34924" marR="3492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864096">
                <a:tc>
                  <a:txBody>
                    <a:bodyPr/>
                    <a:lstStyle/>
                    <a:p>
                      <a:pPr algn="ctr">
                        <a:lnSpc>
                          <a:spcPct val="99000"/>
                        </a:lnSpc>
                        <a:spcAft>
                          <a:spcPts val="0"/>
                        </a:spcAft>
                        <a:tabLst>
                          <a:tab pos="4495800" algn="l"/>
                        </a:tabLst>
                      </a:pPr>
                      <a:r>
                        <a:rPr lang="ru-RU" sz="1600" b="1" spc="-2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11.00 – 11.30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34924" marR="3492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9000"/>
                        </a:lnSpc>
                        <a:spcAft>
                          <a:spcPts val="0"/>
                        </a:spcAft>
                        <a:tabLst>
                          <a:tab pos="4495800" algn="l"/>
                        </a:tabLs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ИЗМЕНЕНИЯ ВНУТРЕННЕЙ СТРУКТУРЫ ТОМСКОГО </a:t>
                      </a:r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ПОЛИТЕХНИЧЕС-КОГО </a:t>
                      </a: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УНИВЕРСИТЕТА НА ПРИМЕРЕ ИНЖЕНЕРНОЙ ШКОЛЫ </a:t>
                      </a:r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ЭНЕРГЕТИ-КИ </a:t>
                      </a: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- Матвеев </a:t>
                      </a:r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А.С., </a:t>
                      </a: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и.о. директора Инженерной школы </a:t>
                      </a:r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энергетики ТПУ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34924" marR="3492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864096">
                <a:tc>
                  <a:txBody>
                    <a:bodyPr/>
                    <a:lstStyle/>
                    <a:p>
                      <a:pPr algn="ctr">
                        <a:lnSpc>
                          <a:spcPct val="99000"/>
                        </a:lnSpc>
                        <a:spcAft>
                          <a:spcPts val="0"/>
                        </a:spcAft>
                        <a:tabLst>
                          <a:tab pos="4495800" algn="l"/>
                        </a:tabLst>
                      </a:pPr>
                      <a:r>
                        <a:rPr lang="ru-RU" sz="1600" b="1" spc="-20" dirty="0">
                          <a:solidFill>
                            <a:srgbClr val="1919C1"/>
                          </a:solidFill>
                          <a:latin typeface="Times New Roman"/>
                          <a:ea typeface="Times New Roman"/>
                        </a:rPr>
                        <a:t>11.30 – 12.00</a:t>
                      </a:r>
                      <a:endParaRPr lang="ru-RU" sz="1600" b="1" dirty="0">
                        <a:solidFill>
                          <a:srgbClr val="1919C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34924" marR="3492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9000"/>
                        </a:lnSpc>
                        <a:spcAft>
                          <a:spcPts val="0"/>
                        </a:spcAft>
                        <a:tabLst>
                          <a:tab pos="4495800" algn="l"/>
                        </a:tabLst>
                      </a:pPr>
                      <a:r>
                        <a:rPr lang="ru-RU" sz="1600" b="1" dirty="0">
                          <a:solidFill>
                            <a:srgbClr val="1919C1"/>
                          </a:solidFill>
                          <a:latin typeface="Times New Roman"/>
                          <a:ea typeface="Times New Roman"/>
                        </a:rPr>
                        <a:t>МАССОВЫЕ ОТКРЫТЫЕ ОНЛАЙН-КУРСЫ И ИХ ИНТЕГРАЦИЯ  В УЧЕБНЫЙ ПРОЦЕСС - </a:t>
                      </a:r>
                      <a:r>
                        <a:rPr lang="ru-RU" sz="1600" b="1" dirty="0" err="1">
                          <a:solidFill>
                            <a:srgbClr val="1919C1"/>
                          </a:solidFill>
                          <a:latin typeface="Times New Roman"/>
                          <a:ea typeface="Times New Roman"/>
                        </a:rPr>
                        <a:t>Можаева</a:t>
                      </a:r>
                      <a:r>
                        <a:rPr lang="ru-RU" sz="1600" b="1" dirty="0">
                          <a:solidFill>
                            <a:srgbClr val="1919C1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b="1" dirty="0" smtClean="0">
                          <a:solidFill>
                            <a:srgbClr val="1919C1"/>
                          </a:solidFill>
                          <a:latin typeface="Times New Roman"/>
                          <a:ea typeface="Times New Roman"/>
                        </a:rPr>
                        <a:t>Г.В., </a:t>
                      </a:r>
                      <a:r>
                        <a:rPr lang="ru-RU" sz="1600" b="1" dirty="0">
                          <a:solidFill>
                            <a:srgbClr val="1919C1"/>
                          </a:solidFill>
                          <a:latin typeface="Times New Roman"/>
                          <a:ea typeface="Times New Roman"/>
                        </a:rPr>
                        <a:t>директор Института дистанционного образования </a:t>
                      </a:r>
                      <a:r>
                        <a:rPr lang="ru-RU" sz="1600" b="1" dirty="0" smtClean="0">
                          <a:solidFill>
                            <a:srgbClr val="1919C1"/>
                          </a:solidFill>
                          <a:latin typeface="Times New Roman"/>
                          <a:ea typeface="Times New Roman"/>
                        </a:rPr>
                        <a:t>ТГУ</a:t>
                      </a:r>
                      <a:endParaRPr lang="ru-RU" sz="1600" b="1" dirty="0">
                        <a:solidFill>
                          <a:srgbClr val="1919C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34924" marR="3492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80120">
                <a:tc>
                  <a:txBody>
                    <a:bodyPr/>
                    <a:lstStyle/>
                    <a:p>
                      <a:pPr algn="ctr">
                        <a:lnSpc>
                          <a:spcPct val="99000"/>
                        </a:lnSpc>
                        <a:spcAft>
                          <a:spcPts val="0"/>
                        </a:spcAft>
                        <a:tabLst>
                          <a:tab pos="4495800" algn="l"/>
                        </a:tabLst>
                      </a:pPr>
                      <a:r>
                        <a:rPr lang="ru-RU" sz="1600" b="1" spc="-2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12.00 – 12.30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34924" marR="3492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9000"/>
                        </a:lnSpc>
                        <a:spcAft>
                          <a:spcPts val="0"/>
                        </a:spcAft>
                        <a:tabLst>
                          <a:tab pos="4495800" algn="l"/>
                        </a:tabLs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НЕЗАВИСИМАЯ ОЦЕНКА КАЧЕСТВА ПОДГОТОВКИ </a:t>
                      </a:r>
                      <a:r>
                        <a:rPr lang="ru-RU" sz="1600" b="1" spc="-2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ВЫПУСКНИКОВ БАКАЛАВРИАТА ПО УГСН 13.00.00 ЭЛЕКТРО</a:t>
                      </a: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- </a:t>
                      </a:r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 И </a:t>
                      </a: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ТЕПЛОЭНЕРГЕТИКА </a:t>
                      </a:r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– </a:t>
                      </a:r>
                    </a:p>
                    <a:p>
                      <a:pPr algn="l">
                        <a:lnSpc>
                          <a:spcPct val="99000"/>
                        </a:lnSpc>
                        <a:spcAft>
                          <a:spcPts val="0"/>
                        </a:spcAft>
                        <a:tabLst>
                          <a:tab pos="4495800" algn="l"/>
                        </a:tabLst>
                      </a:pPr>
                      <a:r>
                        <a:rPr lang="ru-RU" sz="1600" b="1" dirty="0" err="1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Пылин</a:t>
                      </a:r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 В.В., зам. </a:t>
                      </a:r>
                      <a:r>
                        <a:rPr lang="ru-RU" sz="1600" b="1" dirty="0" err="1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генер</a:t>
                      </a:r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. </a:t>
                      </a: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директора </a:t>
                      </a:r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НИИ мониторинга </a:t>
                      </a: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качества образования, г.Йошкар-Ола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34924" marR="3492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43601">
                <a:tc>
                  <a:txBody>
                    <a:bodyPr/>
                    <a:lstStyle/>
                    <a:p>
                      <a:pPr algn="ctr">
                        <a:lnSpc>
                          <a:spcPct val="99000"/>
                        </a:lnSpc>
                        <a:spcAft>
                          <a:spcPts val="0"/>
                        </a:spcAft>
                        <a:tabLst>
                          <a:tab pos="4495800" algn="l"/>
                        </a:tabLst>
                      </a:pPr>
                      <a:r>
                        <a:rPr lang="ru-RU" sz="1600" b="1" spc="-20" dirty="0">
                          <a:solidFill>
                            <a:srgbClr val="1919C1"/>
                          </a:solidFill>
                          <a:latin typeface="Times New Roman"/>
                          <a:ea typeface="Times New Roman"/>
                        </a:rPr>
                        <a:t>12.30 – 13.00</a:t>
                      </a:r>
                      <a:endParaRPr lang="ru-RU" sz="1600" b="1" dirty="0">
                        <a:solidFill>
                          <a:srgbClr val="1919C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34924" marR="3492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9000"/>
                        </a:lnSpc>
                        <a:spcAft>
                          <a:spcPts val="0"/>
                        </a:spcAft>
                        <a:tabLst>
                          <a:tab pos="4495800" algn="l"/>
                        </a:tabLst>
                      </a:pPr>
                      <a:r>
                        <a:rPr lang="ru-RU" sz="1600" b="1" spc="-40" dirty="0">
                          <a:solidFill>
                            <a:srgbClr val="1919C1"/>
                          </a:solidFill>
                          <a:latin typeface="Times New Roman"/>
                          <a:ea typeface="Times New Roman"/>
                        </a:rPr>
                        <a:t>ПРОФЕССИОНАЛЬНО-ОБЩЕСТВЕННАЯ И МЕЖДУНАРОДНАЯ</a:t>
                      </a:r>
                      <a:r>
                        <a:rPr lang="ru-RU" sz="1600" b="1" dirty="0">
                          <a:solidFill>
                            <a:srgbClr val="1919C1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b="1" dirty="0" smtClean="0">
                          <a:solidFill>
                            <a:srgbClr val="1919C1"/>
                          </a:solidFill>
                          <a:latin typeface="Times New Roman"/>
                          <a:ea typeface="Times New Roman"/>
                        </a:rPr>
                        <a:t>АККРЕДИТА-ЦИЯ </a:t>
                      </a:r>
                      <a:r>
                        <a:rPr lang="ru-RU" sz="1600" b="1" dirty="0">
                          <a:solidFill>
                            <a:srgbClr val="1919C1"/>
                          </a:solidFill>
                          <a:latin typeface="Times New Roman"/>
                          <a:ea typeface="Times New Roman"/>
                        </a:rPr>
                        <a:t>КАК МЕХАНИЗМ ПРОДВИЖЕНИЯ БРЕНДА ВУЗА И УСИЛЕНИЯ ЭКСПОРТНОГО ПОТЕНЦИАЛА РОССИЙСКОГО ОБРАЗОВАНИЯ</a:t>
                      </a:r>
                      <a:r>
                        <a:rPr lang="ru-RU" sz="1600" b="1" spc="-40" dirty="0">
                          <a:solidFill>
                            <a:srgbClr val="1919C1"/>
                          </a:solidFill>
                          <a:latin typeface="Times New Roman"/>
                          <a:ea typeface="Times New Roman"/>
                        </a:rPr>
                        <a:t> - </a:t>
                      </a:r>
                      <a:r>
                        <a:rPr lang="ru-RU" sz="1600" b="1" spc="-40" dirty="0" err="1">
                          <a:solidFill>
                            <a:srgbClr val="1919C1"/>
                          </a:solidFill>
                          <a:latin typeface="Times New Roman"/>
                          <a:ea typeface="Times New Roman"/>
                        </a:rPr>
                        <a:t>Мотова</a:t>
                      </a:r>
                      <a:r>
                        <a:rPr lang="ru-RU" sz="1600" b="1" spc="-40" dirty="0">
                          <a:solidFill>
                            <a:srgbClr val="1919C1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b="1" spc="-40" dirty="0" smtClean="0">
                          <a:solidFill>
                            <a:srgbClr val="1919C1"/>
                          </a:solidFill>
                          <a:latin typeface="Times New Roman"/>
                          <a:ea typeface="Times New Roman"/>
                        </a:rPr>
                        <a:t>Г.Н., </a:t>
                      </a:r>
                      <a:r>
                        <a:rPr lang="ru-RU" sz="1600" b="1" dirty="0" smtClean="0">
                          <a:solidFill>
                            <a:srgbClr val="1919C1"/>
                          </a:solidFill>
                          <a:latin typeface="Times New Roman"/>
                          <a:ea typeface="Times New Roman"/>
                        </a:rPr>
                        <a:t>зам. </a:t>
                      </a:r>
                      <a:r>
                        <a:rPr lang="ru-RU" sz="1600" b="1" dirty="0">
                          <a:solidFill>
                            <a:srgbClr val="1919C1"/>
                          </a:solidFill>
                          <a:latin typeface="Times New Roman"/>
                          <a:ea typeface="Times New Roman"/>
                        </a:rPr>
                        <a:t>директора Национального центра профессионально-</a:t>
                      </a:r>
                      <a:r>
                        <a:rPr lang="ru-RU" sz="1600" b="1" spc="-20" dirty="0">
                          <a:solidFill>
                            <a:srgbClr val="1919C1"/>
                          </a:solidFill>
                          <a:latin typeface="Times New Roman"/>
                          <a:ea typeface="Times New Roman"/>
                        </a:rPr>
                        <a:t>общественной </a:t>
                      </a:r>
                      <a:r>
                        <a:rPr lang="ru-RU" sz="1600" b="1" spc="-20" dirty="0" err="1" smtClean="0">
                          <a:solidFill>
                            <a:srgbClr val="1919C1"/>
                          </a:solidFill>
                          <a:latin typeface="Times New Roman"/>
                          <a:ea typeface="Times New Roman"/>
                        </a:rPr>
                        <a:t>аккреди-тации</a:t>
                      </a:r>
                      <a:r>
                        <a:rPr lang="ru-RU" sz="1600" b="1" spc="-20" dirty="0">
                          <a:solidFill>
                            <a:srgbClr val="1919C1"/>
                          </a:solidFill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ru-RU" sz="1600" b="1" spc="-20" dirty="0" smtClean="0">
                          <a:solidFill>
                            <a:srgbClr val="1919C1"/>
                          </a:solidFill>
                          <a:latin typeface="Times New Roman"/>
                          <a:ea typeface="Times New Roman"/>
                        </a:rPr>
                        <a:t>гл. редактор </a:t>
                      </a:r>
                      <a:r>
                        <a:rPr lang="ru-RU" sz="1600" b="1" spc="-20" dirty="0">
                          <a:solidFill>
                            <a:srgbClr val="1919C1"/>
                          </a:solidFill>
                          <a:latin typeface="Times New Roman"/>
                          <a:ea typeface="Times New Roman"/>
                        </a:rPr>
                        <a:t>журнала "Аккредитация</a:t>
                      </a:r>
                      <a:r>
                        <a:rPr lang="ru-RU" sz="1600" b="1" dirty="0">
                          <a:solidFill>
                            <a:srgbClr val="1919C1"/>
                          </a:solidFill>
                          <a:latin typeface="Times New Roman"/>
                          <a:ea typeface="Times New Roman"/>
                        </a:rPr>
                        <a:t> в образовании", член </a:t>
                      </a:r>
                      <a:r>
                        <a:rPr lang="ru-RU" sz="1600" b="1" dirty="0" smtClean="0">
                          <a:solidFill>
                            <a:srgbClr val="1919C1"/>
                          </a:solidFill>
                          <a:latin typeface="Times New Roman"/>
                          <a:ea typeface="Times New Roman"/>
                        </a:rPr>
                        <a:t>Руководящего </a:t>
                      </a:r>
                      <a:r>
                        <a:rPr lang="ru-RU" sz="1600" b="1" dirty="0">
                          <a:solidFill>
                            <a:srgbClr val="1919C1"/>
                          </a:solidFill>
                          <a:latin typeface="Times New Roman"/>
                          <a:ea typeface="Times New Roman"/>
                        </a:rPr>
                        <a:t>комитета Азиатско-Тихоокеанской сети гарантии качества высшего образования  APQN</a:t>
                      </a:r>
                    </a:p>
                  </a:txBody>
                  <a:tcPr marL="34924" marR="3492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ШАБЛОН ПРЕЗЕНТАЦИИ3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9" name="TextBox 38"/>
          <p:cNvSpPr txBox="1"/>
          <p:nvPr/>
        </p:nvSpPr>
        <p:spPr>
          <a:xfrm>
            <a:off x="1475656" y="97468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Georgia" pitchFamily="18" charset="0"/>
                <a:cs typeface="Arial" pitchFamily="34" charset="0"/>
              </a:rPr>
              <a:t>ПЛЕНАРНОЕ  ЗАСЕДАНИЕ</a:t>
            </a:r>
          </a:p>
        </p:txBody>
      </p:sp>
      <p:sp>
        <p:nvSpPr>
          <p:cNvPr id="7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8604448" y="6501341"/>
            <a:ext cx="539552" cy="356659"/>
          </a:xfrm>
        </p:spPr>
        <p:txBody>
          <a:bodyPr/>
          <a:lstStyle/>
          <a:p>
            <a:fld id="{725C68B6-61C2-468F-89AB-4B9F7531AA68}" type="slidenum">
              <a:rPr lang="ru-RU" sz="2000" b="1" smtClean="0">
                <a:solidFill>
                  <a:srgbClr val="1919C1"/>
                </a:solidFill>
                <a:latin typeface="Arial" pitchFamily="34" charset="0"/>
                <a:cs typeface="Arial" pitchFamily="34" charset="0"/>
              </a:rPr>
              <a:pPr/>
              <a:t>12</a:t>
            </a:fld>
            <a:endParaRPr lang="ru-RU" sz="2000" b="1" dirty="0">
              <a:solidFill>
                <a:srgbClr val="1919C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7106" name="Picture 2" descr="https://pp.userapi.com/c831309/v831309222/fc366/6VujXIPrcx8.jpg"/>
          <p:cNvPicPr>
            <a:picLocks noChangeAspect="1" noChangeArrowheads="1"/>
          </p:cNvPicPr>
          <p:nvPr/>
        </p:nvPicPr>
        <p:blipFill>
          <a:blip r:embed="rId3" cstate="print"/>
          <a:srcRect r="13979"/>
          <a:stretch>
            <a:fillRect/>
          </a:stretch>
        </p:blipFill>
        <p:spPr bwMode="auto">
          <a:xfrm>
            <a:off x="107504" y="1124744"/>
            <a:ext cx="2880320" cy="2232248"/>
          </a:xfrm>
          <a:prstGeom prst="rect">
            <a:avLst/>
          </a:prstGeom>
          <a:noFill/>
        </p:spPr>
      </p:pic>
      <p:pic>
        <p:nvPicPr>
          <p:cNvPr id="47108" name="Picture 4" descr="https://pp.userapi.com/c831309/v831309222/fc46a/YsjXjwQ8glY.jpg"/>
          <p:cNvPicPr>
            <a:picLocks noChangeAspect="1" noChangeArrowheads="1"/>
          </p:cNvPicPr>
          <p:nvPr/>
        </p:nvPicPr>
        <p:blipFill>
          <a:blip r:embed="rId4" cstate="print"/>
          <a:srcRect t="6061" r="21310"/>
          <a:stretch>
            <a:fillRect/>
          </a:stretch>
        </p:blipFill>
        <p:spPr bwMode="auto">
          <a:xfrm>
            <a:off x="3059832" y="1124744"/>
            <a:ext cx="2880320" cy="2232248"/>
          </a:xfrm>
          <a:prstGeom prst="rect">
            <a:avLst/>
          </a:prstGeom>
          <a:noFill/>
        </p:spPr>
      </p:pic>
      <p:pic>
        <p:nvPicPr>
          <p:cNvPr id="47110" name="Picture 6" descr="https://pp.userapi.com/c831309/v831309222/fc4ec/LnnO7S3z49k.jpg"/>
          <p:cNvPicPr>
            <a:picLocks noChangeAspect="1" noChangeArrowheads="1"/>
          </p:cNvPicPr>
          <p:nvPr/>
        </p:nvPicPr>
        <p:blipFill>
          <a:blip r:embed="rId5" cstate="print"/>
          <a:srcRect t="9836" r="17190"/>
          <a:stretch>
            <a:fillRect/>
          </a:stretch>
        </p:blipFill>
        <p:spPr bwMode="auto">
          <a:xfrm>
            <a:off x="6012160" y="1124744"/>
            <a:ext cx="2987824" cy="2232248"/>
          </a:xfrm>
          <a:prstGeom prst="rect">
            <a:avLst/>
          </a:prstGeom>
          <a:noFill/>
        </p:spPr>
      </p:pic>
      <p:pic>
        <p:nvPicPr>
          <p:cNvPr id="47112" name="Picture 8" descr="https://pp.userapi.com/c831309/v831309222/fc569/CUSuWXcN_AM.jpg"/>
          <p:cNvPicPr>
            <a:picLocks noChangeAspect="1" noChangeArrowheads="1"/>
          </p:cNvPicPr>
          <p:nvPr/>
        </p:nvPicPr>
        <p:blipFill>
          <a:blip r:embed="rId6" cstate="print"/>
          <a:srcRect r="23436"/>
          <a:stretch>
            <a:fillRect/>
          </a:stretch>
        </p:blipFill>
        <p:spPr bwMode="auto">
          <a:xfrm>
            <a:off x="93388" y="3573016"/>
            <a:ext cx="2894436" cy="2520280"/>
          </a:xfrm>
          <a:prstGeom prst="rect">
            <a:avLst/>
          </a:prstGeom>
          <a:noFill/>
        </p:spPr>
      </p:pic>
      <p:pic>
        <p:nvPicPr>
          <p:cNvPr id="47114" name="Picture 10" descr="https://pp.userapi.com/c831309/v831309222/fc64f/Ksrkjhz-nio.jpg"/>
          <p:cNvPicPr>
            <a:picLocks noChangeAspect="1" noChangeArrowheads="1"/>
          </p:cNvPicPr>
          <p:nvPr/>
        </p:nvPicPr>
        <p:blipFill>
          <a:blip r:embed="rId7" cstate="print"/>
          <a:srcRect l="7647" t="20439" r="29645"/>
          <a:stretch>
            <a:fillRect/>
          </a:stretch>
        </p:blipFill>
        <p:spPr bwMode="auto">
          <a:xfrm>
            <a:off x="6012160" y="3573016"/>
            <a:ext cx="2940326" cy="2520280"/>
          </a:xfrm>
          <a:prstGeom prst="rect">
            <a:avLst/>
          </a:prstGeom>
          <a:noFill/>
        </p:spPr>
      </p:pic>
      <p:pic>
        <p:nvPicPr>
          <p:cNvPr id="47116" name="Picture 12" descr="https://pp.userapi.com/c831309/v831309222/fc5e1/WlVIGvmfSZI.jpg"/>
          <p:cNvPicPr>
            <a:picLocks noChangeAspect="1" noChangeArrowheads="1"/>
          </p:cNvPicPr>
          <p:nvPr/>
        </p:nvPicPr>
        <p:blipFill>
          <a:blip r:embed="rId8" cstate="print"/>
          <a:srcRect l="16439" t="2740" r="10498" b="4105"/>
          <a:stretch>
            <a:fillRect/>
          </a:stretch>
        </p:blipFill>
        <p:spPr bwMode="auto">
          <a:xfrm>
            <a:off x="3059832" y="3573016"/>
            <a:ext cx="2880320" cy="2520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ШАБЛОН ПРЕЗЕНТАЦИИ3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9" name="TextBox 38"/>
          <p:cNvSpPr txBox="1"/>
          <p:nvPr/>
        </p:nvSpPr>
        <p:spPr>
          <a:xfrm>
            <a:off x="1187624" y="97468"/>
            <a:ext cx="7704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Georgia" pitchFamily="18" charset="0"/>
                <a:cs typeface="Arial" pitchFamily="34" charset="0"/>
              </a:rPr>
              <a:t>СЕКЦИОННЫЕ  ЗАСЕДАНИЯ  НМК</a:t>
            </a:r>
          </a:p>
        </p:txBody>
      </p:sp>
      <p:sp>
        <p:nvSpPr>
          <p:cNvPr id="7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8604448" y="6501341"/>
            <a:ext cx="539552" cy="356659"/>
          </a:xfrm>
        </p:spPr>
        <p:txBody>
          <a:bodyPr/>
          <a:lstStyle/>
          <a:p>
            <a:fld id="{725C68B6-61C2-468F-89AB-4B9F7531AA68}" type="slidenum">
              <a:rPr lang="ru-RU" sz="2000" b="1" smtClean="0">
                <a:solidFill>
                  <a:srgbClr val="1919C1"/>
                </a:solidFill>
                <a:latin typeface="Arial" pitchFamily="34" charset="0"/>
                <a:cs typeface="Arial" pitchFamily="34" charset="0"/>
              </a:rPr>
              <a:pPr/>
              <a:t>13</a:t>
            </a:fld>
            <a:endParaRPr lang="ru-RU" sz="2000" b="1" dirty="0">
              <a:solidFill>
                <a:srgbClr val="1919C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79512" y="908720"/>
            <a:ext cx="8712968" cy="5472608"/>
          </a:xfrm>
          <a:prstGeom prst="roundRect">
            <a:avLst>
              <a:gd name="adj" fmla="val 16667"/>
            </a:avLst>
          </a:prstGeom>
          <a:solidFill>
            <a:srgbClr val="206C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467544" y="974333"/>
            <a:ext cx="835292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Секция 1. Современные вызовы в обновлении содержания  инженерного образования,  Д-104</a:t>
            </a:r>
            <a:endParaRPr lang="ru-RU" sz="2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Модераторы: </a:t>
            </a:r>
            <a:endParaRPr lang="ru-RU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Комов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А.Т.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советник при ректорате НИУ «МЭИ», председатель ФУМО по УГСН 13.00.00 </a:t>
            </a:r>
            <a:r>
              <a:rPr lang="ru-RU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Электро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и  теплоэнергетика, г. Москва</a:t>
            </a:r>
          </a:p>
          <a:p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Леонтьев А.В. 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первый проректор - </a:t>
            </a:r>
            <a:r>
              <a:rPr lang="ru-RU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проректор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по учебной работе КГЭУ, г. Казань</a:t>
            </a:r>
          </a:p>
          <a:p>
            <a:r>
              <a:rPr lang="ru-RU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Секретарь: </a:t>
            </a:r>
            <a:endParaRPr lang="ru-RU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Кузнецова М.А. – 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заместитель начальника УМУ КГЭУ, г. Казань</a:t>
            </a:r>
          </a:p>
          <a:p>
            <a:pPr algn="ctr"/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Очных докладов  -  18,  заочных  - 7 </a:t>
            </a:r>
            <a:endParaRPr lang="ru-RU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ШАБЛОН ПРЕЗЕНТАЦИИ3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9" name="TextBox 38"/>
          <p:cNvSpPr txBox="1"/>
          <p:nvPr/>
        </p:nvSpPr>
        <p:spPr>
          <a:xfrm>
            <a:off x="1475656" y="97468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Georgia" pitchFamily="18" charset="0"/>
                <a:cs typeface="Arial" pitchFamily="34" charset="0"/>
              </a:rPr>
              <a:t>СЕКЦИЯ  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7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8604448" y="6501341"/>
            <a:ext cx="539552" cy="356659"/>
          </a:xfrm>
        </p:spPr>
        <p:txBody>
          <a:bodyPr/>
          <a:lstStyle/>
          <a:p>
            <a:fld id="{725C68B6-61C2-468F-89AB-4B9F7531AA68}" type="slidenum">
              <a:rPr lang="ru-RU" sz="2000" b="1" smtClean="0">
                <a:solidFill>
                  <a:srgbClr val="1919C1"/>
                </a:solidFill>
                <a:latin typeface="Arial" pitchFamily="34" charset="0"/>
                <a:cs typeface="Arial" pitchFamily="34" charset="0"/>
              </a:rPr>
              <a:pPr/>
              <a:t>14</a:t>
            </a:fld>
            <a:endParaRPr lang="ru-RU" sz="2000" b="1" dirty="0">
              <a:solidFill>
                <a:srgbClr val="1919C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8370" name="Picture 2" descr="https://pp.userapi.com/c830708/v830708741/fb601/x0Gfagb_45Y.jpg"/>
          <p:cNvPicPr>
            <a:picLocks noChangeAspect="1" noChangeArrowheads="1"/>
          </p:cNvPicPr>
          <p:nvPr/>
        </p:nvPicPr>
        <p:blipFill>
          <a:blip r:embed="rId3" cstate="print"/>
          <a:srcRect r="8046"/>
          <a:stretch>
            <a:fillRect/>
          </a:stretch>
        </p:blipFill>
        <p:spPr bwMode="auto">
          <a:xfrm>
            <a:off x="107504" y="1268760"/>
            <a:ext cx="2880320" cy="2088232"/>
          </a:xfrm>
          <a:prstGeom prst="rect">
            <a:avLst/>
          </a:prstGeom>
          <a:noFill/>
        </p:spPr>
      </p:pic>
      <p:pic>
        <p:nvPicPr>
          <p:cNvPr id="58372" name="Picture 4" descr="https://pp.userapi.com/c830708/v830708741/fb60b/SPr1u0HAGZw.jpg"/>
          <p:cNvPicPr>
            <a:picLocks noChangeAspect="1" noChangeArrowheads="1"/>
          </p:cNvPicPr>
          <p:nvPr/>
        </p:nvPicPr>
        <p:blipFill>
          <a:blip r:embed="rId4" cstate="print"/>
          <a:srcRect r="9143"/>
          <a:stretch>
            <a:fillRect/>
          </a:stretch>
        </p:blipFill>
        <p:spPr bwMode="auto">
          <a:xfrm>
            <a:off x="3150020" y="1256877"/>
            <a:ext cx="2862140" cy="2100115"/>
          </a:xfrm>
          <a:prstGeom prst="rect">
            <a:avLst/>
          </a:prstGeom>
          <a:noFill/>
        </p:spPr>
      </p:pic>
      <p:pic>
        <p:nvPicPr>
          <p:cNvPr id="58374" name="Picture 6" descr="https://pp.userapi.com/c830708/v830708741/fb61f/FODhIYAm63I.jpg"/>
          <p:cNvPicPr>
            <a:picLocks noChangeAspect="1" noChangeArrowheads="1"/>
          </p:cNvPicPr>
          <p:nvPr/>
        </p:nvPicPr>
        <p:blipFill>
          <a:blip r:embed="rId5" cstate="print"/>
          <a:srcRect l="10629"/>
          <a:stretch>
            <a:fillRect/>
          </a:stretch>
        </p:blipFill>
        <p:spPr bwMode="auto">
          <a:xfrm>
            <a:off x="6156176" y="1262109"/>
            <a:ext cx="2808312" cy="2094883"/>
          </a:xfrm>
          <a:prstGeom prst="rect">
            <a:avLst/>
          </a:prstGeom>
          <a:noFill/>
        </p:spPr>
      </p:pic>
      <p:pic>
        <p:nvPicPr>
          <p:cNvPr id="58376" name="Picture 8" descr="https://pp.userapi.com/c830708/v830708741/fb629/dNm7Wa2wCIQ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1840" y="3717032"/>
            <a:ext cx="3024336" cy="2232249"/>
          </a:xfrm>
          <a:prstGeom prst="rect">
            <a:avLst/>
          </a:prstGeom>
          <a:noFill/>
        </p:spPr>
      </p:pic>
      <p:pic>
        <p:nvPicPr>
          <p:cNvPr id="58378" name="Picture 10" descr="https://pp.userapi.com/c830708/v830708741/fb6d3/Ld1jfjpnHNI.jpg"/>
          <p:cNvPicPr>
            <a:picLocks noChangeAspect="1" noChangeArrowheads="1"/>
          </p:cNvPicPr>
          <p:nvPr/>
        </p:nvPicPr>
        <p:blipFill>
          <a:blip r:embed="rId7" cstate="print"/>
          <a:srcRect l="12191" t="5854" r="7805"/>
          <a:stretch>
            <a:fillRect/>
          </a:stretch>
        </p:blipFill>
        <p:spPr bwMode="auto">
          <a:xfrm>
            <a:off x="107504" y="3717032"/>
            <a:ext cx="2880320" cy="2232248"/>
          </a:xfrm>
          <a:prstGeom prst="rect">
            <a:avLst/>
          </a:prstGeom>
          <a:noFill/>
        </p:spPr>
      </p:pic>
      <p:pic>
        <p:nvPicPr>
          <p:cNvPr id="58380" name="Picture 12" descr="https://pp.userapi.com/c830708/v830708741/fb768/KuLCD9z1H3k.jpg"/>
          <p:cNvPicPr>
            <a:picLocks noChangeAspect="1" noChangeArrowheads="1"/>
          </p:cNvPicPr>
          <p:nvPr/>
        </p:nvPicPr>
        <p:blipFill>
          <a:blip r:embed="rId8" cstate="print"/>
          <a:srcRect l="4278" r="13379"/>
          <a:stretch>
            <a:fillRect/>
          </a:stretch>
        </p:blipFill>
        <p:spPr bwMode="auto">
          <a:xfrm>
            <a:off x="6228184" y="3717032"/>
            <a:ext cx="2771800" cy="22441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ШАБЛОН ПРЕЗЕНТАЦИИ3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9" name="TextBox 38"/>
          <p:cNvSpPr txBox="1"/>
          <p:nvPr/>
        </p:nvSpPr>
        <p:spPr>
          <a:xfrm>
            <a:off x="1187624" y="97468"/>
            <a:ext cx="7704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Georgia" pitchFamily="18" charset="0"/>
                <a:cs typeface="Arial" pitchFamily="34" charset="0"/>
              </a:rPr>
              <a:t>СЕКЦИОННЫЕ  ЗАСЕДАНИЯ  НМК</a:t>
            </a:r>
          </a:p>
        </p:txBody>
      </p:sp>
      <p:sp>
        <p:nvSpPr>
          <p:cNvPr id="7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8604448" y="6501341"/>
            <a:ext cx="539552" cy="356659"/>
          </a:xfrm>
        </p:spPr>
        <p:txBody>
          <a:bodyPr/>
          <a:lstStyle/>
          <a:p>
            <a:fld id="{725C68B6-61C2-468F-89AB-4B9F7531AA68}" type="slidenum">
              <a:rPr lang="ru-RU" sz="2000" b="1" smtClean="0">
                <a:solidFill>
                  <a:srgbClr val="1919C1"/>
                </a:solidFill>
                <a:latin typeface="Arial" pitchFamily="34" charset="0"/>
                <a:cs typeface="Arial" pitchFamily="34" charset="0"/>
              </a:rPr>
              <a:pPr/>
              <a:t>15</a:t>
            </a:fld>
            <a:endParaRPr lang="ru-RU" sz="2000" b="1" dirty="0">
              <a:solidFill>
                <a:srgbClr val="1919C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79512" y="908720"/>
            <a:ext cx="8712968" cy="5472608"/>
          </a:xfrm>
          <a:prstGeom prst="roundRect">
            <a:avLst>
              <a:gd name="adj" fmla="val 16667"/>
            </a:avLst>
          </a:prstGeom>
          <a:solidFill>
            <a:srgbClr val="206C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467544" y="974333"/>
            <a:ext cx="835292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Секция 2. Инновационные технологии обучения</a:t>
            </a: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инженерном образовании ,  Д-102</a:t>
            </a:r>
            <a:endParaRPr lang="ru-RU" sz="2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Модераторы:</a:t>
            </a:r>
            <a:endParaRPr lang="ru-RU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Егорова Л.Е.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начальник административно-методического управления УМО по УГСН 13.00.00 </a:t>
            </a:r>
            <a:r>
              <a:rPr lang="ru-RU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Электро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и  теплоэнергетика, г. Москва </a:t>
            </a:r>
          </a:p>
          <a:p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Торкунова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Ю.В. 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и.о. зав. кафедрой  ИИУС  КГЭУ, г. Казань</a:t>
            </a:r>
          </a:p>
          <a:p>
            <a:r>
              <a:rPr lang="ru-RU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Секретарь: </a:t>
            </a:r>
            <a:endParaRPr lang="ru-RU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Григорян Т.А. – 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доцент кафедры ВМ, руководитель РГ по развитию ЭО и ДОТ КГЭУ, г. Казань</a:t>
            </a:r>
          </a:p>
          <a:p>
            <a:pPr algn="ctr"/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Очных докладов  -  17,  заочных  - 17 </a:t>
            </a:r>
            <a:endParaRPr lang="ru-RU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ШАБЛОН ПРЕЗЕНТАЦИИ3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9" name="TextBox 38"/>
          <p:cNvSpPr txBox="1"/>
          <p:nvPr/>
        </p:nvSpPr>
        <p:spPr>
          <a:xfrm>
            <a:off x="1475656" y="97468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Georgia" pitchFamily="18" charset="0"/>
                <a:cs typeface="Arial" pitchFamily="34" charset="0"/>
              </a:rPr>
              <a:t>СЕКЦИЯ  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7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8604448" y="6501341"/>
            <a:ext cx="539552" cy="356659"/>
          </a:xfrm>
        </p:spPr>
        <p:txBody>
          <a:bodyPr/>
          <a:lstStyle/>
          <a:p>
            <a:fld id="{725C68B6-61C2-468F-89AB-4B9F7531AA68}" type="slidenum">
              <a:rPr lang="ru-RU" sz="2000" b="1" smtClean="0">
                <a:solidFill>
                  <a:srgbClr val="1919C1"/>
                </a:solidFill>
                <a:latin typeface="Arial" pitchFamily="34" charset="0"/>
                <a:cs typeface="Arial" pitchFamily="34" charset="0"/>
              </a:rPr>
              <a:pPr/>
              <a:t>16</a:t>
            </a:fld>
            <a:endParaRPr lang="ru-RU" sz="2000" b="1" dirty="0">
              <a:solidFill>
                <a:srgbClr val="1919C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3254" name="Picture 6" descr="https://pp.userapi.com/c830708/v830708741/fb66f/Mn4Fgit7Gy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717" y="3645024"/>
            <a:ext cx="4086275" cy="2724184"/>
          </a:xfrm>
          <a:prstGeom prst="rect">
            <a:avLst/>
          </a:prstGeom>
          <a:noFill/>
        </p:spPr>
      </p:pic>
      <p:pic>
        <p:nvPicPr>
          <p:cNvPr id="53256" name="Picture 8" descr="https://pp.userapi.com/c830708/v830708741/fb6a1/WWX26tkJLL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5085" y="836712"/>
            <a:ext cx="4063379" cy="2708920"/>
          </a:xfrm>
          <a:prstGeom prst="rect">
            <a:avLst/>
          </a:prstGeom>
          <a:noFill/>
        </p:spPr>
      </p:pic>
      <p:pic>
        <p:nvPicPr>
          <p:cNvPr id="53258" name="Picture 10" descr="https://pp.userapi.com/c830708/v830708741/fb790/q_Q8oG2X10U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712" y="836712"/>
            <a:ext cx="4122280" cy="2748187"/>
          </a:xfrm>
          <a:prstGeom prst="rect">
            <a:avLst/>
          </a:prstGeom>
          <a:noFill/>
        </p:spPr>
      </p:pic>
      <p:pic>
        <p:nvPicPr>
          <p:cNvPr id="53260" name="Picture 12" descr="https://pp.userapi.com/c830708/v830708741/fb7d6/UvuoaeB8NQ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3645023"/>
            <a:ext cx="4032448" cy="27363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ШАБЛОН ПРЕЗЕНТАЦИИ3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9" name="TextBox 38"/>
          <p:cNvSpPr txBox="1"/>
          <p:nvPr/>
        </p:nvSpPr>
        <p:spPr>
          <a:xfrm>
            <a:off x="1187624" y="97468"/>
            <a:ext cx="7704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Georgia" pitchFamily="18" charset="0"/>
                <a:cs typeface="Arial" pitchFamily="34" charset="0"/>
              </a:rPr>
              <a:t>СЕКЦИОННЫЕ  ЗАСЕДАНИЯ  НМК</a:t>
            </a:r>
          </a:p>
        </p:txBody>
      </p:sp>
      <p:sp>
        <p:nvSpPr>
          <p:cNvPr id="7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8604448" y="6501341"/>
            <a:ext cx="539552" cy="356659"/>
          </a:xfrm>
        </p:spPr>
        <p:txBody>
          <a:bodyPr/>
          <a:lstStyle/>
          <a:p>
            <a:fld id="{725C68B6-61C2-468F-89AB-4B9F7531AA68}" type="slidenum">
              <a:rPr lang="ru-RU" sz="2000" b="1" smtClean="0">
                <a:solidFill>
                  <a:srgbClr val="1919C1"/>
                </a:solidFill>
                <a:latin typeface="Arial" pitchFamily="34" charset="0"/>
                <a:cs typeface="Arial" pitchFamily="34" charset="0"/>
              </a:rPr>
              <a:pPr/>
              <a:t>17</a:t>
            </a:fld>
            <a:endParaRPr lang="ru-RU" sz="2000" b="1" dirty="0">
              <a:solidFill>
                <a:srgbClr val="1919C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79512" y="908720"/>
            <a:ext cx="8712968" cy="5472608"/>
          </a:xfrm>
          <a:prstGeom prst="roundRect">
            <a:avLst>
              <a:gd name="adj" fmla="val 16667"/>
            </a:avLst>
          </a:prstGeom>
          <a:solidFill>
            <a:srgbClr val="206C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467544" y="974333"/>
            <a:ext cx="835292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Секция 3. Современные методы и модели оценки качества высшего образования</a:t>
            </a:r>
            <a:r>
              <a:rPr lang="ru-RU" sz="2800" b="1" dirty="0" smtClean="0"/>
              <a:t> 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 Д-223</a:t>
            </a:r>
            <a:endParaRPr lang="ru-RU" sz="2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Модераторы: </a:t>
            </a:r>
            <a:endParaRPr lang="ru-RU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Шведов Г.В.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аккредитованный эксперт в области проведения государственной аккредитации </a:t>
            </a:r>
            <a:r>
              <a:rPr lang="ru-RU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образова-тельного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учреждения и научной организации по УГСН 13.00.00, МЭИ, г. Москва</a:t>
            </a:r>
          </a:p>
          <a:p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Щукина Н.П.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начальник УМКО КГЭУ, г. Казань</a:t>
            </a:r>
          </a:p>
          <a:p>
            <a:r>
              <a:rPr lang="ru-RU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Секретарь: </a:t>
            </a:r>
            <a:endParaRPr lang="ru-RU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Гарипова Л.И. – 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заместитель начальника УМКО КГЭУ, г. Казань</a:t>
            </a:r>
          </a:p>
          <a:p>
            <a:pPr algn="ctr"/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Очных докладов  -  15,  заочных  - 16 </a:t>
            </a:r>
            <a:endParaRPr lang="ru-RU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ШАБЛОН ПРЕЗЕНТАЦИИ3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9" name="TextBox 38"/>
          <p:cNvSpPr txBox="1"/>
          <p:nvPr/>
        </p:nvSpPr>
        <p:spPr>
          <a:xfrm>
            <a:off x="1475656" y="97468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Georgia" pitchFamily="18" charset="0"/>
                <a:cs typeface="Arial" pitchFamily="34" charset="0"/>
              </a:rPr>
              <a:t>СЕКЦИЯ  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7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8604448" y="6501341"/>
            <a:ext cx="539552" cy="356659"/>
          </a:xfrm>
        </p:spPr>
        <p:txBody>
          <a:bodyPr/>
          <a:lstStyle/>
          <a:p>
            <a:fld id="{725C68B6-61C2-468F-89AB-4B9F7531AA68}" type="slidenum">
              <a:rPr lang="ru-RU" sz="2000" b="1" smtClean="0">
                <a:solidFill>
                  <a:srgbClr val="1919C1"/>
                </a:solidFill>
                <a:latin typeface="Arial" pitchFamily="34" charset="0"/>
                <a:cs typeface="Arial" pitchFamily="34" charset="0"/>
              </a:rPr>
              <a:pPr/>
              <a:t>18</a:t>
            </a:fld>
            <a:endParaRPr lang="ru-RU" sz="2000" b="1" dirty="0">
              <a:solidFill>
                <a:srgbClr val="1919C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https://pp.userapi.com/c830708/v830708741/fb5cf/2427JjXGyW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564904"/>
            <a:ext cx="3707904" cy="2448272"/>
          </a:xfrm>
          <a:prstGeom prst="rect">
            <a:avLst/>
          </a:prstGeom>
          <a:noFill/>
        </p:spPr>
      </p:pic>
      <p:pic>
        <p:nvPicPr>
          <p:cNvPr id="6" name="Picture 2" descr="https://pp.userapi.com/c830708/v830708741/fb5bb/osGcVCAnqH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2564904"/>
            <a:ext cx="3672407" cy="2448272"/>
          </a:xfrm>
          <a:prstGeom prst="rect">
            <a:avLst/>
          </a:prstGeom>
          <a:noFill/>
        </p:spPr>
      </p:pic>
      <p:pic>
        <p:nvPicPr>
          <p:cNvPr id="52226" name="Picture 2" descr="https://pp.userapi.com/c830708/v830708741/fb6ab/J0LCzOKJRMQ.jpg"/>
          <p:cNvPicPr>
            <a:picLocks noChangeAspect="1" noChangeArrowheads="1"/>
          </p:cNvPicPr>
          <p:nvPr/>
        </p:nvPicPr>
        <p:blipFill>
          <a:blip r:embed="rId5" cstate="print"/>
          <a:srcRect t="15193"/>
          <a:stretch>
            <a:fillRect/>
          </a:stretch>
        </p:blipFill>
        <p:spPr bwMode="auto">
          <a:xfrm>
            <a:off x="5796136" y="5157192"/>
            <a:ext cx="2843808" cy="1607840"/>
          </a:xfrm>
          <a:prstGeom prst="rect">
            <a:avLst/>
          </a:prstGeom>
          <a:noFill/>
        </p:spPr>
      </p:pic>
      <p:pic>
        <p:nvPicPr>
          <p:cNvPr id="52228" name="Picture 4" descr="https://pp.userapi.com/c830708/v830708741/fb6b5/v-3SfVzNyD0.jpg"/>
          <p:cNvPicPr>
            <a:picLocks noChangeAspect="1" noChangeArrowheads="1"/>
          </p:cNvPicPr>
          <p:nvPr/>
        </p:nvPicPr>
        <p:blipFill>
          <a:blip r:embed="rId6" cstate="print"/>
          <a:srcRect l="20289"/>
          <a:stretch>
            <a:fillRect/>
          </a:stretch>
        </p:blipFill>
        <p:spPr bwMode="auto">
          <a:xfrm>
            <a:off x="2519773" y="836712"/>
            <a:ext cx="1980219" cy="1656184"/>
          </a:xfrm>
          <a:prstGeom prst="rect">
            <a:avLst/>
          </a:prstGeom>
          <a:noFill/>
        </p:spPr>
      </p:pic>
      <p:pic>
        <p:nvPicPr>
          <p:cNvPr id="52230" name="Picture 6" descr="https://pp.userapi.com/c830708/v830708741/fb705/IQ4qA3XAByM.jpg"/>
          <p:cNvPicPr>
            <a:picLocks noChangeAspect="1" noChangeArrowheads="1"/>
          </p:cNvPicPr>
          <p:nvPr/>
        </p:nvPicPr>
        <p:blipFill>
          <a:blip r:embed="rId7" cstate="print"/>
          <a:srcRect t="11774"/>
          <a:stretch>
            <a:fillRect/>
          </a:stretch>
        </p:blipFill>
        <p:spPr bwMode="auto">
          <a:xfrm>
            <a:off x="557732" y="5157192"/>
            <a:ext cx="2718124" cy="1598737"/>
          </a:xfrm>
          <a:prstGeom prst="rect">
            <a:avLst/>
          </a:prstGeom>
          <a:noFill/>
        </p:spPr>
      </p:pic>
      <p:pic>
        <p:nvPicPr>
          <p:cNvPr id="52232" name="Picture 8" descr="https://pp.userapi.com/c830708/v830708741/fb70f/g9AeRWWAwV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38053" y="5157192"/>
            <a:ext cx="2214067" cy="1584176"/>
          </a:xfrm>
          <a:prstGeom prst="rect">
            <a:avLst/>
          </a:prstGeom>
          <a:noFill/>
        </p:spPr>
      </p:pic>
      <p:pic>
        <p:nvPicPr>
          <p:cNvPr id="52234" name="Picture 10" descr="https://pp.userapi.com/c830708/v830708741/fb72d/2qUByPzxeqk.jpg"/>
          <p:cNvPicPr>
            <a:picLocks noChangeAspect="1" noChangeArrowheads="1"/>
          </p:cNvPicPr>
          <p:nvPr/>
        </p:nvPicPr>
        <p:blipFill>
          <a:blip r:embed="rId9" cstate="print"/>
          <a:srcRect l="35361" t="9945" b="13807"/>
          <a:stretch>
            <a:fillRect/>
          </a:stretch>
        </p:blipFill>
        <p:spPr bwMode="auto">
          <a:xfrm>
            <a:off x="6858432" y="836712"/>
            <a:ext cx="2106056" cy="1656184"/>
          </a:xfrm>
          <a:prstGeom prst="rect">
            <a:avLst/>
          </a:prstGeom>
          <a:noFill/>
        </p:spPr>
      </p:pic>
      <p:pic>
        <p:nvPicPr>
          <p:cNvPr id="52236" name="Picture 12" descr="https://pp.userapi.com/c830708/v830708741/fb737/xacw6ZxTXec.jpg"/>
          <p:cNvPicPr>
            <a:picLocks noChangeAspect="1" noChangeArrowheads="1"/>
          </p:cNvPicPr>
          <p:nvPr/>
        </p:nvPicPr>
        <p:blipFill>
          <a:blip r:embed="rId10" cstate="print"/>
          <a:srcRect l="8696"/>
          <a:stretch>
            <a:fillRect/>
          </a:stretch>
        </p:blipFill>
        <p:spPr bwMode="auto">
          <a:xfrm>
            <a:off x="143508" y="836712"/>
            <a:ext cx="2268252" cy="1656184"/>
          </a:xfrm>
          <a:prstGeom prst="rect">
            <a:avLst/>
          </a:prstGeom>
          <a:noFill/>
        </p:spPr>
      </p:pic>
      <p:pic>
        <p:nvPicPr>
          <p:cNvPr id="52238" name="Picture 14" descr="https://pp.userapi.com/c830708/v830708741/fb812/qBuHFHB-zE0.jpg"/>
          <p:cNvPicPr>
            <a:picLocks noChangeAspect="1" noChangeArrowheads="1"/>
          </p:cNvPicPr>
          <p:nvPr/>
        </p:nvPicPr>
        <p:blipFill>
          <a:blip r:embed="rId11" cstate="print"/>
          <a:srcRect l="19444" b="4166"/>
          <a:stretch>
            <a:fillRect/>
          </a:stretch>
        </p:blipFill>
        <p:spPr bwMode="auto">
          <a:xfrm>
            <a:off x="4644008" y="836712"/>
            <a:ext cx="2088232" cy="16561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ШАБЛОН ПРЕЗЕНТАЦИИ3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9" name="TextBox 38"/>
          <p:cNvSpPr txBox="1"/>
          <p:nvPr/>
        </p:nvSpPr>
        <p:spPr>
          <a:xfrm>
            <a:off x="1071538" y="181253"/>
            <a:ext cx="8072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Georgia" pitchFamily="18" charset="0"/>
                <a:cs typeface="Arial" pitchFamily="34" charset="0"/>
              </a:rPr>
              <a:t>УЧАСТИЕ  В СЕКЦИОННЫХ ЗАСЕДАНИЯХ</a:t>
            </a:r>
          </a:p>
        </p:txBody>
      </p:sp>
      <p:sp>
        <p:nvSpPr>
          <p:cNvPr id="7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8643966" y="6501341"/>
            <a:ext cx="500034" cy="356659"/>
          </a:xfrm>
        </p:spPr>
        <p:txBody>
          <a:bodyPr/>
          <a:lstStyle/>
          <a:p>
            <a:fld id="{725C68B6-61C2-468F-89AB-4B9F7531AA68}" type="slidenum">
              <a:rPr lang="ru-RU" sz="2000" b="1" smtClean="0">
                <a:solidFill>
                  <a:srgbClr val="1919C1"/>
                </a:solidFill>
                <a:latin typeface="Arial" pitchFamily="34" charset="0"/>
                <a:cs typeface="Arial" pitchFamily="34" charset="0"/>
              </a:rPr>
              <a:pPr/>
              <a:t>19</a:t>
            </a:fld>
            <a:endParaRPr lang="ru-RU" sz="2000" b="1" dirty="0">
              <a:solidFill>
                <a:srgbClr val="1919C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79512" y="908720"/>
            <a:ext cx="8712968" cy="4306230"/>
          </a:xfrm>
          <a:prstGeom prst="roundRect">
            <a:avLst>
              <a:gd name="adj" fmla="val 16667"/>
            </a:avLst>
          </a:prstGeom>
          <a:solidFill>
            <a:srgbClr val="206C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44016" y="890689"/>
            <a:ext cx="8785702" cy="420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711200">
              <a:spcBef>
                <a:spcPct val="0"/>
              </a:spcBef>
            </a:pP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КАФЕДРЫ, ПРЕДСТАВИВШИЕ  СТАТЬИ </a:t>
            </a:r>
          </a:p>
          <a:p>
            <a:pPr lvl="0" algn="ctr" defTabSz="711200">
              <a:spcBef>
                <a:spcPct val="0"/>
              </a:spcBef>
            </a:pP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СБОРНИК  МАТЕРИАЛОВ  КОНФЕРЕНЦИИ</a:t>
            </a:r>
            <a:r>
              <a:rPr lang="ru-RU" sz="27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 algn="ctr" defTabSz="711200">
              <a:spcBef>
                <a:spcPct val="0"/>
              </a:spcBef>
            </a:pPr>
            <a:endParaRPr lang="ru-RU" sz="12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defTabSz="711200">
              <a:spcBef>
                <a:spcPct val="0"/>
              </a:spcBef>
            </a:pP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ИЭЭ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КАФЕДР (БЖД, ИЭР, ПЭС, ТОЭ, Физика, ЭПП,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ЭСиС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ЭТКС, ЭХП);</a:t>
            </a:r>
          </a:p>
          <a:p>
            <a:pPr defTabSz="711200">
              <a:spcBef>
                <a:spcPct val="0"/>
              </a:spcBef>
            </a:pP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ИТЭ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КАФЕДР (АТПП, ВБА, ТОТ, ТЭС, Химия, ЭМС, ЭЭ);</a:t>
            </a:r>
          </a:p>
          <a:p>
            <a:pPr lvl="0" defTabSz="711200">
              <a:spcBef>
                <a:spcPct val="0"/>
              </a:spcBef>
            </a:pP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ИЦТЭ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КАФЕДР (ИГ, ИК,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ИиП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ФВ, ИИУС)</a:t>
            </a:r>
          </a:p>
          <a:p>
            <a:pPr lvl="0" algn="ctr" defTabSz="711200">
              <a:spcBef>
                <a:spcPct val="0"/>
              </a:spcBef>
            </a:pPr>
            <a:endParaRPr lang="ru-RU" sz="12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defTabSz="711200">
              <a:spcBef>
                <a:spcPct val="0"/>
              </a:spcBef>
            </a:pP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КАФЕДРЫ,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 ПРЕДСТАВИВШИЕ  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СТАТЬИ </a:t>
            </a:r>
          </a:p>
          <a:p>
            <a:pPr lvl="0" algn="ctr" defTabSz="711200">
              <a:spcBef>
                <a:spcPct val="0"/>
              </a:spcBef>
            </a:pP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СБОРНИК  МАТЕРИАЛОВ  КОНФЕРЕНЦИИ:</a:t>
            </a:r>
          </a:p>
          <a:p>
            <a:pPr lvl="0" algn="ctr" defTabSz="711200">
              <a:spcBef>
                <a:spcPct val="0"/>
              </a:spcBef>
            </a:pP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ИЭЭ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(ВИЭ, МВТМ, РЗА, ЭС), 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ИТЭ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(ПТЭ, ТВТ), </a:t>
            </a:r>
          </a:p>
          <a:p>
            <a:pPr lvl="0" algn="ctr" defTabSz="711200">
              <a:spcBef>
                <a:spcPct val="0"/>
              </a:spcBef>
            </a:pP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ИЦТЭ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(ВМ, ИЯ, Менеджмент, ПМ, СПП, ФМК, ЭОП)</a:t>
            </a:r>
            <a:endParaRPr lang="ru-RU" sz="27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51520" y="5357826"/>
            <a:ext cx="8640960" cy="128588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1520" y="5320271"/>
            <a:ext cx="86409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11200">
              <a:spcBef>
                <a:spcPct val="0"/>
              </a:spcBef>
            </a:pP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КАФЕДРЫ, ПРИНИМАВШИЕ УЧАСТИЕ ТОЛЬКО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КАЧЕСТВЕ СЛУШАТЕЛЕЙ</a:t>
            </a: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ВМ, ИЯ, ПТЭ, СПП, ЭС, ЭОП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defTabSz="711200">
              <a:spcBef>
                <a:spcPct val="0"/>
              </a:spcBef>
            </a:pP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КАФЕДРЫ,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НЕ ПРИНИМАВШИЕ </a:t>
            </a: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УЧАСТИЕ  НИ В ОДНОМ МЕРОПРИЯТИИ :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ВИЭ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ШАБЛОН ПРЕЗЕНТАЦИИ3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9" name="TextBox 38"/>
          <p:cNvSpPr txBox="1"/>
          <p:nvPr/>
        </p:nvSpPr>
        <p:spPr>
          <a:xfrm>
            <a:off x="1187624" y="97468"/>
            <a:ext cx="7956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Georgia" pitchFamily="18" charset="0"/>
                <a:cs typeface="Arial" pitchFamily="34" charset="0"/>
              </a:rPr>
              <a:t>ОРГАНИЗАЦИОННЫЙ  КОМИТЕТ 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0" y="816848"/>
          <a:ext cx="9144000" cy="5708496"/>
        </p:xfrm>
        <a:graphic>
          <a:graphicData uri="http://schemas.openxmlformats.org/drawingml/2006/table">
            <a:tbl>
              <a:tblPr/>
              <a:tblGrid>
                <a:gridCol w="2195736"/>
                <a:gridCol w="6948264"/>
              </a:tblGrid>
              <a:tr h="432048">
                <a:tc>
                  <a:txBody>
                    <a:bodyPr/>
                    <a:lstStyle/>
                    <a:p>
                      <a:pPr algn="just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1919C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Председатель:</a:t>
                      </a:r>
                    </a:p>
                  </a:txBody>
                  <a:tcPr marL="58615" marR="5861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21590" algn="just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err="1">
                          <a:solidFill>
                            <a:srgbClr val="1919C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Абдуллазянов</a:t>
                      </a:r>
                      <a:r>
                        <a:rPr lang="ru-RU" sz="2000" b="1" dirty="0">
                          <a:solidFill>
                            <a:srgbClr val="1919C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Э.Ю. - ректор КГЭУ</a:t>
                      </a:r>
                    </a:p>
                  </a:txBody>
                  <a:tcPr marL="58615" marR="5861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25451">
                <a:tc>
                  <a:txBody>
                    <a:bodyPr/>
                    <a:lstStyle/>
                    <a:p>
                      <a:pPr algn="just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B0B55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Сопредседатели:</a:t>
                      </a:r>
                    </a:p>
                  </a:txBody>
                  <a:tcPr marL="58615" marR="5861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  <a:tabLst>
                          <a:tab pos="1710690" algn="l"/>
                        </a:tabLst>
                      </a:pPr>
                      <a:r>
                        <a:rPr lang="ru-RU" sz="2000" b="1" spc="-40" dirty="0" err="1">
                          <a:solidFill>
                            <a:srgbClr val="0B0B55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Комов</a:t>
                      </a:r>
                      <a:r>
                        <a:rPr lang="ru-RU" sz="2000" b="1" spc="-40" dirty="0">
                          <a:solidFill>
                            <a:srgbClr val="0B0B55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000" b="1" spc="-40" dirty="0" smtClean="0">
                          <a:solidFill>
                            <a:srgbClr val="0B0B55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А.Т. </a:t>
                      </a:r>
                      <a:r>
                        <a:rPr lang="ru-RU" sz="2000" b="1" spc="-40" dirty="0">
                          <a:solidFill>
                            <a:srgbClr val="0B0B55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 советник при ректорате НИУ «МЭИ», </a:t>
                      </a:r>
                      <a:r>
                        <a:rPr lang="ru-RU" sz="2000" b="1" dirty="0">
                          <a:solidFill>
                            <a:srgbClr val="0B0B55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председатель ФУМО;</a:t>
                      </a:r>
                    </a:p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  <a:tabLst>
                          <a:tab pos="1710690" algn="l"/>
                        </a:tabLst>
                      </a:pPr>
                      <a:r>
                        <a:rPr lang="ru-RU" sz="2000" b="1" dirty="0">
                          <a:solidFill>
                            <a:srgbClr val="0B0B55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Леонтьев А.В. – первый проректор-проректор по учебной работе</a:t>
                      </a:r>
                    </a:p>
                  </a:txBody>
                  <a:tcPr marL="58615" marR="5861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3928">
                <a:tc>
                  <a:txBody>
                    <a:bodyPr/>
                    <a:lstStyle/>
                    <a:p>
                      <a:pPr algn="just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1919C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Отв. </a:t>
                      </a:r>
                      <a:r>
                        <a:rPr lang="ru-RU" sz="2000" b="1" dirty="0">
                          <a:solidFill>
                            <a:srgbClr val="1919C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секретарь:</a:t>
                      </a:r>
                    </a:p>
                  </a:txBody>
                  <a:tcPr marL="58615" marR="5861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21590" algn="just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1919C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Зарипова С.Н. – начальник УМУ</a:t>
                      </a:r>
                    </a:p>
                  </a:txBody>
                  <a:tcPr marL="58615" marR="5861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64534">
                <a:tc>
                  <a:txBody>
                    <a:bodyPr/>
                    <a:lstStyle/>
                    <a:p>
                      <a:pPr algn="just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B0B55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Технический секретариат:</a:t>
                      </a:r>
                    </a:p>
                  </a:txBody>
                  <a:tcPr marL="58615" marR="5861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B0B55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Кузнецова </a:t>
                      </a:r>
                      <a:r>
                        <a:rPr lang="ru-RU" sz="2000" b="1" dirty="0" smtClean="0">
                          <a:solidFill>
                            <a:srgbClr val="0B0B55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М.А. </a:t>
                      </a:r>
                      <a:r>
                        <a:rPr lang="ru-RU" sz="2000" b="1" dirty="0">
                          <a:solidFill>
                            <a:srgbClr val="0B0B55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 зам. начальника УМУ,</a:t>
                      </a:r>
                    </a:p>
                    <a:p>
                      <a:pPr algn="just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2000" b="1" spc="-20" dirty="0">
                          <a:solidFill>
                            <a:srgbClr val="0B0B55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Долгова </a:t>
                      </a:r>
                      <a:r>
                        <a:rPr lang="ru-RU" sz="2000" b="1" spc="-20" dirty="0" smtClean="0">
                          <a:solidFill>
                            <a:srgbClr val="0B0B55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А.Н. </a:t>
                      </a:r>
                      <a:r>
                        <a:rPr lang="ru-RU" sz="2000" b="1" spc="-20" dirty="0">
                          <a:solidFill>
                            <a:srgbClr val="0B0B55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– и.о. зам. начальника УМУ,</a:t>
                      </a:r>
                      <a:endParaRPr lang="ru-RU" sz="2000" b="1" dirty="0">
                        <a:solidFill>
                          <a:srgbClr val="0B0B55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indent="21590" algn="just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B0B55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Рахимова </a:t>
                      </a:r>
                      <a:r>
                        <a:rPr lang="ru-RU" sz="2000" b="1" dirty="0" smtClean="0">
                          <a:solidFill>
                            <a:srgbClr val="0B0B55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Р.А. </a:t>
                      </a:r>
                      <a:r>
                        <a:rPr lang="ru-RU" sz="2000" b="1" dirty="0">
                          <a:solidFill>
                            <a:srgbClr val="0B0B55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– инженер УМУ</a:t>
                      </a:r>
                    </a:p>
                  </a:txBody>
                  <a:tcPr marL="58615" marR="5861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48450">
                <a:tc>
                  <a:txBody>
                    <a:bodyPr/>
                    <a:lstStyle/>
                    <a:p>
                      <a:pPr algn="just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1919C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Члены Оргкомитета:</a:t>
                      </a:r>
                    </a:p>
                  </a:txBody>
                  <a:tcPr marL="58615" marR="5861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1919C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Егорова Л.Е. – начальник </a:t>
                      </a:r>
                      <a:r>
                        <a:rPr lang="ru-RU" sz="2000" b="1" dirty="0" err="1" smtClean="0">
                          <a:solidFill>
                            <a:srgbClr val="1919C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административно-методичес-кого</a:t>
                      </a:r>
                      <a:r>
                        <a:rPr lang="ru-RU" sz="2000" b="1" dirty="0" smtClean="0">
                          <a:solidFill>
                            <a:srgbClr val="1919C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000" b="1" dirty="0">
                          <a:solidFill>
                            <a:srgbClr val="1919C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управления УМО, ученый секретарь ФУМО; </a:t>
                      </a:r>
                    </a:p>
                    <a:p>
                      <a:pPr indent="21590" algn="just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1919C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Ильин В.К. – проректор по НО; </a:t>
                      </a:r>
                    </a:p>
                    <a:p>
                      <a:pPr indent="21590" algn="just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err="1">
                          <a:solidFill>
                            <a:srgbClr val="1919C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Губаев</a:t>
                      </a:r>
                      <a:r>
                        <a:rPr lang="ru-RU" sz="2000" b="1" dirty="0">
                          <a:solidFill>
                            <a:srgbClr val="1919C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Д.Ф. – проректор по ИП;</a:t>
                      </a:r>
                    </a:p>
                    <a:p>
                      <a:pPr indent="21590" algn="just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err="1">
                          <a:solidFill>
                            <a:srgbClr val="1919C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Чичирова</a:t>
                      </a:r>
                      <a:r>
                        <a:rPr lang="ru-RU" sz="2000" b="1" dirty="0">
                          <a:solidFill>
                            <a:srgbClr val="1919C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Н.Д. – директор ИТЭ;</a:t>
                      </a:r>
                    </a:p>
                    <a:p>
                      <a:pPr indent="21590" algn="just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1919C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Ившин И.В. – директор ИЭЭ;</a:t>
                      </a:r>
                    </a:p>
                    <a:p>
                      <a:pPr indent="21590" algn="just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1919C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Смирнов Ю.Н. – директор ИЦТЭ;</a:t>
                      </a:r>
                    </a:p>
                    <a:p>
                      <a:pPr indent="21590" algn="just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1919C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Сафина Г.Г. – и.о. начальника РИО;</a:t>
                      </a:r>
                    </a:p>
                    <a:p>
                      <a:pPr indent="21590" algn="just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1919C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Соколова И.В. – зав. библиотекой;</a:t>
                      </a:r>
                    </a:p>
                    <a:p>
                      <a:pPr indent="21590" algn="just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err="1" smtClean="0">
                          <a:solidFill>
                            <a:srgbClr val="1919C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Фатыхов</a:t>
                      </a:r>
                      <a:r>
                        <a:rPr lang="ru-RU" sz="2000" b="1" dirty="0" smtClean="0">
                          <a:solidFill>
                            <a:srgbClr val="1919C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000" b="1" dirty="0">
                          <a:solidFill>
                            <a:srgbClr val="1919C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Р.И. – и.о. директора </a:t>
                      </a:r>
                      <a:r>
                        <a:rPr lang="ru-RU" sz="2000" b="1" dirty="0" smtClean="0">
                          <a:solidFill>
                            <a:srgbClr val="1919C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ЦИК.</a:t>
                      </a:r>
                      <a:endParaRPr lang="ru-RU" sz="2000" b="1" dirty="0">
                        <a:solidFill>
                          <a:srgbClr val="1919C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615" marR="5861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6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8676456" y="6501341"/>
            <a:ext cx="467544" cy="356659"/>
          </a:xfrm>
        </p:spPr>
        <p:txBody>
          <a:bodyPr/>
          <a:lstStyle/>
          <a:p>
            <a:fld id="{725C68B6-61C2-468F-89AB-4B9F7531AA68}" type="slidenum">
              <a:rPr lang="ru-RU" sz="2000" b="1" smtClean="0">
                <a:solidFill>
                  <a:srgbClr val="1919C1"/>
                </a:solidFill>
                <a:latin typeface="Arial" pitchFamily="34" charset="0"/>
                <a:cs typeface="Arial" pitchFamily="34" charset="0"/>
              </a:rPr>
              <a:pPr/>
              <a:t>2</a:t>
            </a:fld>
            <a:endParaRPr lang="ru-RU" sz="2000" b="1" dirty="0">
              <a:solidFill>
                <a:srgbClr val="1919C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ШАБЛОН ПРЕЗЕНТАЦИИ3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9" name="TextBox 38"/>
          <p:cNvSpPr txBox="1"/>
          <p:nvPr/>
        </p:nvSpPr>
        <p:spPr>
          <a:xfrm>
            <a:off x="1475656" y="97468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Georgia" pitchFamily="18" charset="0"/>
                <a:cs typeface="Arial" pitchFamily="34" charset="0"/>
              </a:rPr>
              <a:t>РЕШЕНИЕ</a:t>
            </a:r>
            <a:endParaRPr lang="ru-RU" sz="2800" b="1" dirty="0" smtClean="0">
              <a:solidFill>
                <a:schemeClr val="bg1"/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7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8604448" y="6501341"/>
            <a:ext cx="539552" cy="356659"/>
          </a:xfrm>
        </p:spPr>
        <p:txBody>
          <a:bodyPr/>
          <a:lstStyle/>
          <a:p>
            <a:fld id="{725C68B6-61C2-468F-89AB-4B9F7531AA68}" type="slidenum">
              <a:rPr lang="ru-RU" sz="2000" b="1" smtClean="0">
                <a:solidFill>
                  <a:srgbClr val="1919C1"/>
                </a:solidFill>
                <a:latin typeface="Arial" pitchFamily="34" charset="0"/>
                <a:cs typeface="Arial" pitchFamily="34" charset="0"/>
              </a:rPr>
              <a:pPr/>
              <a:t>20</a:t>
            </a:fld>
            <a:endParaRPr lang="ru-RU" sz="2000" b="1" dirty="0">
              <a:solidFill>
                <a:srgbClr val="1919C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7345" name="Rectangle 1"/>
          <p:cNvSpPr>
            <a:spLocks noChangeArrowheads="1"/>
          </p:cNvSpPr>
          <p:nvPr/>
        </p:nvSpPr>
        <p:spPr bwMode="auto">
          <a:xfrm>
            <a:off x="0" y="764704"/>
            <a:ext cx="9144000" cy="4185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 Признать работу Оргкомитета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VIII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всероссийской научно-методической конференции «Актуальные вопросы инженерного образования: содержание, технологии, качество», посвященной 50-летию КГЭУ, удовлетворительной.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919C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Материалы Конференции, опубликованные в сборнике (3 тома), разместить в РИНЦ (отв. Шамсутдинов Э.В.).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1919C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Провести в 2020 году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 всероссийскую научно-методическую конференцию «Актуальные вопросы инженерного образования: содержание, технологии, качество»,  включив ее в План конференций на 2020 год, утверждаемый Министерством науки и высшего образования РФ (отв. Леонтьев А.В.)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919C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 Оргкомитету Конференции подготовить заявку для участия в конкурсе грантов РФФИ на проведение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1919C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919C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 всероссийской научно-методической конференции «Актуальные вопросы инженерного образования: содержание, технологии, качество» в 2020 году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rgbClr val="1919C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919C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(отв. Зарипова С.Н.)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1919C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016" y="4929842"/>
            <a:ext cx="9107488" cy="1523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B0B5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5. Рекомендовать ФУМО в системе высшего образования по УГСН 13.00.00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B0B5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Электро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B0B5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и теплоэнергетика кандидатуры следующих НПР КГЭУ для включения в составы рабочих групп по разработке примерных основных образовательных программ (ПООП) по направлениям подготовки УГСН 13.00.00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B0B5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Электро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B0B5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и теплоэнергетика: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B0B55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ШАБЛОН ПРЕЗЕНТАЦИИ3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9" name="TextBox 38"/>
          <p:cNvSpPr txBox="1"/>
          <p:nvPr/>
        </p:nvSpPr>
        <p:spPr>
          <a:xfrm>
            <a:off x="1475656" y="97468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Georgia" pitchFamily="18" charset="0"/>
                <a:cs typeface="Arial" pitchFamily="34" charset="0"/>
              </a:rPr>
              <a:t>РЕШЕНИЕ</a:t>
            </a:r>
            <a:endParaRPr lang="ru-RU" sz="2800" b="1" dirty="0" smtClean="0">
              <a:solidFill>
                <a:schemeClr val="bg1"/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7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8604448" y="6501341"/>
            <a:ext cx="539552" cy="356659"/>
          </a:xfrm>
        </p:spPr>
        <p:txBody>
          <a:bodyPr/>
          <a:lstStyle/>
          <a:p>
            <a:fld id="{725C68B6-61C2-468F-89AB-4B9F7531AA68}" type="slidenum">
              <a:rPr lang="ru-RU" sz="2000" b="1" smtClean="0">
                <a:solidFill>
                  <a:srgbClr val="1919C1"/>
                </a:solidFill>
                <a:latin typeface="Arial" pitchFamily="34" charset="0"/>
                <a:cs typeface="Arial" pitchFamily="34" charset="0"/>
              </a:rPr>
              <a:pPr/>
              <a:t>21</a:t>
            </a:fld>
            <a:endParaRPr lang="ru-RU" sz="2000" b="1" dirty="0">
              <a:solidFill>
                <a:srgbClr val="1919C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07504" y="891912"/>
          <a:ext cx="8892479" cy="3185160"/>
        </p:xfrm>
        <a:graphic>
          <a:graphicData uri="http://schemas.openxmlformats.org/drawingml/2006/table">
            <a:tbl>
              <a:tblPr/>
              <a:tblGrid>
                <a:gridCol w="2931070"/>
                <a:gridCol w="2253506"/>
                <a:gridCol w="3707903"/>
              </a:tblGrid>
              <a:tr h="401147"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1919C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Направления подготовки</a:t>
                      </a:r>
                    </a:p>
                  </a:txBody>
                  <a:tcPr marL="64470" marR="644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1919C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Фамилия Имя Отчество</a:t>
                      </a:r>
                    </a:p>
                  </a:txBody>
                  <a:tcPr marL="64470" marR="644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1919C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Должность, ученая степень, ученое звание</a:t>
                      </a:r>
                    </a:p>
                  </a:txBody>
                  <a:tcPr marL="64470" marR="644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1720"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1919C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13.03.01, 13.04.01 «Теплоэнергетика и теплотехника»</a:t>
                      </a:r>
                    </a:p>
                  </a:txBody>
                  <a:tcPr marL="64470" marR="644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solidFill>
                            <a:srgbClr val="1919C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Ляпин</a:t>
                      </a:r>
                      <a:r>
                        <a:rPr lang="ru-RU" sz="2000" dirty="0">
                          <a:solidFill>
                            <a:srgbClr val="1919C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</a:p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1919C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Александр Игоревич</a:t>
                      </a:r>
                    </a:p>
                  </a:txBody>
                  <a:tcPr marL="64470" marR="644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1919C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Доцент кафедры «Тепловые электрические станции», зам. директора ИТЭ, к.т.н.</a:t>
                      </a:r>
                    </a:p>
                  </a:txBody>
                  <a:tcPr marL="64470" marR="644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1720"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1919C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13.03.02, 13.04.02 «Электроэнергетика и электротехника»</a:t>
                      </a:r>
                    </a:p>
                  </a:txBody>
                  <a:tcPr marL="64470" marR="644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1919C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Павлов </a:t>
                      </a:r>
                    </a:p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1919C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Павел Павлович</a:t>
                      </a:r>
                    </a:p>
                  </a:txBody>
                  <a:tcPr marL="64470" marR="644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1919C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Зав. кафедрой «</a:t>
                      </a:r>
                      <a:r>
                        <a:rPr lang="ru-RU" sz="2000" dirty="0" err="1">
                          <a:solidFill>
                            <a:srgbClr val="1919C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Электротехни-ческие</a:t>
                      </a:r>
                      <a:r>
                        <a:rPr lang="ru-RU" sz="2000" dirty="0">
                          <a:solidFill>
                            <a:srgbClr val="1919C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комплексы и </a:t>
                      </a:r>
                      <a:r>
                        <a:rPr lang="ru-RU" sz="2000" dirty="0" smtClean="0">
                          <a:solidFill>
                            <a:srgbClr val="1919C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системы</a:t>
                      </a:r>
                      <a:r>
                        <a:rPr lang="ru-RU" sz="2000" dirty="0">
                          <a:solidFill>
                            <a:srgbClr val="1919C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», </a:t>
                      </a:r>
                      <a:r>
                        <a:rPr lang="ru-RU" sz="2000" dirty="0" smtClean="0">
                          <a:solidFill>
                            <a:srgbClr val="1919C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к.т.н</a:t>
                      </a:r>
                      <a:r>
                        <a:rPr lang="ru-RU" sz="2000" dirty="0">
                          <a:solidFill>
                            <a:srgbClr val="1919C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., доцент</a:t>
                      </a:r>
                    </a:p>
                  </a:txBody>
                  <a:tcPr marL="64470" marR="644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1720"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1919C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13.03.03, 13.04.03 «Энергетическое машиностроение»</a:t>
                      </a:r>
                    </a:p>
                  </a:txBody>
                  <a:tcPr marL="64470" marR="644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solidFill>
                            <a:srgbClr val="1919C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Мингалеева</a:t>
                      </a:r>
                      <a:r>
                        <a:rPr lang="ru-RU" sz="2000" dirty="0">
                          <a:solidFill>
                            <a:srgbClr val="1919C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</a:p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1919C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Гузель Рашидовна</a:t>
                      </a:r>
                    </a:p>
                  </a:txBody>
                  <a:tcPr marL="64470" marR="644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1919C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Зав. кафедрой </a:t>
                      </a:r>
                      <a:r>
                        <a:rPr lang="ru-RU" sz="2000" dirty="0" smtClean="0">
                          <a:solidFill>
                            <a:srgbClr val="1919C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«Энергетическое </a:t>
                      </a:r>
                      <a:r>
                        <a:rPr lang="ru-RU" sz="2000" dirty="0">
                          <a:solidFill>
                            <a:srgbClr val="1919C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машиностроение», д.т.н.</a:t>
                      </a:r>
                    </a:p>
                  </a:txBody>
                  <a:tcPr marL="64470" marR="644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0" y="4149080"/>
            <a:ext cx="91439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1919C1"/>
                </a:solidFill>
                <a:latin typeface="Times New Roman" pitchFamily="18" charset="0"/>
                <a:cs typeface="Times New Roman" pitchFamily="18" charset="0"/>
              </a:rPr>
              <a:t>Ответственный: </a:t>
            </a:r>
            <a:r>
              <a:rPr lang="ru-RU" sz="2000" dirty="0" smtClean="0">
                <a:solidFill>
                  <a:srgbClr val="1919C1"/>
                </a:solidFill>
                <a:latin typeface="Times New Roman" pitchFamily="18" charset="0"/>
                <a:cs typeface="Times New Roman" pitchFamily="18" charset="0"/>
              </a:rPr>
              <a:t>Леонтьев </a:t>
            </a:r>
            <a:r>
              <a:rPr lang="ru-RU" sz="2000" dirty="0" smtClean="0">
                <a:solidFill>
                  <a:srgbClr val="1919C1"/>
                </a:solidFill>
                <a:latin typeface="Times New Roman" pitchFamily="18" charset="0"/>
                <a:cs typeface="Times New Roman" pitchFamily="18" charset="0"/>
              </a:rPr>
              <a:t>А.В</a:t>
            </a:r>
            <a:r>
              <a:rPr lang="ru-RU" sz="2000" dirty="0" smtClean="0">
                <a:solidFill>
                  <a:srgbClr val="1919C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000" dirty="0" smtClean="0">
                <a:solidFill>
                  <a:srgbClr val="0B0B55"/>
                </a:solidFill>
                <a:latin typeface="Times New Roman" pitchFamily="18" charset="0"/>
                <a:cs typeface="Times New Roman" pitchFamily="18" charset="0"/>
              </a:rPr>
              <a:t>     6. </a:t>
            </a:r>
            <a:r>
              <a:rPr lang="ru-RU" sz="2000" dirty="0" smtClean="0">
                <a:solidFill>
                  <a:srgbClr val="0B0B55"/>
                </a:solidFill>
                <a:latin typeface="Times New Roman" pitchFamily="18" charset="0"/>
                <a:cs typeface="Times New Roman" pitchFamily="18" charset="0"/>
              </a:rPr>
              <a:t>Управлению мониторинга качества образования проработать вопрос с НИИ мониторинга качества образования (г. Йошкар-Ола) по включению научно-педагогических работников КГЭУ в рабочие группы по разработке оценочных материалов для федерального интернет - экзамена и координацию их работы</a:t>
            </a:r>
            <a:r>
              <a:rPr lang="ru-RU" sz="2000" dirty="0" smtClean="0">
                <a:solidFill>
                  <a:srgbClr val="0B0B55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000" dirty="0" smtClean="0">
                <a:solidFill>
                  <a:srgbClr val="0B0B55"/>
                </a:solidFill>
                <a:latin typeface="Times New Roman" pitchFamily="18" charset="0"/>
                <a:cs typeface="Times New Roman" pitchFamily="18" charset="0"/>
              </a:rPr>
              <a:t>Ответственная:  Щукина Н.П.</a:t>
            </a:r>
            <a:r>
              <a:rPr lang="ru-RU" sz="2000" dirty="0" smtClean="0">
                <a:solidFill>
                  <a:srgbClr val="1919C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solidFill>
                <a:srgbClr val="1919C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ШАБЛОН ПРЕЗЕНТАЦИИ3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9" name="TextBox 38"/>
          <p:cNvSpPr txBox="1"/>
          <p:nvPr/>
        </p:nvSpPr>
        <p:spPr>
          <a:xfrm>
            <a:off x="1475656" y="97468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Georgia" pitchFamily="18" charset="0"/>
                <a:cs typeface="Arial" pitchFamily="34" charset="0"/>
              </a:rPr>
              <a:t>КЛЮЧЕВЫЕ  МЕРОПРИЯТИЯ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23528" y="1196752"/>
            <a:ext cx="3960440" cy="4896544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95536" y="1412776"/>
            <a:ext cx="38164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Выездное заседание федерального УМО по УГСН 13.00.00 </a:t>
            </a:r>
          </a:p>
          <a:p>
            <a:pPr algn="ctr"/>
            <a:r>
              <a:rPr lang="ru-RU" sz="3600" b="1" dirty="0" err="1" smtClean="0">
                <a:solidFill>
                  <a:schemeClr val="bg1"/>
                </a:solidFill>
              </a:rPr>
              <a:t>Электро</a:t>
            </a:r>
            <a:r>
              <a:rPr lang="ru-RU" sz="3600" b="1" dirty="0" smtClean="0">
                <a:solidFill>
                  <a:schemeClr val="bg1"/>
                </a:solidFill>
              </a:rPr>
              <a:t>- и теплоэнергетика</a:t>
            </a:r>
          </a:p>
          <a:p>
            <a:pPr algn="ctr"/>
            <a:r>
              <a:rPr lang="ru-RU" sz="3600" b="1" dirty="0" smtClean="0">
                <a:solidFill>
                  <a:srgbClr val="FFFF00"/>
                </a:solidFill>
              </a:rPr>
              <a:t>17 мая 2018 г.</a:t>
            </a:r>
            <a:endParaRPr lang="ru-RU" sz="3600" b="1" dirty="0">
              <a:solidFill>
                <a:srgbClr val="FFFF00"/>
              </a:solidFill>
            </a:endParaRPr>
          </a:p>
        </p:txBody>
      </p:sp>
      <p:sp>
        <p:nvSpPr>
          <p:cNvPr id="12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8748464" y="6501341"/>
            <a:ext cx="395536" cy="356659"/>
          </a:xfrm>
        </p:spPr>
        <p:txBody>
          <a:bodyPr/>
          <a:lstStyle/>
          <a:p>
            <a:fld id="{725C68B6-61C2-468F-89AB-4B9F7531AA68}" type="slidenum">
              <a:rPr lang="ru-RU" sz="2000" b="1" smtClean="0">
                <a:solidFill>
                  <a:srgbClr val="1919C1"/>
                </a:solidFill>
                <a:latin typeface="Arial" pitchFamily="34" charset="0"/>
                <a:cs typeface="Arial" pitchFamily="34" charset="0"/>
              </a:rPr>
              <a:pPr/>
              <a:t>3</a:t>
            </a:fld>
            <a:endParaRPr lang="ru-RU" sz="2000" b="1" dirty="0">
              <a:solidFill>
                <a:srgbClr val="1919C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/>
          <a:srcRect l="16322" t="6516" r="16159" b="6250"/>
          <a:stretch>
            <a:fillRect/>
          </a:stretch>
        </p:blipFill>
        <p:spPr bwMode="auto">
          <a:xfrm>
            <a:off x="4644008" y="764704"/>
            <a:ext cx="381642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AutoShape 2" descr="https://apf.mail.ru/cgi-bin/readmsg/IMG_2969.JPG?id=15276373630000000488%3B0%3B1&amp;x-email=zsn10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5" name="Picture 3" descr="C:\Users\Руслан\Downloads\IMG_29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3717032"/>
            <a:ext cx="4103948" cy="27363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ШАБЛОН ПРЕЗЕНТАЦИИ3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pic>
        <p:nvPicPr>
          <p:cNvPr id="60418" name="Picture 2" descr="F:\НМК-2018\НМК-2018-КГЭУ\ЗАСТАВКИ\заставка НМК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20480" y="1700808"/>
            <a:ext cx="4716016" cy="3744416"/>
          </a:xfrm>
          <a:prstGeom prst="rect">
            <a:avLst/>
          </a:prstGeom>
          <a:noFill/>
        </p:spPr>
      </p:pic>
      <p:sp>
        <p:nvSpPr>
          <p:cNvPr id="6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8604448" y="6453337"/>
            <a:ext cx="539552" cy="404664"/>
          </a:xfrm>
        </p:spPr>
        <p:txBody>
          <a:bodyPr/>
          <a:lstStyle/>
          <a:p>
            <a:fld id="{725C68B6-61C2-468F-89AB-4B9F7531AA68}" type="slidenum">
              <a:rPr lang="ru-RU" sz="2000" b="1" smtClean="0">
                <a:solidFill>
                  <a:srgbClr val="1919C1"/>
                </a:solidFill>
                <a:latin typeface="Arial" pitchFamily="34" charset="0"/>
                <a:cs typeface="Arial" pitchFamily="34" charset="0"/>
              </a:rPr>
              <a:pPr/>
              <a:t>4</a:t>
            </a:fld>
            <a:endParaRPr lang="ru-RU" sz="2000" b="1" dirty="0">
              <a:solidFill>
                <a:srgbClr val="1919C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51520" y="1052736"/>
            <a:ext cx="3960440" cy="4896544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51520" y="1268760"/>
            <a:ext cx="3888432" cy="4596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Восьмая всероссийская научно-методическая конференция, посвященная </a:t>
            </a:r>
          </a:p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50-летию КГЭУ</a:t>
            </a:r>
          </a:p>
          <a:p>
            <a:pPr algn="ctr"/>
            <a:r>
              <a:rPr lang="ru-RU" sz="3600" b="1" dirty="0" smtClean="0">
                <a:solidFill>
                  <a:srgbClr val="FFFF00"/>
                </a:solidFill>
              </a:rPr>
              <a:t>18 мая 2018 г.</a:t>
            </a:r>
            <a:endParaRPr lang="ru-RU" sz="3600" b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75656" y="97468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Georgia" pitchFamily="18" charset="0"/>
                <a:cs typeface="Arial" pitchFamily="34" charset="0"/>
              </a:rPr>
              <a:t>КЛЮЧЕВЫЕ  МЕРОПРИЯТИЯ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ШАБЛОН ПРЕЗЕНТАЦИИ3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24" name="Скругленный прямоугольник 23"/>
          <p:cNvSpPr/>
          <p:nvPr/>
        </p:nvSpPr>
        <p:spPr>
          <a:xfrm>
            <a:off x="4644008" y="2060848"/>
            <a:ext cx="4320480" cy="1368152"/>
          </a:xfrm>
          <a:prstGeom prst="roundRect">
            <a:avLst/>
          </a:prstGeom>
          <a:solidFill>
            <a:srgbClr val="206C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1475656" y="97468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Georgia" pitchFamily="18" charset="0"/>
                <a:cs typeface="Arial" pitchFamily="34" charset="0"/>
              </a:rPr>
              <a:t>ОСНОВНЫЕ   ПОКАЗАТЕЛИ</a:t>
            </a:r>
          </a:p>
        </p:txBody>
      </p:sp>
      <p:sp>
        <p:nvSpPr>
          <p:cNvPr id="8" name="Номер слайда 10"/>
          <p:cNvSpPr txBox="1">
            <a:spLocks/>
          </p:cNvSpPr>
          <p:nvPr/>
        </p:nvSpPr>
        <p:spPr>
          <a:xfrm>
            <a:off x="8640960" y="6501341"/>
            <a:ext cx="395536" cy="356659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srgbClr val="1919C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1919C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339752" y="908720"/>
            <a:ext cx="4320480" cy="93610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2339752" y="908720"/>
            <a:ext cx="4320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711200">
              <a:spcBef>
                <a:spcPct val="0"/>
              </a:spcBef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ВСЕГО</a:t>
            </a:r>
          </a:p>
          <a:p>
            <a:pPr lvl="0" algn="ctr" defTabSz="711200">
              <a:spcBef>
                <a:spcPct val="0"/>
              </a:spcBef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участников – 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259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 в т.ч. 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79512" y="3645024"/>
            <a:ext cx="4320480" cy="936104"/>
          </a:xfrm>
          <a:prstGeom prst="roundRect">
            <a:avLst>
              <a:gd name="adj" fmla="val 16667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644008" y="3645024"/>
            <a:ext cx="4320480" cy="93610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179512" y="3645024"/>
            <a:ext cx="4320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711200">
              <a:spcBef>
                <a:spcPct val="0"/>
              </a:spcBef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ОЧНОЕ участие – 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175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 </a:t>
            </a:r>
          </a:p>
          <a:p>
            <a:pPr lvl="0" defTabSz="711200">
              <a:spcBef>
                <a:spcPct val="0"/>
              </a:spcBef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ЗАОЧНОЕ участие - 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84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44008" y="3645024"/>
            <a:ext cx="4320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711200">
              <a:spcBef>
                <a:spcPct val="0"/>
              </a:spcBef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 ДОКЛАДАМИ – 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194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lvl="0" defTabSz="711200">
              <a:spcBef>
                <a:spcPct val="0"/>
              </a:spcBef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СЛУШАТЕЛИ -  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65</a:t>
            </a:r>
            <a:endParaRPr lang="ru-RU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4008" y="2044005"/>
            <a:ext cx="43204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711200">
              <a:spcBef>
                <a:spcPct val="0"/>
              </a:spcBef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ИЗ  КГЭУ – 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146,</a:t>
            </a:r>
          </a:p>
          <a:p>
            <a:pPr lvl="0" defTabSz="711200">
              <a:spcBef>
                <a:spcPct val="0"/>
              </a:spcBef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ИЗ ДР. ВУЗОВ – 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97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 </a:t>
            </a:r>
          </a:p>
          <a:p>
            <a:pPr lvl="0" defTabSz="711200">
              <a:spcBef>
                <a:spcPct val="0"/>
              </a:spcBef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ИЗ  КОМПАНИЙ  - 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16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79512" y="2060848"/>
            <a:ext cx="4320480" cy="1368152"/>
          </a:xfrm>
          <a:prstGeom prst="roundRect">
            <a:avLst>
              <a:gd name="adj" fmla="val 16667"/>
            </a:avLst>
          </a:prstGeom>
          <a:solidFill>
            <a:srgbClr val="206C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179512" y="2044005"/>
            <a:ext cx="45365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711200">
              <a:spcBef>
                <a:spcPct val="0"/>
              </a:spcBef>
            </a:pPr>
            <a: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РЕГИОНОВ – </a:t>
            </a:r>
            <a:r>
              <a:rPr lang="ru-RU" sz="27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32</a:t>
            </a:r>
            <a: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 </a:t>
            </a:r>
          </a:p>
          <a:p>
            <a:pPr lvl="0" defTabSz="711200">
              <a:spcBef>
                <a:spcPct val="0"/>
              </a:spcBef>
            </a:pPr>
            <a: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ВУЗОВ, ОРГАН-ЦИЙ – </a:t>
            </a:r>
            <a:r>
              <a:rPr lang="ru-RU" sz="27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40</a:t>
            </a:r>
            <a: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lvl="0" defTabSz="711200">
              <a:spcBef>
                <a:spcPct val="0"/>
              </a:spcBef>
            </a:pPr>
            <a: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КОМПАНИЙ - </a:t>
            </a:r>
            <a:r>
              <a:rPr lang="ru-RU" sz="27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7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79512" y="4797152"/>
            <a:ext cx="8712968" cy="1440160"/>
          </a:xfrm>
          <a:prstGeom prst="roundRect">
            <a:avLst>
              <a:gd name="adj" fmla="val 16667"/>
            </a:avLst>
          </a:prstGeom>
          <a:solidFill>
            <a:srgbClr val="206C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179512" y="4797152"/>
            <a:ext cx="87129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711200">
              <a:spcBef>
                <a:spcPct val="0"/>
              </a:spcBef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ДОКЛАДОВ (ОЧН/ЗАОЧН):  </a:t>
            </a:r>
          </a:p>
          <a:p>
            <a:pPr lvl="0" defTabSz="711200">
              <a:spcBef>
                <a:spcPct val="0"/>
              </a:spcBef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ПЛЕНАРНЫЕ ЗАСЕДАНИЯ  -  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14 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(ФУМО)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+6 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(НМК)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0" defTabSz="711200">
              <a:spcBef>
                <a:spcPct val="0"/>
              </a:spcBef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СЕКЦИОННЫЕ ЗАСЕДАНИЯ -  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50 (</a:t>
            </a:r>
            <a:r>
              <a:rPr lang="ru-RU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очн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 +40 (</a:t>
            </a:r>
            <a:r>
              <a:rPr lang="ru-RU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заоч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ШАБЛОН ПРЕЗЕНТАЦИИ3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9" name="TextBox 38"/>
          <p:cNvSpPr txBox="1"/>
          <p:nvPr/>
        </p:nvSpPr>
        <p:spPr>
          <a:xfrm>
            <a:off x="1475656" y="97468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Georgia" pitchFamily="18" charset="0"/>
                <a:cs typeface="Arial" pitchFamily="34" charset="0"/>
              </a:rPr>
              <a:t>СТРАНИЦА  НМК-2018 НА САЙТЕ</a:t>
            </a:r>
          </a:p>
        </p:txBody>
      </p:sp>
      <p:sp>
        <p:nvSpPr>
          <p:cNvPr id="8" name="Номер слайда 10"/>
          <p:cNvSpPr txBox="1">
            <a:spLocks/>
          </p:cNvSpPr>
          <p:nvPr/>
        </p:nvSpPr>
        <p:spPr>
          <a:xfrm>
            <a:off x="8640960" y="6501341"/>
            <a:ext cx="395536" cy="356659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srgbClr val="1919C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1919C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56321" name="Picture 1"/>
          <p:cNvPicPr>
            <a:picLocks noChangeAspect="1" noChangeArrowheads="1"/>
          </p:cNvPicPr>
          <p:nvPr/>
        </p:nvPicPr>
        <p:blipFill>
          <a:blip r:embed="rId3" cstate="print"/>
          <a:srcRect l="13555" t="18151" r="30463" b="6250"/>
          <a:stretch>
            <a:fillRect/>
          </a:stretch>
        </p:blipFill>
        <p:spPr bwMode="auto">
          <a:xfrm>
            <a:off x="149939" y="764704"/>
            <a:ext cx="8454509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ШАБЛОН ПРЕЗЕНТАЦИИ3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9" name="TextBox 38"/>
          <p:cNvSpPr txBox="1"/>
          <p:nvPr/>
        </p:nvSpPr>
        <p:spPr>
          <a:xfrm>
            <a:off x="1187624" y="97468"/>
            <a:ext cx="7956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Georgia" pitchFamily="18" charset="0"/>
                <a:cs typeface="Arial" pitchFamily="34" charset="0"/>
              </a:rPr>
              <a:t>ПРОГРАММА  МЕРОПРИЯТИЙ</a:t>
            </a:r>
          </a:p>
        </p:txBody>
      </p:sp>
      <p:pic>
        <p:nvPicPr>
          <p:cNvPr id="40" name="Рисунок 39"/>
          <p:cNvPicPr/>
          <p:nvPr/>
        </p:nvPicPr>
        <p:blipFill>
          <a:blip r:embed="rId3" cstate="print"/>
          <a:srcRect l="53534" t="25275" r="21222" b="10806"/>
          <a:stretch>
            <a:fillRect/>
          </a:stretch>
        </p:blipFill>
        <p:spPr bwMode="auto">
          <a:xfrm>
            <a:off x="35496" y="836712"/>
            <a:ext cx="4176464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8748464" y="6501341"/>
            <a:ext cx="395536" cy="356659"/>
          </a:xfrm>
        </p:spPr>
        <p:txBody>
          <a:bodyPr/>
          <a:lstStyle/>
          <a:p>
            <a:fld id="{725C68B6-61C2-468F-89AB-4B9F7531AA68}" type="slidenum">
              <a:rPr lang="ru-RU" sz="2000" b="1" smtClean="0">
                <a:solidFill>
                  <a:srgbClr val="1919C1"/>
                </a:solidFill>
                <a:latin typeface="Arial" pitchFamily="34" charset="0"/>
                <a:cs typeface="Arial" pitchFamily="34" charset="0"/>
              </a:rPr>
              <a:pPr/>
              <a:t>7</a:t>
            </a:fld>
            <a:endParaRPr lang="ru-RU" sz="2000" b="1" dirty="0">
              <a:solidFill>
                <a:srgbClr val="1919C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4" cstate="print"/>
          <a:srcRect l="3250" t="12750" r="4751" b="41992"/>
          <a:stretch>
            <a:fillRect/>
          </a:stretch>
        </p:blipFill>
        <p:spPr bwMode="auto">
          <a:xfrm>
            <a:off x="4248472" y="2019216"/>
            <a:ext cx="4860032" cy="3209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ШАБЛОН ПРЕЗЕНТАЦИИ3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9" name="TextBox 38"/>
          <p:cNvSpPr txBox="1"/>
          <p:nvPr/>
        </p:nvSpPr>
        <p:spPr>
          <a:xfrm>
            <a:off x="1475656" y="97468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Georgia" pitchFamily="18" charset="0"/>
                <a:cs typeface="Arial" pitchFamily="34" charset="0"/>
              </a:rPr>
              <a:t>ПРОГРАММА  НМК-2018</a:t>
            </a:r>
          </a:p>
        </p:txBody>
      </p:sp>
      <p:sp>
        <p:nvSpPr>
          <p:cNvPr id="7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8748464" y="6501341"/>
            <a:ext cx="395536" cy="356659"/>
          </a:xfrm>
        </p:spPr>
        <p:txBody>
          <a:bodyPr/>
          <a:lstStyle/>
          <a:p>
            <a:fld id="{725C68B6-61C2-468F-89AB-4B9F7531AA68}" type="slidenum">
              <a:rPr lang="ru-RU" sz="2000" b="1" smtClean="0">
                <a:solidFill>
                  <a:srgbClr val="1919C1"/>
                </a:solidFill>
                <a:latin typeface="Arial" pitchFamily="34" charset="0"/>
                <a:cs typeface="Arial" pitchFamily="34" charset="0"/>
              </a:rPr>
              <a:pPr/>
              <a:t>8</a:t>
            </a:fld>
            <a:endParaRPr lang="ru-RU" sz="2000" b="1" dirty="0">
              <a:solidFill>
                <a:srgbClr val="1919C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44016" y="2276872"/>
          <a:ext cx="8892480" cy="4224528"/>
        </p:xfrm>
        <a:graphic>
          <a:graphicData uri="http://schemas.openxmlformats.org/drawingml/2006/table">
            <a:tbl>
              <a:tblPr/>
              <a:tblGrid>
                <a:gridCol w="1435066"/>
                <a:gridCol w="5952321"/>
                <a:gridCol w="1505093"/>
              </a:tblGrid>
              <a:tr h="238580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50" dirty="0">
                          <a:solidFill>
                            <a:srgbClr val="17365D"/>
                          </a:solidFill>
                          <a:latin typeface="Times New Roman" pitchFamily="18" charset="0"/>
                          <a:ea typeface="Times New Roman CYR"/>
                          <a:cs typeface="Times New Roman" pitchFamily="18" charset="0"/>
                        </a:rPr>
                        <a:t>ВРЕМЯ</a:t>
                      </a:r>
                      <a:endParaRPr lang="ru-RU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56" marR="446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50">
                          <a:solidFill>
                            <a:srgbClr val="17365D"/>
                          </a:solidFill>
                          <a:latin typeface="Times New Roman" pitchFamily="18" charset="0"/>
                          <a:ea typeface="Times New Roman CYR"/>
                          <a:cs typeface="Times New Roman" pitchFamily="18" charset="0"/>
                        </a:rPr>
                        <a:t>МЕРОПРИЯТИЕ</a:t>
                      </a:r>
                      <a:endParaRPr lang="ru-RU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56" marR="446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50" dirty="0" smtClean="0">
                          <a:solidFill>
                            <a:srgbClr val="17365D"/>
                          </a:solidFill>
                          <a:latin typeface="Times New Roman" pitchFamily="18" charset="0"/>
                          <a:ea typeface="Times New Roman CYR"/>
                          <a:cs typeface="Times New Roman" pitchFamily="18" charset="0"/>
                        </a:rPr>
                        <a:t>Аудитория</a:t>
                      </a:r>
                      <a:endParaRPr lang="ru-RU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56" marR="446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580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50">
                          <a:solidFill>
                            <a:srgbClr val="17365D"/>
                          </a:solidFill>
                          <a:latin typeface="Times New Roman" pitchFamily="18" charset="0"/>
                          <a:ea typeface="Times New Roman CYR"/>
                          <a:cs typeface="Times New Roman" pitchFamily="18" charset="0"/>
                        </a:rPr>
                        <a:t>9.00 - 10.00</a:t>
                      </a:r>
                      <a:endParaRPr lang="ru-RU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56" marR="446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50" dirty="0">
                          <a:solidFill>
                            <a:srgbClr val="17365D"/>
                          </a:solidFill>
                          <a:latin typeface="Times New Roman" pitchFamily="18" charset="0"/>
                          <a:ea typeface="Times New Roman CYR"/>
                          <a:cs typeface="Times New Roman" pitchFamily="18" charset="0"/>
                        </a:rPr>
                        <a:t>Регистрация </a:t>
                      </a:r>
                      <a:r>
                        <a:rPr lang="ru-RU" sz="1800" b="1" kern="50" dirty="0" smtClean="0">
                          <a:solidFill>
                            <a:srgbClr val="17365D"/>
                          </a:solidFill>
                          <a:latin typeface="Times New Roman" pitchFamily="18" charset="0"/>
                          <a:ea typeface="Times New Roman CYR"/>
                          <a:cs typeface="Times New Roman" pitchFamily="18" charset="0"/>
                        </a:rPr>
                        <a:t>участников</a:t>
                      </a:r>
                      <a:endParaRPr lang="ru-RU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56" marR="446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50">
                          <a:solidFill>
                            <a:srgbClr val="17365D"/>
                          </a:solidFill>
                          <a:latin typeface="Times New Roman" pitchFamily="18" charset="0"/>
                          <a:ea typeface="Times New Roman CYR"/>
                          <a:cs typeface="Times New Roman" pitchFamily="18" charset="0"/>
                        </a:rPr>
                        <a:t>2 этаж</a:t>
                      </a:r>
                      <a:endParaRPr lang="ru-RU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56" marR="446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8471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50">
                          <a:solidFill>
                            <a:srgbClr val="17365D"/>
                          </a:solidFill>
                          <a:latin typeface="Times New Roman" pitchFamily="18" charset="0"/>
                          <a:ea typeface="Times New Roman CYR"/>
                          <a:cs typeface="Times New Roman" pitchFamily="18" charset="0"/>
                        </a:rPr>
                        <a:t>9.00 – 18.00</a:t>
                      </a:r>
                      <a:endParaRPr lang="ru-RU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56" marR="446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50" dirty="0">
                          <a:solidFill>
                            <a:srgbClr val="17365D"/>
                          </a:solidFill>
                          <a:latin typeface="Times New Roman" pitchFamily="18" charset="0"/>
                          <a:ea typeface="Times New Roman CYR"/>
                          <a:cs typeface="Times New Roman" pitchFamily="18" charset="0"/>
                        </a:rPr>
                        <a:t>Выставка учебно-методических изданий, программных продуктов, тренажеров и учебного </a:t>
                      </a:r>
                      <a:r>
                        <a:rPr lang="ru-RU" sz="1800" b="1" kern="50" dirty="0" smtClean="0">
                          <a:solidFill>
                            <a:srgbClr val="17365D"/>
                          </a:solidFill>
                          <a:latin typeface="Times New Roman" pitchFamily="18" charset="0"/>
                          <a:ea typeface="Times New Roman CYR"/>
                          <a:cs typeface="Times New Roman" pitchFamily="18" charset="0"/>
                        </a:rPr>
                        <a:t>оборудования, экскурсии по Центрам, лабораториям, музею</a:t>
                      </a:r>
                      <a:endParaRPr lang="ru-RU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56" marR="446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50" dirty="0" smtClean="0">
                          <a:solidFill>
                            <a:srgbClr val="17365D"/>
                          </a:solidFill>
                          <a:latin typeface="Times New Roman" pitchFamily="18" charset="0"/>
                          <a:ea typeface="Times New Roman CYR"/>
                          <a:cs typeface="Times New Roman" pitchFamily="18" charset="0"/>
                        </a:rPr>
                        <a:t>Д-223, др.</a:t>
                      </a:r>
                      <a:endParaRPr lang="ru-RU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56" marR="446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709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50">
                          <a:solidFill>
                            <a:srgbClr val="17365D"/>
                          </a:solidFill>
                          <a:latin typeface="Times New Roman" pitchFamily="18" charset="0"/>
                          <a:ea typeface="Times New Roman CYR"/>
                          <a:cs typeface="Times New Roman" pitchFamily="18" charset="0"/>
                        </a:rPr>
                        <a:t>10.00 – 13.</a:t>
                      </a:r>
                      <a:r>
                        <a:rPr lang="en-US" sz="1800" b="1" kern="50">
                          <a:solidFill>
                            <a:srgbClr val="17365D"/>
                          </a:solidFill>
                          <a:latin typeface="Times New Roman" pitchFamily="18" charset="0"/>
                          <a:ea typeface="Times New Roman CYR"/>
                          <a:cs typeface="Times New Roman" pitchFamily="18" charset="0"/>
                        </a:rPr>
                        <a:t>0</a:t>
                      </a:r>
                      <a:r>
                        <a:rPr lang="ru-RU" sz="1800" b="1" kern="50">
                          <a:solidFill>
                            <a:srgbClr val="17365D"/>
                          </a:solidFill>
                          <a:latin typeface="Times New Roman" pitchFamily="18" charset="0"/>
                          <a:ea typeface="Times New Roman CYR"/>
                          <a:cs typeface="Times New Roman" pitchFamily="18" charset="0"/>
                        </a:rPr>
                        <a:t>0</a:t>
                      </a:r>
                      <a:endParaRPr lang="ru-RU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56" marR="446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50" dirty="0">
                          <a:solidFill>
                            <a:srgbClr val="17365D"/>
                          </a:solidFill>
                          <a:latin typeface="Times New Roman" pitchFamily="18" charset="0"/>
                          <a:ea typeface="Times New Roman CYR"/>
                          <a:cs typeface="Times New Roman" pitchFamily="18" charset="0"/>
                        </a:rPr>
                        <a:t>Открытие конференции. Пленарное заседание </a:t>
                      </a:r>
                      <a:endParaRPr lang="ru-RU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56" marR="446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50">
                          <a:solidFill>
                            <a:srgbClr val="17365D"/>
                          </a:solidFill>
                          <a:latin typeface="Times New Roman" pitchFamily="18" charset="0"/>
                          <a:ea typeface="Times New Roman CYR"/>
                          <a:cs typeface="Times New Roman" pitchFamily="18" charset="0"/>
                        </a:rPr>
                        <a:t>Д-104 </a:t>
                      </a:r>
                      <a:endParaRPr lang="ru-RU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56" marR="446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466">
                <a:tc rowSpan="4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50">
                          <a:solidFill>
                            <a:srgbClr val="17365D"/>
                          </a:solidFill>
                          <a:latin typeface="Times New Roman" pitchFamily="18" charset="0"/>
                          <a:ea typeface="Times New Roman CYR"/>
                          <a:cs typeface="Times New Roman" pitchFamily="18" charset="0"/>
                        </a:rPr>
                        <a:t>14.00 </a:t>
                      </a:r>
                      <a:r>
                        <a:rPr lang="en-US" sz="1800" b="1" kern="50">
                          <a:solidFill>
                            <a:srgbClr val="17365D"/>
                          </a:solidFill>
                          <a:latin typeface="Times New Roman" pitchFamily="18" charset="0"/>
                          <a:ea typeface="Times New Roman CYR"/>
                          <a:cs typeface="Times New Roman" pitchFamily="18" charset="0"/>
                        </a:rPr>
                        <a:t>– 18.00</a:t>
                      </a:r>
                      <a:endParaRPr lang="ru-RU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56" marR="446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50" dirty="0">
                          <a:solidFill>
                            <a:srgbClr val="17365D"/>
                          </a:solidFill>
                          <a:latin typeface="Times New Roman" pitchFamily="18" charset="0"/>
                          <a:ea typeface="Times New Roman CYR"/>
                          <a:cs typeface="Times New Roman" pitchFamily="18" charset="0"/>
                        </a:rPr>
                        <a:t>Секционные заседания:</a:t>
                      </a:r>
                      <a:endParaRPr lang="ru-RU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56" marR="446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endParaRPr lang="ru-RU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56" marR="446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056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800" kern="50" spc="-2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 CYR"/>
                          <a:cs typeface="Times New Roman" pitchFamily="18" charset="0"/>
                        </a:rPr>
                        <a:t>Секция 1. </a:t>
                      </a:r>
                      <a:r>
                        <a:rPr lang="ru-RU" sz="1800" spc="-2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Современные вызовы в обновлении содержания инженерного образования</a:t>
                      </a:r>
                      <a:endParaRPr lang="ru-RU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56" marR="446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800" kern="50">
                          <a:solidFill>
                            <a:srgbClr val="17365D"/>
                          </a:solidFill>
                          <a:latin typeface="Times New Roman" pitchFamily="18" charset="0"/>
                          <a:ea typeface="Times New Roman CYR"/>
                          <a:cs typeface="Times New Roman" pitchFamily="18" charset="0"/>
                        </a:rPr>
                        <a:t>Д-104</a:t>
                      </a:r>
                      <a:endParaRPr lang="ru-RU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56" marR="446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56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800" kern="50" spc="-2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 CYR"/>
                          <a:cs typeface="Times New Roman" pitchFamily="18" charset="0"/>
                        </a:rPr>
                        <a:t>Секция 2.</a:t>
                      </a:r>
                      <a:r>
                        <a:rPr lang="ru-RU" sz="1800" spc="-2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Инновационные технологии обучения в инженерном образовании </a:t>
                      </a:r>
                      <a:endParaRPr lang="ru-RU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56" marR="446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800" kern="50">
                          <a:solidFill>
                            <a:srgbClr val="17365D"/>
                          </a:solidFill>
                          <a:latin typeface="Times New Roman" pitchFamily="18" charset="0"/>
                          <a:ea typeface="Times New Roman CYR"/>
                          <a:cs typeface="Times New Roman" pitchFamily="18" charset="0"/>
                        </a:rPr>
                        <a:t>Д</a:t>
                      </a:r>
                      <a:r>
                        <a:rPr lang="en-US" sz="1800" kern="50">
                          <a:solidFill>
                            <a:srgbClr val="17365D"/>
                          </a:solidFill>
                          <a:latin typeface="Times New Roman" pitchFamily="18" charset="0"/>
                          <a:ea typeface="Times New Roman CYR"/>
                          <a:cs typeface="Times New Roman" pitchFamily="18" charset="0"/>
                        </a:rPr>
                        <a:t>-</a:t>
                      </a:r>
                      <a:r>
                        <a:rPr lang="ru-RU" sz="1800" kern="50">
                          <a:solidFill>
                            <a:srgbClr val="17365D"/>
                          </a:solidFill>
                          <a:latin typeface="Times New Roman" pitchFamily="18" charset="0"/>
                          <a:ea typeface="Times New Roman CYR"/>
                          <a:cs typeface="Times New Roman" pitchFamily="18" charset="0"/>
                        </a:rPr>
                        <a:t>102</a:t>
                      </a:r>
                      <a:endParaRPr lang="ru-RU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56" marR="446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56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800" kern="50" spc="-2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 CYR"/>
                          <a:cs typeface="Times New Roman" pitchFamily="18" charset="0"/>
                        </a:rPr>
                        <a:t>Секция 3. </a:t>
                      </a:r>
                      <a:r>
                        <a:rPr lang="ru-RU" sz="1800" spc="-2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Современные методы и модели оценки качества высшего образования</a:t>
                      </a:r>
                      <a:endParaRPr lang="ru-RU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56" marR="446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800" kern="50" dirty="0">
                          <a:solidFill>
                            <a:srgbClr val="17365D"/>
                          </a:solidFill>
                          <a:latin typeface="Times New Roman" pitchFamily="18" charset="0"/>
                          <a:ea typeface="Times New Roman CYR"/>
                          <a:cs typeface="Times New Roman" pitchFamily="18" charset="0"/>
                        </a:rPr>
                        <a:t>Д-223</a:t>
                      </a:r>
                      <a:endParaRPr lang="ru-RU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56" marR="446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205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50">
                          <a:solidFill>
                            <a:srgbClr val="17365D"/>
                          </a:solidFill>
                          <a:latin typeface="Times New Roman" pitchFamily="18" charset="0"/>
                          <a:ea typeface="Times New Roman CYR"/>
                          <a:cs typeface="Times New Roman" pitchFamily="18" charset="0"/>
                        </a:rPr>
                        <a:t>18.00 – 18.30</a:t>
                      </a:r>
                      <a:endParaRPr lang="ru-RU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56" marR="446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50">
                          <a:solidFill>
                            <a:srgbClr val="17365D"/>
                          </a:solidFill>
                          <a:latin typeface="Times New Roman" pitchFamily="18" charset="0"/>
                          <a:ea typeface="Times New Roman CYR"/>
                          <a:cs typeface="Times New Roman" pitchFamily="18" charset="0"/>
                        </a:rPr>
                        <a:t>Закрытие конференции </a:t>
                      </a:r>
                      <a:endParaRPr lang="ru-RU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56" marR="446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50" dirty="0">
                          <a:solidFill>
                            <a:srgbClr val="17365D"/>
                          </a:solidFill>
                          <a:latin typeface="Times New Roman" pitchFamily="18" charset="0"/>
                          <a:ea typeface="Times New Roman CYR"/>
                          <a:cs typeface="Times New Roman" pitchFamily="18" charset="0"/>
                        </a:rPr>
                        <a:t>Д-104</a:t>
                      </a:r>
                      <a:endParaRPr lang="ru-RU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56" marR="446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6081" name="Rectangle 1"/>
          <p:cNvSpPr>
            <a:spLocks noChangeArrowheads="1"/>
          </p:cNvSpPr>
          <p:nvPr/>
        </p:nvSpPr>
        <p:spPr bwMode="auto">
          <a:xfrm>
            <a:off x="0" y="836712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24406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«АКТУАЛЬНЫЕ ВОПРОСЫ ИНЖЕНЕРНОГО ОБРАЗОВАНИЯ: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24406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СОДЕРЖАНИЕ, ТЕХНОЛОГИИ, КАЧЕСТВО»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24406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18 мая 2018 года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24406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ул. Красносельская, 51,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17365D"/>
                </a:solidFill>
                <a:effectLst/>
                <a:latin typeface="Arial" pitchFamily="34" charset="0"/>
                <a:ea typeface="Times New Roman CYR"/>
                <a:cs typeface="Arial" pitchFamily="34" charset="0"/>
              </a:rPr>
              <a:t>корпус Д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17365D"/>
                </a:solidFill>
                <a:effectLst/>
                <a:latin typeface="Arial" pitchFamily="34" charset="0"/>
                <a:ea typeface="Times New Roman CYR"/>
                <a:cs typeface="Arial" pitchFamily="34" charset="0"/>
              </a:rPr>
              <a:t>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ШАБЛОН ПРЕЗЕНТАЦИИ3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9" name="TextBox 38"/>
          <p:cNvSpPr txBox="1"/>
          <p:nvPr/>
        </p:nvSpPr>
        <p:spPr>
          <a:xfrm>
            <a:off x="1259632" y="97468"/>
            <a:ext cx="7668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Georgia" pitchFamily="18" charset="0"/>
                <a:cs typeface="Arial" pitchFamily="34" charset="0"/>
              </a:rPr>
              <a:t>ФОТОГРАФИИ С ВЫСТАВКИ</a:t>
            </a:r>
          </a:p>
        </p:txBody>
      </p:sp>
      <p:pic>
        <p:nvPicPr>
          <p:cNvPr id="49156" name="Picture 4" descr="https://pp.userapi.com/c830708/v830708741/fb827/JS3eci1a2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5607415"/>
            <a:ext cx="2304256" cy="1250585"/>
          </a:xfrm>
          <a:prstGeom prst="rect">
            <a:avLst/>
          </a:prstGeom>
          <a:noFill/>
        </p:spPr>
      </p:pic>
      <p:pic>
        <p:nvPicPr>
          <p:cNvPr id="49158" name="Picture 6" descr="https://pp.userapi.com/c830708/v830708741/fb831/PpPK8wzkaP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5589240"/>
            <a:ext cx="2123728" cy="1296144"/>
          </a:xfrm>
          <a:prstGeom prst="rect">
            <a:avLst/>
          </a:prstGeom>
          <a:noFill/>
        </p:spPr>
      </p:pic>
      <p:pic>
        <p:nvPicPr>
          <p:cNvPr id="49160" name="Picture 8" descr="https://pp.userapi.com/c830708/v830708741/fb863/BaChmwsyDV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5589240"/>
            <a:ext cx="2160240" cy="1268760"/>
          </a:xfrm>
          <a:prstGeom prst="rect">
            <a:avLst/>
          </a:prstGeom>
          <a:noFill/>
        </p:spPr>
      </p:pic>
      <p:pic>
        <p:nvPicPr>
          <p:cNvPr id="49162" name="Picture 10" descr="https://pp.userapi.com/c830708/v830708741/fb86d/2QZQFHCzRqw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11760" y="5589240"/>
            <a:ext cx="2232248" cy="1268760"/>
          </a:xfrm>
          <a:prstGeom prst="rect">
            <a:avLst/>
          </a:prstGeom>
          <a:noFill/>
        </p:spPr>
      </p:pic>
      <p:pic>
        <p:nvPicPr>
          <p:cNvPr id="49166" name="Picture 14" descr="C:\Users\Руслан\Downloads\7G8A488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11760" y="836712"/>
            <a:ext cx="2232248" cy="1488165"/>
          </a:xfrm>
          <a:prstGeom prst="rect">
            <a:avLst/>
          </a:prstGeom>
          <a:noFill/>
        </p:spPr>
      </p:pic>
      <p:pic>
        <p:nvPicPr>
          <p:cNvPr id="49167" name="Picture 15" descr="C:\Users\Руслан\Downloads\7G8A466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836712"/>
            <a:ext cx="2339752" cy="1512168"/>
          </a:xfrm>
          <a:prstGeom prst="rect">
            <a:avLst/>
          </a:prstGeom>
          <a:noFill/>
        </p:spPr>
      </p:pic>
      <p:pic>
        <p:nvPicPr>
          <p:cNvPr id="61442" name="Picture 2" descr="C:\Users\Руслан\Downloads\7G8A470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16016" y="836712"/>
            <a:ext cx="2160240" cy="1512168"/>
          </a:xfrm>
          <a:prstGeom prst="rect">
            <a:avLst/>
          </a:prstGeom>
          <a:noFill/>
        </p:spPr>
      </p:pic>
      <p:pic>
        <p:nvPicPr>
          <p:cNvPr id="61443" name="Picture 3" descr="C:\Users\Руслан\Downloads\7G8A4705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948264" y="836712"/>
            <a:ext cx="2087724" cy="1512168"/>
          </a:xfrm>
          <a:prstGeom prst="rect">
            <a:avLst/>
          </a:prstGeom>
          <a:noFill/>
        </p:spPr>
      </p:pic>
      <p:pic>
        <p:nvPicPr>
          <p:cNvPr id="61444" name="Picture 4" descr="C:\Users\Руслан\Downloads\7G8A473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496" y="2420888"/>
            <a:ext cx="2304256" cy="1536171"/>
          </a:xfrm>
          <a:prstGeom prst="rect">
            <a:avLst/>
          </a:prstGeom>
          <a:noFill/>
        </p:spPr>
      </p:pic>
      <p:pic>
        <p:nvPicPr>
          <p:cNvPr id="61445" name="Picture 5" descr="C:\Users\Руслан\Downloads\7G8A4735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411760" y="2420888"/>
            <a:ext cx="2232248" cy="1488165"/>
          </a:xfrm>
          <a:prstGeom prst="rect">
            <a:avLst/>
          </a:prstGeom>
          <a:noFill/>
        </p:spPr>
      </p:pic>
      <p:pic>
        <p:nvPicPr>
          <p:cNvPr id="61446" name="Picture 6" descr="C:\Users\Руслан\Downloads\7G8A4747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716016" y="2397223"/>
            <a:ext cx="2160240" cy="1463825"/>
          </a:xfrm>
          <a:prstGeom prst="rect">
            <a:avLst/>
          </a:prstGeom>
          <a:noFill/>
        </p:spPr>
      </p:pic>
      <p:pic>
        <p:nvPicPr>
          <p:cNvPr id="61447" name="Picture 7" descr="C:\Users\Руслан\Downloads\7G8A4751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948264" y="2420888"/>
            <a:ext cx="2087724" cy="1463824"/>
          </a:xfrm>
          <a:prstGeom prst="rect">
            <a:avLst/>
          </a:prstGeom>
          <a:noFill/>
        </p:spPr>
      </p:pic>
      <p:pic>
        <p:nvPicPr>
          <p:cNvPr id="61448" name="Picture 8" descr="C:\Users\Руслан\Downloads\7G8A4754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1500" y="4005064"/>
            <a:ext cx="2268252" cy="1512168"/>
          </a:xfrm>
          <a:prstGeom prst="rect">
            <a:avLst/>
          </a:prstGeom>
          <a:noFill/>
        </p:spPr>
      </p:pic>
      <p:pic>
        <p:nvPicPr>
          <p:cNvPr id="61449" name="Picture 9" descr="C:\Users\Руслан\Downloads\7G8A4769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411760" y="3981061"/>
            <a:ext cx="2232248" cy="1536171"/>
          </a:xfrm>
          <a:prstGeom prst="rect">
            <a:avLst/>
          </a:prstGeom>
          <a:noFill/>
        </p:spPr>
      </p:pic>
      <p:pic>
        <p:nvPicPr>
          <p:cNvPr id="20" name="Picture 22" descr="C:\Users\Руслан\Downloads\7G8A4859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716016" y="3933057"/>
            <a:ext cx="2160240" cy="1584175"/>
          </a:xfrm>
          <a:prstGeom prst="rect">
            <a:avLst/>
          </a:prstGeom>
          <a:noFill/>
        </p:spPr>
      </p:pic>
      <p:pic>
        <p:nvPicPr>
          <p:cNvPr id="61450" name="Picture 10" descr="C:\Users\Руслан\Downloads\7G8A4874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948264" y="3981400"/>
            <a:ext cx="2159224" cy="1535832"/>
          </a:xfrm>
          <a:prstGeom prst="rect">
            <a:avLst/>
          </a:prstGeom>
          <a:noFill/>
        </p:spPr>
      </p:pic>
      <p:sp>
        <p:nvSpPr>
          <p:cNvPr id="7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8604448" y="6453337"/>
            <a:ext cx="539552" cy="404663"/>
          </a:xfrm>
        </p:spPr>
        <p:txBody>
          <a:bodyPr/>
          <a:lstStyle/>
          <a:p>
            <a:fld id="{725C68B6-61C2-468F-89AB-4B9F7531AA68}" type="slidenum">
              <a:rPr lang="ru-RU" sz="2000" b="1" smtClean="0">
                <a:solidFill>
                  <a:srgbClr val="1919C1"/>
                </a:solidFill>
                <a:latin typeface="Arial" pitchFamily="34" charset="0"/>
                <a:cs typeface="Arial" pitchFamily="34" charset="0"/>
              </a:rPr>
              <a:pPr/>
              <a:t>9</a:t>
            </a:fld>
            <a:endParaRPr lang="ru-RU" sz="2000" b="1" dirty="0">
              <a:solidFill>
                <a:srgbClr val="1919C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7ECB517CD437834EA0FD8BA736B839C0" ma:contentTypeVersion="1" ma:contentTypeDescription="Создание документа." ma:contentTypeScope="" ma:versionID="f1844444af9b9f5abc9e45305427c61e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2a10c82831e5d625bbb0173136b03680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Дата начала расписания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Дата окончания расписания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1A979D27-767A-4505-80D4-66029F738F7F}"/>
</file>

<file path=customXml/itemProps2.xml><?xml version="1.0" encoding="utf-8"?>
<ds:datastoreItem xmlns:ds="http://schemas.openxmlformats.org/officeDocument/2006/customXml" ds:itemID="{B0B671C4-11A5-428F-929F-528D29B971AA}"/>
</file>

<file path=customXml/itemProps3.xml><?xml version="1.0" encoding="utf-8"?>
<ds:datastoreItem xmlns:ds="http://schemas.openxmlformats.org/officeDocument/2006/customXml" ds:itemID="{BD183A7C-CD98-4642-823E-383A7FBF2C81}"/>
</file>

<file path=docProps/app.xml><?xml version="1.0" encoding="utf-8"?>
<Properties xmlns="http://schemas.openxmlformats.org/officeDocument/2006/extended-properties" xmlns:vt="http://schemas.openxmlformats.org/officeDocument/2006/docPropsVTypes">
  <TotalTime>2184</TotalTime>
  <Words>978</Words>
  <Application>Microsoft Office PowerPoint</Application>
  <PresentationFormat>Экран (4:3)</PresentationFormat>
  <Paragraphs>184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Сирена</dc:creator>
  <cp:lastModifiedBy>zaripova.sn</cp:lastModifiedBy>
  <cp:revision>244</cp:revision>
  <dcterms:created xsi:type="dcterms:W3CDTF">2018-02-10T20:32:59Z</dcterms:created>
  <dcterms:modified xsi:type="dcterms:W3CDTF">2018-05-31T13:25:51Z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0x0101007ECB517CD437834EA0FD8BA736B839C0</vt:lpwstr>
  </property>
</Properties>
</file>